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304" r:id="rId2"/>
    <p:sldId id="261" r:id="rId3"/>
    <p:sldId id="262" r:id="rId4"/>
    <p:sldId id="263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BED99-6F16-4642-B008-4E1CB9762D48}" type="datetimeFigureOut">
              <a:rPr lang="de-DE" smtClean="0"/>
              <a:t>15.12.2016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FDD6E-A65C-4707-ABF0-3F44EEDC65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563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3AFBF8-E21D-41D0-8A42-E259AAEF4874}" type="slidenum">
              <a:rPr lang="de-DE" altLang="de-DE">
                <a:solidFill>
                  <a:prstClr val="black"/>
                </a:solidFill>
              </a:rPr>
              <a:pPr eaLnBrk="1" hangingPunct="1"/>
              <a:t>7</a:t>
            </a:fld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3913"/>
            <a:ext cx="5028986" cy="41128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C8729B-2D74-4D9A-BB88-586EC969803C}" type="slidenum">
              <a:rPr lang="de-DE" altLang="de-DE">
                <a:solidFill>
                  <a:prstClr val="black"/>
                </a:solidFill>
              </a:rPr>
              <a:pPr eaLnBrk="1" hangingPunct="1"/>
              <a:t>20</a:t>
            </a:fld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3587" cy="3429000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2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 smtClean="0"/>
              <a:t>addition of 'independent' polyhedra doesn't work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50EB3-0A55-4A61-848E-35814C74A41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540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D3AC6-F36E-4BD0-B1CF-025081F5753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1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B6C57-FCE1-480A-B1F2-7B5D9116991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15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E6CB8-DF29-4C97-9484-F10ED474D5C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7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A61BA-B266-458D-8FAF-E5E8E658518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5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82844-F172-4F94-B49D-A51FE3D03FD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78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04983-6531-49A2-B6CC-CE32EF18E85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3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D4462-ABC9-4128-98FC-8963416176E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4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709A8-ACF2-492C-8683-059C1B7F68A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145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E9673-B857-408C-8500-D09EAFF54DA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03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13C04-FC18-4A5B-81BF-2B98BAA89C2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6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54BDE-D27B-41D3-A0FF-FF8CE4E2F658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png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hyperlink" Target="../Dokumente%20und%20Einstellungen/autostart/Desktop/Leipzig/short1.ppt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3528392"/>
          </a:xfrm>
        </p:spPr>
        <p:txBody>
          <a:bodyPr/>
          <a:lstStyle/>
          <a:p>
            <a:r>
              <a:rPr lang="de-DE" sz="2400" b="1" dirty="0" err="1" smtClean="0"/>
              <a:t>Searching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and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ranking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similar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clusters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polyhedra</a:t>
            </a:r>
            <a:r>
              <a:rPr lang="de-DE" sz="2400" b="1" dirty="0" smtClean="0"/>
              <a:t> in </a:t>
            </a:r>
            <a:r>
              <a:rPr lang="de-DE" sz="2400" b="1" dirty="0" err="1" smtClean="0"/>
              <a:t>inorganic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crystal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structures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 smtClean="0"/>
              <a:t>Hans-Joachim Klein</a:t>
            </a:r>
            <a:br>
              <a:rPr lang="de-DE" sz="2400" dirty="0" smtClean="0"/>
            </a:br>
            <a:r>
              <a:rPr lang="de-DE" sz="2400" dirty="0" smtClean="0"/>
              <a:t>Institut f. Informatik</a:t>
            </a:r>
            <a:br>
              <a:rPr lang="de-DE" sz="2400" dirty="0" smtClean="0"/>
            </a:br>
            <a:r>
              <a:rPr lang="de-DE" sz="2400" dirty="0" smtClean="0"/>
              <a:t>Christian-Albrechts-Universität Kiel</a:t>
            </a:r>
            <a:br>
              <a:rPr lang="de-DE" sz="2400" dirty="0" smtClean="0"/>
            </a:br>
            <a:r>
              <a:rPr lang="de-DE" sz="2400" dirty="0" smtClean="0"/>
              <a:t>Germany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0378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C7DA473-EB7C-4F8A-A0A8-C778E63969F8}" type="slidenum">
              <a:rPr lang="de-DE" altLang="de-DE">
                <a:solidFill>
                  <a:srgbClr val="000000"/>
                </a:solidFill>
              </a:rPr>
              <a:pPr eaLnBrk="1" hangingPunct="1"/>
              <a:t>2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692150"/>
            <a:ext cx="5368925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7019925" cy="657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6911975" cy="661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24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Definition</a:t>
            </a:r>
          </a:p>
        </p:txBody>
      </p:sp>
      <p:sp>
        <p:nvSpPr>
          <p:cNvPr id="3174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8286F67-4A6F-4AD7-950B-CCF0F1ABC4FD}" type="slidenum">
              <a:rPr lang="de-DE" altLang="de-DE">
                <a:solidFill>
                  <a:srgbClr val="000000"/>
                </a:solidFill>
              </a:rPr>
              <a:pPr eaLnBrk="1" hangingPunct="1"/>
              <a:t>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323850" y="333375"/>
            <a:ext cx="85709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Definition</a:t>
            </a:r>
            <a:r>
              <a:rPr lang="de-DE" altLang="de-DE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A </a:t>
            </a:r>
            <a:r>
              <a:rPr lang="de-DE" altLang="de-DE" b="1" i="1">
                <a:solidFill>
                  <a:srgbClr val="000000"/>
                </a:solidFill>
              </a:rPr>
              <a:t>crystal </a:t>
            </a:r>
            <a:r>
              <a:rPr lang="de-DE" altLang="de-DE">
                <a:solidFill>
                  <a:srgbClr val="000000"/>
                </a:solidFill>
              </a:rPr>
              <a:t>is an anisotropic homogeneous body consisting of a three-dimensional periodic ordering of atoms, ions, or molecules.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971550" y="1052513"/>
            <a:ext cx="14398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79388" y="1936750"/>
            <a:ext cx="2593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 direction-dependent physical properties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3816350" y="1073150"/>
            <a:ext cx="2873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951163" y="2081213"/>
            <a:ext cx="2882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parallel directions: </a:t>
            </a:r>
            <a:br>
              <a:rPr lang="de-DE" altLang="de-DE" i="1">
                <a:solidFill>
                  <a:srgbClr val="000000"/>
                </a:solidFill>
              </a:rPr>
            </a:br>
            <a:r>
              <a:rPr lang="de-DE" altLang="de-DE" i="1">
                <a:solidFill>
                  <a:srgbClr val="000000"/>
                </a:solidFill>
              </a:rPr>
              <a:t>same behaviour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23850" y="2852738"/>
            <a:ext cx="871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Three-dimensional, periodic</a:t>
            </a:r>
            <a:r>
              <a:rPr lang="de-DE" altLang="de-DE">
                <a:solidFill>
                  <a:srgbClr val="000000"/>
                </a:solidFill>
              </a:rPr>
              <a:t>: basic units (atoms, ions, molecules), 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                                  repeating in all directions.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 rot="480000">
            <a:off x="684213" y="3984625"/>
            <a:ext cx="1276350" cy="679450"/>
            <a:chOff x="431" y="2510"/>
            <a:chExt cx="803" cy="428"/>
          </a:xfrm>
        </p:grpSpPr>
        <p:grpSp>
          <p:nvGrpSpPr>
            <p:cNvPr id="31827" name="Group 9"/>
            <p:cNvGrpSpPr>
              <a:grpSpLocks/>
            </p:cNvGrpSpPr>
            <p:nvPr/>
          </p:nvGrpSpPr>
          <p:grpSpPr bwMode="auto">
            <a:xfrm>
              <a:off x="431" y="2568"/>
              <a:ext cx="441" cy="370"/>
              <a:chOff x="720" y="528"/>
              <a:chExt cx="1344" cy="1224"/>
            </a:xfrm>
          </p:grpSpPr>
          <p:grpSp>
            <p:nvGrpSpPr>
              <p:cNvPr id="31839" name="Group 10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844" name="Oval 11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45" name="Oval 12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46" name="Oval 13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47" name="Oval 14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48" name="Oval 15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840" name="Line 16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41" name="Line 17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42" name="Line 18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43" name="Line 19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1828" name="Group 20"/>
            <p:cNvGrpSpPr>
              <a:grpSpLocks/>
            </p:cNvGrpSpPr>
            <p:nvPr/>
          </p:nvGrpSpPr>
          <p:grpSpPr bwMode="auto">
            <a:xfrm>
              <a:off x="793" y="2510"/>
              <a:ext cx="441" cy="370"/>
              <a:chOff x="720" y="528"/>
              <a:chExt cx="1344" cy="1224"/>
            </a:xfrm>
          </p:grpSpPr>
          <p:grpSp>
            <p:nvGrpSpPr>
              <p:cNvPr id="31829" name="Group 21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834" name="Oval 22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35" name="Oval 23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36" name="Oval 24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37" name="Oval 25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38" name="Oval 26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830" name="Line 27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31" name="Line 28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32" name="Line 29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33" name="Line 30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Group 31"/>
          <p:cNvGrpSpPr>
            <a:grpSpLocks/>
          </p:cNvGrpSpPr>
          <p:nvPr/>
        </p:nvGrpSpPr>
        <p:grpSpPr bwMode="auto">
          <a:xfrm rot="480000">
            <a:off x="1854200" y="3962400"/>
            <a:ext cx="1274763" cy="679450"/>
            <a:chOff x="431" y="2510"/>
            <a:chExt cx="803" cy="428"/>
          </a:xfrm>
        </p:grpSpPr>
        <p:grpSp>
          <p:nvGrpSpPr>
            <p:cNvPr id="31805" name="Group 32"/>
            <p:cNvGrpSpPr>
              <a:grpSpLocks/>
            </p:cNvGrpSpPr>
            <p:nvPr/>
          </p:nvGrpSpPr>
          <p:grpSpPr bwMode="auto">
            <a:xfrm>
              <a:off x="431" y="2568"/>
              <a:ext cx="441" cy="370"/>
              <a:chOff x="720" y="528"/>
              <a:chExt cx="1344" cy="1224"/>
            </a:xfrm>
          </p:grpSpPr>
          <p:grpSp>
            <p:nvGrpSpPr>
              <p:cNvPr id="31817" name="Group 33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822" name="Oval 34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23" name="Oval 35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24" name="Oval 36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25" name="Oval 37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26" name="Oval 38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818" name="Line 39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19" name="Line 40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20" name="Line 41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21" name="Line 42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1806" name="Group 43"/>
            <p:cNvGrpSpPr>
              <a:grpSpLocks/>
            </p:cNvGrpSpPr>
            <p:nvPr/>
          </p:nvGrpSpPr>
          <p:grpSpPr bwMode="auto">
            <a:xfrm>
              <a:off x="793" y="2510"/>
              <a:ext cx="441" cy="370"/>
              <a:chOff x="720" y="528"/>
              <a:chExt cx="1344" cy="1224"/>
            </a:xfrm>
          </p:grpSpPr>
          <p:grpSp>
            <p:nvGrpSpPr>
              <p:cNvPr id="31807" name="Group 44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812" name="Oval 45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13" name="Oval 46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14" name="Oval 47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15" name="Oval 48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16" name="Oval 49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808" name="Line 50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09" name="Line 51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10" name="Line 52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811" name="Line 53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2" name="Group 54"/>
          <p:cNvGrpSpPr>
            <a:grpSpLocks/>
          </p:cNvGrpSpPr>
          <p:nvPr/>
        </p:nvGrpSpPr>
        <p:grpSpPr bwMode="auto">
          <a:xfrm rot="480000">
            <a:off x="3016250" y="3943350"/>
            <a:ext cx="1274763" cy="679450"/>
            <a:chOff x="431" y="2510"/>
            <a:chExt cx="803" cy="428"/>
          </a:xfrm>
        </p:grpSpPr>
        <p:grpSp>
          <p:nvGrpSpPr>
            <p:cNvPr id="31783" name="Group 55"/>
            <p:cNvGrpSpPr>
              <a:grpSpLocks/>
            </p:cNvGrpSpPr>
            <p:nvPr/>
          </p:nvGrpSpPr>
          <p:grpSpPr bwMode="auto">
            <a:xfrm>
              <a:off x="431" y="2568"/>
              <a:ext cx="441" cy="370"/>
              <a:chOff x="720" y="528"/>
              <a:chExt cx="1344" cy="1224"/>
            </a:xfrm>
          </p:grpSpPr>
          <p:grpSp>
            <p:nvGrpSpPr>
              <p:cNvPr id="31795" name="Group 56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800" name="Oval 57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01" name="Oval 58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02" name="Oval 59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03" name="Oval 60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804" name="Oval 61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796" name="Line 62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97" name="Line 63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98" name="Line 64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99" name="Line 65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1784" name="Group 66"/>
            <p:cNvGrpSpPr>
              <a:grpSpLocks/>
            </p:cNvGrpSpPr>
            <p:nvPr/>
          </p:nvGrpSpPr>
          <p:grpSpPr bwMode="auto">
            <a:xfrm>
              <a:off x="793" y="2510"/>
              <a:ext cx="441" cy="370"/>
              <a:chOff x="720" y="528"/>
              <a:chExt cx="1344" cy="1224"/>
            </a:xfrm>
          </p:grpSpPr>
          <p:grpSp>
            <p:nvGrpSpPr>
              <p:cNvPr id="31785" name="Group 67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790" name="Oval 68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91" name="Oval 69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92" name="Oval 70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93" name="Oval 71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94" name="Oval 72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786" name="Line 73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87" name="Line 74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88" name="Line 75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89" name="Line 76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" name="Group 77"/>
          <p:cNvGrpSpPr>
            <a:grpSpLocks/>
          </p:cNvGrpSpPr>
          <p:nvPr/>
        </p:nvGrpSpPr>
        <p:grpSpPr bwMode="auto">
          <a:xfrm rot="480000">
            <a:off x="4183063" y="3924300"/>
            <a:ext cx="1276350" cy="679450"/>
            <a:chOff x="431" y="2510"/>
            <a:chExt cx="803" cy="428"/>
          </a:xfrm>
        </p:grpSpPr>
        <p:grpSp>
          <p:nvGrpSpPr>
            <p:cNvPr id="31761" name="Group 78"/>
            <p:cNvGrpSpPr>
              <a:grpSpLocks/>
            </p:cNvGrpSpPr>
            <p:nvPr/>
          </p:nvGrpSpPr>
          <p:grpSpPr bwMode="auto">
            <a:xfrm>
              <a:off x="431" y="2568"/>
              <a:ext cx="441" cy="370"/>
              <a:chOff x="720" y="528"/>
              <a:chExt cx="1344" cy="1224"/>
            </a:xfrm>
          </p:grpSpPr>
          <p:grpSp>
            <p:nvGrpSpPr>
              <p:cNvPr id="31773" name="Group 79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778" name="Oval 80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79" name="Oval 81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80" name="Oval 82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81" name="Oval 83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82" name="Oval 84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774" name="Line 85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75" name="Line 86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76" name="Line 87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77" name="Line 88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1762" name="Group 89"/>
            <p:cNvGrpSpPr>
              <a:grpSpLocks/>
            </p:cNvGrpSpPr>
            <p:nvPr/>
          </p:nvGrpSpPr>
          <p:grpSpPr bwMode="auto">
            <a:xfrm>
              <a:off x="793" y="2510"/>
              <a:ext cx="441" cy="370"/>
              <a:chOff x="720" y="528"/>
              <a:chExt cx="1344" cy="1224"/>
            </a:xfrm>
          </p:grpSpPr>
          <p:grpSp>
            <p:nvGrpSpPr>
              <p:cNvPr id="31763" name="Group 90"/>
              <p:cNvGrpSpPr>
                <a:grpSpLocks/>
              </p:cNvGrpSpPr>
              <p:nvPr/>
            </p:nvGrpSpPr>
            <p:grpSpPr bwMode="auto">
              <a:xfrm>
                <a:off x="720" y="528"/>
                <a:ext cx="1344" cy="1224"/>
                <a:chOff x="2208" y="5592"/>
                <a:chExt cx="1344" cy="1224"/>
              </a:xfrm>
            </p:grpSpPr>
            <p:sp>
              <p:nvSpPr>
                <p:cNvPr id="31768" name="Oval 91"/>
                <p:cNvSpPr>
                  <a:spLocks noChangeArrowheads="1"/>
                </p:cNvSpPr>
                <p:nvPr/>
              </p:nvSpPr>
              <p:spPr bwMode="auto">
                <a:xfrm>
                  <a:off x="2610" y="559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69" name="Oval 92"/>
                <p:cNvSpPr>
                  <a:spLocks noChangeArrowheads="1"/>
                </p:cNvSpPr>
                <p:nvPr/>
              </p:nvSpPr>
              <p:spPr bwMode="auto">
                <a:xfrm>
                  <a:off x="2208" y="6432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70" name="Oval 93"/>
                <p:cNvSpPr>
                  <a:spLocks noChangeArrowheads="1"/>
                </p:cNvSpPr>
                <p:nvPr/>
              </p:nvSpPr>
              <p:spPr bwMode="auto">
                <a:xfrm>
                  <a:off x="2880" y="6576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71" name="Oval 94"/>
                <p:cNvSpPr>
                  <a:spLocks noChangeArrowheads="1"/>
                </p:cNvSpPr>
                <p:nvPr/>
              </p:nvSpPr>
              <p:spPr bwMode="auto">
                <a:xfrm>
                  <a:off x="3312" y="6240"/>
                  <a:ext cx="240" cy="240"/>
                </a:xfrm>
                <a:prstGeom prst="ellipse">
                  <a:avLst/>
                </a:prstGeom>
                <a:solidFill>
                  <a:srgbClr val="FF0000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72" name="Oval 95"/>
                <p:cNvSpPr>
                  <a:spLocks noChangeArrowheads="1"/>
                </p:cNvSpPr>
                <p:nvPr/>
              </p:nvSpPr>
              <p:spPr bwMode="auto">
                <a:xfrm>
                  <a:off x="2700" y="6156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764" name="Line 96"/>
              <p:cNvSpPr>
                <a:spLocks noChangeShapeType="1"/>
              </p:cNvSpPr>
              <p:nvPr/>
            </p:nvSpPr>
            <p:spPr bwMode="auto">
              <a:xfrm>
                <a:off x="1266" y="762"/>
                <a:ext cx="48" cy="336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65" name="Line 97"/>
              <p:cNvSpPr>
                <a:spLocks noChangeShapeType="1"/>
              </p:cNvSpPr>
              <p:nvPr/>
            </p:nvSpPr>
            <p:spPr bwMode="auto">
              <a:xfrm flipV="1">
                <a:off x="948" y="1254"/>
                <a:ext cx="274" cy="177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66" name="Line 98"/>
              <p:cNvSpPr>
                <a:spLocks noChangeShapeType="1"/>
              </p:cNvSpPr>
              <p:nvPr/>
            </p:nvSpPr>
            <p:spPr bwMode="auto">
              <a:xfrm>
                <a:off x="1440" y="1248"/>
                <a:ext cx="384" cy="48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1767" name="Line 99"/>
              <p:cNvSpPr>
                <a:spLocks noChangeShapeType="1"/>
              </p:cNvSpPr>
              <p:nvPr/>
            </p:nvSpPr>
            <p:spPr bwMode="auto">
              <a:xfrm>
                <a:off x="1368" y="1326"/>
                <a:ext cx="96" cy="192"/>
              </a:xfrm>
              <a:prstGeom prst="line">
                <a:avLst/>
              </a:prstGeom>
              <a:noFill/>
              <a:ln w="412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2" name="Group 100"/>
          <p:cNvGrpSpPr>
            <a:grpSpLocks/>
          </p:cNvGrpSpPr>
          <p:nvPr/>
        </p:nvGrpSpPr>
        <p:grpSpPr bwMode="auto">
          <a:xfrm>
            <a:off x="127000" y="4044950"/>
            <a:ext cx="6608763" cy="438150"/>
            <a:chOff x="68" y="2548"/>
            <a:chExt cx="4163" cy="276"/>
          </a:xfrm>
        </p:grpSpPr>
        <p:sp>
          <p:nvSpPr>
            <p:cNvPr id="31759" name="Text Box 101"/>
            <p:cNvSpPr txBox="1">
              <a:spLocks noChangeArrowheads="1"/>
            </p:cNvSpPr>
            <p:nvPr/>
          </p:nvSpPr>
          <p:spPr bwMode="auto">
            <a:xfrm>
              <a:off x="3505" y="2548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 …..</a:t>
              </a:r>
            </a:p>
          </p:txBody>
        </p:sp>
        <p:sp>
          <p:nvSpPr>
            <p:cNvPr id="31760" name="Text Box 102"/>
            <p:cNvSpPr txBox="1">
              <a:spLocks noChangeArrowheads="1"/>
            </p:cNvSpPr>
            <p:nvPr/>
          </p:nvSpPr>
          <p:spPr bwMode="auto">
            <a:xfrm>
              <a:off x="68" y="2593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 …..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34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/>
      <p:bldP spid="23557" grpId="0" animBg="1"/>
      <p:bldP spid="23558" grpId="0"/>
      <p:bldP spid="235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Definition</a:t>
            </a:r>
          </a:p>
        </p:txBody>
      </p:sp>
      <p:sp>
        <p:nvSpPr>
          <p:cNvPr id="32771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F8E3CB-FD1E-4D50-BDDF-5C2B77EA7FCD}" type="slidenum">
              <a:rPr lang="de-DE" altLang="de-DE">
                <a:solidFill>
                  <a:srgbClr val="000000"/>
                </a:solidFill>
              </a:rPr>
              <a:pPr eaLnBrk="1" hangingPunct="1"/>
              <a:t>4</a:t>
            </a:fld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32772" name="Group 2"/>
          <p:cNvGrpSpPr>
            <a:grpSpLocks/>
          </p:cNvGrpSpPr>
          <p:nvPr/>
        </p:nvGrpSpPr>
        <p:grpSpPr bwMode="auto">
          <a:xfrm>
            <a:off x="684213" y="3924300"/>
            <a:ext cx="4775200" cy="739775"/>
            <a:chOff x="431" y="2472"/>
            <a:chExt cx="3007" cy="466"/>
          </a:xfrm>
        </p:grpSpPr>
        <p:grpSp>
          <p:nvGrpSpPr>
            <p:cNvPr id="33073" name="Group 3"/>
            <p:cNvGrpSpPr>
              <a:grpSpLocks/>
            </p:cNvGrpSpPr>
            <p:nvPr/>
          </p:nvGrpSpPr>
          <p:grpSpPr bwMode="auto">
            <a:xfrm rot="480000">
              <a:off x="431" y="2510"/>
              <a:ext cx="803" cy="428"/>
              <a:chOff x="431" y="2510"/>
              <a:chExt cx="803" cy="428"/>
            </a:xfrm>
          </p:grpSpPr>
          <p:grpSp>
            <p:nvGrpSpPr>
              <p:cNvPr id="33143" name="Group 4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155" name="Group 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160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61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62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63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64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156" name="Line 1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57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58" name="Line 1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59" name="Line 1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144" name="Group 15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145" name="Group 1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150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51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52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53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54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146" name="Line 2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4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48" name="Line 2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49" name="Line 2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074" name="Group 26"/>
            <p:cNvGrpSpPr>
              <a:grpSpLocks/>
            </p:cNvGrpSpPr>
            <p:nvPr/>
          </p:nvGrpSpPr>
          <p:grpSpPr bwMode="auto">
            <a:xfrm rot="480000">
              <a:off x="1168" y="2496"/>
              <a:ext cx="803" cy="428"/>
              <a:chOff x="431" y="2510"/>
              <a:chExt cx="803" cy="428"/>
            </a:xfrm>
          </p:grpSpPr>
          <p:grpSp>
            <p:nvGrpSpPr>
              <p:cNvPr id="33121" name="Group 2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133" name="Group 2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138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39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40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41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42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134" name="Line 3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35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36" name="Line 3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37" name="Line 3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122" name="Group 3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123" name="Group 3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128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29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30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31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32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124" name="Line 4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25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26" name="Line 4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27" name="Line 4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075" name="Group 49"/>
            <p:cNvGrpSpPr>
              <a:grpSpLocks/>
            </p:cNvGrpSpPr>
            <p:nvPr/>
          </p:nvGrpSpPr>
          <p:grpSpPr bwMode="auto">
            <a:xfrm rot="480000">
              <a:off x="1900" y="2484"/>
              <a:ext cx="803" cy="428"/>
              <a:chOff x="431" y="2510"/>
              <a:chExt cx="803" cy="428"/>
            </a:xfrm>
          </p:grpSpPr>
          <p:grpSp>
            <p:nvGrpSpPr>
              <p:cNvPr id="33099" name="Group 5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111" name="Group 5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116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17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18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19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20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112" name="Line 5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13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14" name="Line 5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15" name="Line 6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100" name="Group 6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101" name="Group 6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106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07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08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09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110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102" name="Line 6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0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04" name="Line 7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105" name="Line 7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076" name="Group 72"/>
            <p:cNvGrpSpPr>
              <a:grpSpLocks/>
            </p:cNvGrpSpPr>
            <p:nvPr/>
          </p:nvGrpSpPr>
          <p:grpSpPr bwMode="auto">
            <a:xfrm rot="480000">
              <a:off x="2635" y="2472"/>
              <a:ext cx="803" cy="428"/>
              <a:chOff x="431" y="2510"/>
              <a:chExt cx="803" cy="428"/>
            </a:xfrm>
          </p:grpSpPr>
          <p:grpSp>
            <p:nvGrpSpPr>
              <p:cNvPr id="33077" name="Group 7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089" name="Group 7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94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95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96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97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98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90" name="Line 8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91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92" name="Line 8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93" name="Line 8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078" name="Group 8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079" name="Group 8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84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85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86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87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88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80" name="Line 9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81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82" name="Line 9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83" name="Line 9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3" name="Group 95"/>
          <p:cNvGrpSpPr>
            <a:grpSpLocks/>
          </p:cNvGrpSpPr>
          <p:nvPr/>
        </p:nvGrpSpPr>
        <p:grpSpPr bwMode="auto">
          <a:xfrm>
            <a:off x="757238" y="4408488"/>
            <a:ext cx="4773612" cy="739775"/>
            <a:chOff x="477" y="2777"/>
            <a:chExt cx="3007" cy="466"/>
          </a:xfrm>
        </p:grpSpPr>
        <p:grpSp>
          <p:nvGrpSpPr>
            <p:cNvPr id="32981" name="Group 96"/>
            <p:cNvGrpSpPr>
              <a:grpSpLocks/>
            </p:cNvGrpSpPr>
            <p:nvPr/>
          </p:nvGrpSpPr>
          <p:grpSpPr bwMode="auto">
            <a:xfrm rot="480000">
              <a:off x="477" y="2815"/>
              <a:ext cx="803" cy="428"/>
              <a:chOff x="431" y="2510"/>
              <a:chExt cx="803" cy="428"/>
            </a:xfrm>
          </p:grpSpPr>
          <p:grpSp>
            <p:nvGrpSpPr>
              <p:cNvPr id="33051" name="Group 9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063" name="Group 9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68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69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70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71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72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64" name="Line 10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65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66" name="Line 10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67" name="Line 10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052" name="Group 10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053" name="Group 10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58" name="Oval 11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59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60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61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62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54" name="Line 11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55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56" name="Line 11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57" name="Line 11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982" name="Group 119"/>
            <p:cNvGrpSpPr>
              <a:grpSpLocks/>
            </p:cNvGrpSpPr>
            <p:nvPr/>
          </p:nvGrpSpPr>
          <p:grpSpPr bwMode="auto">
            <a:xfrm rot="480000">
              <a:off x="1214" y="2801"/>
              <a:ext cx="803" cy="428"/>
              <a:chOff x="431" y="2510"/>
              <a:chExt cx="803" cy="428"/>
            </a:xfrm>
          </p:grpSpPr>
          <p:grpSp>
            <p:nvGrpSpPr>
              <p:cNvPr id="33029" name="Group 12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041" name="Group 12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46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47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48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49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50" name="Oval 12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42" name="Line 12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43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44" name="Line 12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45" name="Line 13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030" name="Group 13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031" name="Group 13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36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37" name="Oval 13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38" name="Oval 13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39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40" name="Oval 13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32" name="Line 13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33" name="Line 13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34" name="Line 14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35" name="Line 14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983" name="Group 142"/>
            <p:cNvGrpSpPr>
              <a:grpSpLocks/>
            </p:cNvGrpSpPr>
            <p:nvPr/>
          </p:nvGrpSpPr>
          <p:grpSpPr bwMode="auto">
            <a:xfrm rot="480000">
              <a:off x="1946" y="2789"/>
              <a:ext cx="803" cy="428"/>
              <a:chOff x="431" y="2510"/>
              <a:chExt cx="803" cy="428"/>
            </a:xfrm>
          </p:grpSpPr>
          <p:grpSp>
            <p:nvGrpSpPr>
              <p:cNvPr id="33007" name="Group 14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019" name="Group 14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24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25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26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27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28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20" name="Line 15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21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22" name="Line 15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23" name="Line 15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008" name="Group 15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009" name="Group 15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14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15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16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17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18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010" name="Line 16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11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12" name="Line 16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13" name="Line 16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984" name="Group 165"/>
            <p:cNvGrpSpPr>
              <a:grpSpLocks/>
            </p:cNvGrpSpPr>
            <p:nvPr/>
          </p:nvGrpSpPr>
          <p:grpSpPr bwMode="auto">
            <a:xfrm rot="480000">
              <a:off x="2681" y="2777"/>
              <a:ext cx="803" cy="428"/>
              <a:chOff x="431" y="2510"/>
              <a:chExt cx="803" cy="428"/>
            </a:xfrm>
          </p:grpSpPr>
          <p:grpSp>
            <p:nvGrpSpPr>
              <p:cNvPr id="32985" name="Group 16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997" name="Group 16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002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03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04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05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06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98" name="Line 17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99" name="Line 17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00" name="Line 17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001" name="Line 17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986" name="Group 17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987" name="Group 17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92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93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94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95" name="Oval 18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96" name="Oval 18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88" name="Line 18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89" name="Line 18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90" name="Line 18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91" name="Line 18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4615" name="Group 188"/>
          <p:cNvGrpSpPr>
            <a:grpSpLocks/>
          </p:cNvGrpSpPr>
          <p:nvPr/>
        </p:nvGrpSpPr>
        <p:grpSpPr bwMode="auto">
          <a:xfrm>
            <a:off x="833438" y="4902200"/>
            <a:ext cx="4773612" cy="739775"/>
            <a:chOff x="525" y="3088"/>
            <a:chExt cx="3007" cy="466"/>
          </a:xfrm>
        </p:grpSpPr>
        <p:grpSp>
          <p:nvGrpSpPr>
            <p:cNvPr id="32889" name="Group 189"/>
            <p:cNvGrpSpPr>
              <a:grpSpLocks/>
            </p:cNvGrpSpPr>
            <p:nvPr/>
          </p:nvGrpSpPr>
          <p:grpSpPr bwMode="auto">
            <a:xfrm rot="480000">
              <a:off x="525" y="3126"/>
              <a:ext cx="803" cy="428"/>
              <a:chOff x="431" y="2510"/>
              <a:chExt cx="803" cy="428"/>
            </a:xfrm>
          </p:grpSpPr>
          <p:grpSp>
            <p:nvGrpSpPr>
              <p:cNvPr id="32959" name="Group 19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971" name="Group 19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76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77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78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79" name="Oval 19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80" name="Oval 19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72" name="Line 19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73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74" name="Line 19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75" name="Line 20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960" name="Group 20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961" name="Group 20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66" name="Oval 20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67" name="Oval 20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68" name="Oval 20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69" name="Oval 20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70" name="Oval 20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62" name="Line 20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63" name="Line 20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64" name="Line 21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65" name="Line 21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890" name="Group 212"/>
            <p:cNvGrpSpPr>
              <a:grpSpLocks/>
            </p:cNvGrpSpPr>
            <p:nvPr/>
          </p:nvGrpSpPr>
          <p:grpSpPr bwMode="auto">
            <a:xfrm rot="480000">
              <a:off x="1262" y="3112"/>
              <a:ext cx="803" cy="428"/>
              <a:chOff x="431" y="2510"/>
              <a:chExt cx="803" cy="428"/>
            </a:xfrm>
          </p:grpSpPr>
          <p:grpSp>
            <p:nvGrpSpPr>
              <p:cNvPr id="32937" name="Group 21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949" name="Group 21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54" name="Oval 21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55" name="Oval 21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56" name="Oval 21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57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58" name="Oval 21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50" name="Line 22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51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52" name="Line 22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53" name="Line 22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938" name="Group 22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939" name="Group 22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44" name="Oval 22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45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46" name="Oval 22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47" name="Oval 22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48" name="Oval 23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40" name="Line 23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41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42" name="Line 23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43" name="Line 23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891" name="Group 235"/>
            <p:cNvGrpSpPr>
              <a:grpSpLocks/>
            </p:cNvGrpSpPr>
            <p:nvPr/>
          </p:nvGrpSpPr>
          <p:grpSpPr bwMode="auto">
            <a:xfrm rot="480000">
              <a:off x="1994" y="3100"/>
              <a:ext cx="803" cy="428"/>
              <a:chOff x="431" y="2510"/>
              <a:chExt cx="803" cy="428"/>
            </a:xfrm>
          </p:grpSpPr>
          <p:grpSp>
            <p:nvGrpSpPr>
              <p:cNvPr id="32915" name="Group 23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927" name="Group 23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32" name="Oval 23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33" name="Oval 23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34" name="Oval 24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35" name="Oval 24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36" name="Oval 24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28" name="Line 24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29" name="Line 24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30" name="Line 24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31" name="Line 24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916" name="Group 24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917" name="Group 24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22" name="Oval 24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23" name="Oval 25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24" name="Oval 25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25" name="Oval 25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26" name="Oval 25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18" name="Line 25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19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20" name="Line 25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21" name="Line 25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892" name="Group 258"/>
            <p:cNvGrpSpPr>
              <a:grpSpLocks/>
            </p:cNvGrpSpPr>
            <p:nvPr/>
          </p:nvGrpSpPr>
          <p:grpSpPr bwMode="auto">
            <a:xfrm rot="480000">
              <a:off x="2729" y="3088"/>
              <a:ext cx="803" cy="428"/>
              <a:chOff x="431" y="2510"/>
              <a:chExt cx="803" cy="428"/>
            </a:xfrm>
          </p:grpSpPr>
          <p:grpSp>
            <p:nvGrpSpPr>
              <p:cNvPr id="32893" name="Group 25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905" name="Group 26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10" name="Oval 26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11" name="Oval 26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12" name="Oval 26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13" name="Oval 26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14" name="Oval 26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906" name="Line 26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07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08" name="Line 26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909" name="Line 26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894" name="Group 27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895" name="Group 27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900" name="Oval 27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01" name="Oval 27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02" name="Oval 27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03" name="Oval 27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04" name="Oval 27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96" name="Line 27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9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98" name="Line 27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99" name="Line 28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93" name="Group 281"/>
          <p:cNvGrpSpPr>
            <a:grpSpLocks/>
          </p:cNvGrpSpPr>
          <p:nvPr/>
        </p:nvGrpSpPr>
        <p:grpSpPr bwMode="auto">
          <a:xfrm>
            <a:off x="909638" y="5387975"/>
            <a:ext cx="4773612" cy="739775"/>
            <a:chOff x="573" y="3394"/>
            <a:chExt cx="3007" cy="466"/>
          </a:xfrm>
        </p:grpSpPr>
        <p:grpSp>
          <p:nvGrpSpPr>
            <p:cNvPr id="32797" name="Group 282"/>
            <p:cNvGrpSpPr>
              <a:grpSpLocks/>
            </p:cNvGrpSpPr>
            <p:nvPr/>
          </p:nvGrpSpPr>
          <p:grpSpPr bwMode="auto">
            <a:xfrm rot="480000">
              <a:off x="573" y="3432"/>
              <a:ext cx="803" cy="428"/>
              <a:chOff x="431" y="2510"/>
              <a:chExt cx="803" cy="428"/>
            </a:xfrm>
          </p:grpSpPr>
          <p:grpSp>
            <p:nvGrpSpPr>
              <p:cNvPr id="32867" name="Group 28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879" name="Group 28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84" name="Oval 28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85" name="Oval 28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86" name="Oval 28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87" name="Oval 28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88" name="Oval 28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80" name="Line 29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81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82" name="Line 29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83" name="Line 29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868" name="Group 29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869" name="Group 29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74" name="Oval 29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75" name="Oval 29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76" name="Oval 29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77" name="Oval 29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78" name="Oval 30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70" name="Line 30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71" name="Line 30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72" name="Line 30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73" name="Line 30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798" name="Group 305"/>
            <p:cNvGrpSpPr>
              <a:grpSpLocks/>
            </p:cNvGrpSpPr>
            <p:nvPr/>
          </p:nvGrpSpPr>
          <p:grpSpPr bwMode="auto">
            <a:xfrm rot="480000">
              <a:off x="1310" y="3418"/>
              <a:ext cx="803" cy="428"/>
              <a:chOff x="431" y="2510"/>
              <a:chExt cx="803" cy="428"/>
            </a:xfrm>
          </p:grpSpPr>
          <p:grpSp>
            <p:nvGrpSpPr>
              <p:cNvPr id="32845" name="Group 30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857" name="Group 30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62" name="Oval 30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63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64" name="Oval 31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65" name="Oval 31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66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58" name="Line 31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59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60" name="Line 31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61" name="Line 31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846" name="Group 31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847" name="Group 31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52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53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54" name="Oval 32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55" name="Oval 32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56" name="Oval 32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48" name="Line 32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49" name="Line 32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50" name="Line 32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51" name="Line 32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799" name="Group 328"/>
            <p:cNvGrpSpPr>
              <a:grpSpLocks/>
            </p:cNvGrpSpPr>
            <p:nvPr/>
          </p:nvGrpSpPr>
          <p:grpSpPr bwMode="auto">
            <a:xfrm rot="480000">
              <a:off x="2042" y="3406"/>
              <a:ext cx="803" cy="428"/>
              <a:chOff x="431" y="2510"/>
              <a:chExt cx="803" cy="428"/>
            </a:xfrm>
          </p:grpSpPr>
          <p:grpSp>
            <p:nvGrpSpPr>
              <p:cNvPr id="32823" name="Group 32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835" name="Group 33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40" name="Oval 33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41" name="Oval 33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42" name="Oval 33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43" name="Oval 33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44" name="Oval 33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36" name="Line 33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37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38" name="Line 33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39" name="Line 33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824" name="Group 34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825" name="Group 34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30" name="Oval 34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31" name="Oval 34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32" name="Oval 34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33" name="Oval 34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34" name="Oval 34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26" name="Line 34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27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28" name="Line 34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29" name="Line 35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2800" name="Group 351"/>
            <p:cNvGrpSpPr>
              <a:grpSpLocks/>
            </p:cNvGrpSpPr>
            <p:nvPr/>
          </p:nvGrpSpPr>
          <p:grpSpPr bwMode="auto">
            <a:xfrm rot="480000">
              <a:off x="2777" y="3394"/>
              <a:ext cx="803" cy="428"/>
              <a:chOff x="431" y="2510"/>
              <a:chExt cx="803" cy="428"/>
            </a:xfrm>
          </p:grpSpPr>
          <p:grpSp>
            <p:nvGrpSpPr>
              <p:cNvPr id="32801" name="Group 352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2813" name="Group 35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18" name="Oval 35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19" name="Oval 35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20" name="Oval 35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21" name="Oval 35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22" name="Oval 35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14" name="Line 35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5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6" name="Line 36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17" name="Line 36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2802" name="Group 363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2803" name="Group 36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2808" name="Oval 36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09" name="Oval 36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10" name="Oval 36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11" name="Oval 36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12" name="Oval 36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2804" name="Line 37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5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6" name="Line 37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807" name="Line 37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2776" name="Group 374"/>
          <p:cNvGrpSpPr>
            <a:grpSpLocks/>
          </p:cNvGrpSpPr>
          <p:nvPr/>
        </p:nvGrpSpPr>
        <p:grpSpPr bwMode="auto">
          <a:xfrm>
            <a:off x="195263" y="4044950"/>
            <a:ext cx="6610350" cy="438150"/>
            <a:chOff x="68" y="2548"/>
            <a:chExt cx="4163" cy="276"/>
          </a:xfrm>
        </p:grpSpPr>
        <p:sp>
          <p:nvSpPr>
            <p:cNvPr id="32795" name="Text Box 375"/>
            <p:cNvSpPr txBox="1">
              <a:spLocks noChangeArrowheads="1"/>
            </p:cNvSpPr>
            <p:nvPr/>
          </p:nvSpPr>
          <p:spPr bwMode="auto">
            <a:xfrm>
              <a:off x="3505" y="2548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  <p:sp>
          <p:nvSpPr>
            <p:cNvPr id="32796" name="Text Box 376"/>
            <p:cNvSpPr txBox="1">
              <a:spLocks noChangeArrowheads="1"/>
            </p:cNvSpPr>
            <p:nvPr/>
          </p:nvSpPr>
          <p:spPr bwMode="auto">
            <a:xfrm>
              <a:off x="68" y="2593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</p:grpSp>
      <p:grpSp>
        <p:nvGrpSpPr>
          <p:cNvPr id="24673" name="Group 377"/>
          <p:cNvGrpSpPr>
            <a:grpSpLocks/>
          </p:cNvGrpSpPr>
          <p:nvPr/>
        </p:nvGrpSpPr>
        <p:grpSpPr bwMode="auto">
          <a:xfrm>
            <a:off x="195263" y="4508500"/>
            <a:ext cx="6610350" cy="438150"/>
            <a:chOff x="68" y="2548"/>
            <a:chExt cx="4163" cy="276"/>
          </a:xfrm>
        </p:grpSpPr>
        <p:sp>
          <p:nvSpPr>
            <p:cNvPr id="32793" name="Text Box 378"/>
            <p:cNvSpPr txBox="1">
              <a:spLocks noChangeArrowheads="1"/>
            </p:cNvSpPr>
            <p:nvPr/>
          </p:nvSpPr>
          <p:spPr bwMode="auto">
            <a:xfrm>
              <a:off x="3505" y="2548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  <p:sp>
          <p:nvSpPr>
            <p:cNvPr id="32794" name="Text Box 379"/>
            <p:cNvSpPr txBox="1">
              <a:spLocks noChangeArrowheads="1"/>
            </p:cNvSpPr>
            <p:nvPr/>
          </p:nvSpPr>
          <p:spPr bwMode="auto">
            <a:xfrm>
              <a:off x="68" y="2593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</p:grpSp>
      <p:grpSp>
        <p:nvGrpSpPr>
          <p:cNvPr id="24674" name="Group 380"/>
          <p:cNvGrpSpPr>
            <a:grpSpLocks/>
          </p:cNvGrpSpPr>
          <p:nvPr/>
        </p:nvGrpSpPr>
        <p:grpSpPr bwMode="auto">
          <a:xfrm>
            <a:off x="195263" y="5013325"/>
            <a:ext cx="6610350" cy="438150"/>
            <a:chOff x="68" y="2548"/>
            <a:chExt cx="4163" cy="276"/>
          </a:xfrm>
        </p:grpSpPr>
        <p:sp>
          <p:nvSpPr>
            <p:cNvPr id="32791" name="Text Box 381"/>
            <p:cNvSpPr txBox="1">
              <a:spLocks noChangeArrowheads="1"/>
            </p:cNvSpPr>
            <p:nvPr/>
          </p:nvSpPr>
          <p:spPr bwMode="auto">
            <a:xfrm>
              <a:off x="3505" y="2548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  <p:sp>
          <p:nvSpPr>
            <p:cNvPr id="32792" name="Text Box 382"/>
            <p:cNvSpPr txBox="1">
              <a:spLocks noChangeArrowheads="1"/>
            </p:cNvSpPr>
            <p:nvPr/>
          </p:nvSpPr>
          <p:spPr bwMode="auto">
            <a:xfrm>
              <a:off x="68" y="2593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</p:grpSp>
      <p:grpSp>
        <p:nvGrpSpPr>
          <p:cNvPr id="24684" name="Group 383"/>
          <p:cNvGrpSpPr>
            <a:grpSpLocks/>
          </p:cNvGrpSpPr>
          <p:nvPr/>
        </p:nvGrpSpPr>
        <p:grpSpPr bwMode="auto">
          <a:xfrm>
            <a:off x="195263" y="5511800"/>
            <a:ext cx="6610350" cy="438150"/>
            <a:chOff x="68" y="2548"/>
            <a:chExt cx="4163" cy="276"/>
          </a:xfrm>
        </p:grpSpPr>
        <p:sp>
          <p:nvSpPr>
            <p:cNvPr id="32789" name="Text Box 384"/>
            <p:cNvSpPr txBox="1">
              <a:spLocks noChangeArrowheads="1"/>
            </p:cNvSpPr>
            <p:nvPr/>
          </p:nvSpPr>
          <p:spPr bwMode="auto">
            <a:xfrm>
              <a:off x="3505" y="2548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  <p:sp>
          <p:nvSpPr>
            <p:cNvPr id="32790" name="Text Box 385"/>
            <p:cNvSpPr txBox="1">
              <a:spLocks noChangeArrowheads="1"/>
            </p:cNvSpPr>
            <p:nvPr/>
          </p:nvSpPr>
          <p:spPr bwMode="auto">
            <a:xfrm>
              <a:off x="68" y="2593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</p:grpSp>
      <p:grpSp>
        <p:nvGrpSpPr>
          <p:cNvPr id="24685" name="Group 386"/>
          <p:cNvGrpSpPr>
            <a:grpSpLocks/>
          </p:cNvGrpSpPr>
          <p:nvPr/>
        </p:nvGrpSpPr>
        <p:grpSpPr bwMode="auto">
          <a:xfrm>
            <a:off x="3098800" y="3573463"/>
            <a:ext cx="538163" cy="2859087"/>
            <a:chOff x="1952" y="2251"/>
            <a:chExt cx="338" cy="1801"/>
          </a:xfrm>
        </p:grpSpPr>
        <p:sp>
          <p:nvSpPr>
            <p:cNvPr id="32787" name="Text Box 387"/>
            <p:cNvSpPr txBox="1">
              <a:spLocks noChangeArrowheads="1"/>
            </p:cNvSpPr>
            <p:nvPr/>
          </p:nvSpPr>
          <p:spPr bwMode="auto">
            <a:xfrm>
              <a:off x="1973" y="3838"/>
              <a:ext cx="317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32788" name="Text Box 388"/>
            <p:cNvSpPr txBox="1">
              <a:spLocks noChangeArrowheads="1"/>
            </p:cNvSpPr>
            <p:nvPr/>
          </p:nvSpPr>
          <p:spPr bwMode="auto">
            <a:xfrm>
              <a:off x="1952" y="2251"/>
              <a:ext cx="317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</a:p>
          </p:txBody>
        </p:sp>
      </p:grpSp>
      <p:sp>
        <p:nvSpPr>
          <p:cNvPr id="32781" name="Text Box 389"/>
          <p:cNvSpPr txBox="1">
            <a:spLocks noChangeArrowheads="1"/>
          </p:cNvSpPr>
          <p:nvPr/>
        </p:nvSpPr>
        <p:spPr bwMode="auto">
          <a:xfrm>
            <a:off x="323850" y="333375"/>
            <a:ext cx="85709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Definition</a:t>
            </a:r>
            <a:r>
              <a:rPr lang="de-DE" altLang="de-DE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A </a:t>
            </a:r>
            <a:r>
              <a:rPr lang="de-DE" altLang="de-DE" b="1" i="1">
                <a:solidFill>
                  <a:srgbClr val="000000"/>
                </a:solidFill>
              </a:rPr>
              <a:t>crystal </a:t>
            </a:r>
            <a:r>
              <a:rPr lang="de-DE" altLang="de-DE">
                <a:solidFill>
                  <a:srgbClr val="000000"/>
                </a:solidFill>
              </a:rPr>
              <a:t>is an anisotropic homogeneous body consisting of a three-dimensional periodic ordering of atoms, ions, or molecules.</a:t>
            </a:r>
          </a:p>
        </p:txBody>
      </p:sp>
      <p:sp>
        <p:nvSpPr>
          <p:cNvPr id="32782" name="Line 390"/>
          <p:cNvSpPr>
            <a:spLocks noChangeShapeType="1"/>
          </p:cNvSpPr>
          <p:nvPr/>
        </p:nvSpPr>
        <p:spPr bwMode="auto">
          <a:xfrm flipV="1">
            <a:off x="971550" y="1052513"/>
            <a:ext cx="14398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2783" name="Text Box 391"/>
          <p:cNvSpPr txBox="1">
            <a:spLocks noChangeArrowheads="1"/>
          </p:cNvSpPr>
          <p:nvPr/>
        </p:nvSpPr>
        <p:spPr bwMode="auto">
          <a:xfrm>
            <a:off x="179388" y="1936750"/>
            <a:ext cx="2593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 direction-dependent physical properties</a:t>
            </a:r>
          </a:p>
        </p:txBody>
      </p:sp>
      <p:sp>
        <p:nvSpPr>
          <p:cNvPr id="32784" name="Line 392"/>
          <p:cNvSpPr>
            <a:spLocks noChangeShapeType="1"/>
          </p:cNvSpPr>
          <p:nvPr/>
        </p:nvSpPr>
        <p:spPr bwMode="auto">
          <a:xfrm flipV="1">
            <a:off x="3816350" y="1073150"/>
            <a:ext cx="2873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2785" name="Text Box 393"/>
          <p:cNvSpPr txBox="1">
            <a:spLocks noChangeArrowheads="1"/>
          </p:cNvSpPr>
          <p:nvPr/>
        </p:nvSpPr>
        <p:spPr bwMode="auto">
          <a:xfrm>
            <a:off x="2951163" y="2081213"/>
            <a:ext cx="2882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parallel directions: </a:t>
            </a:r>
            <a:br>
              <a:rPr lang="de-DE" altLang="de-DE" i="1">
                <a:solidFill>
                  <a:srgbClr val="000000"/>
                </a:solidFill>
              </a:rPr>
            </a:br>
            <a:r>
              <a:rPr lang="de-DE" altLang="de-DE" i="1">
                <a:solidFill>
                  <a:srgbClr val="000000"/>
                </a:solidFill>
              </a:rPr>
              <a:t>same behaviour</a:t>
            </a:r>
          </a:p>
        </p:txBody>
      </p:sp>
      <p:sp>
        <p:nvSpPr>
          <p:cNvPr id="32786" name="Text Box 394"/>
          <p:cNvSpPr txBox="1">
            <a:spLocks noChangeArrowheads="1"/>
          </p:cNvSpPr>
          <p:nvPr/>
        </p:nvSpPr>
        <p:spPr bwMode="auto">
          <a:xfrm>
            <a:off x="323850" y="2852738"/>
            <a:ext cx="871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Three-dimensional, periodic</a:t>
            </a:r>
            <a:r>
              <a:rPr lang="de-DE" altLang="de-DE">
                <a:solidFill>
                  <a:srgbClr val="000000"/>
                </a:solidFill>
              </a:rPr>
              <a:t>: basic units (atoms, ions, molecules),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                                  repeating in all directions.</a:t>
            </a:r>
          </a:p>
        </p:txBody>
      </p:sp>
    </p:spTree>
    <p:extLst>
      <p:ext uri="{BB962C8B-B14F-4D97-AF65-F5344CB8AC3E}">
        <p14:creationId xmlns:p14="http://schemas.microsoft.com/office/powerpoint/2010/main" val="188736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4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24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Definition</a:t>
            </a:r>
          </a:p>
        </p:txBody>
      </p:sp>
      <p:sp>
        <p:nvSpPr>
          <p:cNvPr id="3379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9A0AA7-C0F0-4B9E-8762-57D6C99DDF4A}" type="slidenum">
              <a:rPr lang="de-DE" altLang="de-DE">
                <a:solidFill>
                  <a:srgbClr val="000000"/>
                </a:solidFill>
              </a:rPr>
              <a:pPr eaLnBrk="1" hangingPunct="1"/>
              <a:t>5</a:t>
            </a:fld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01763" y="3449638"/>
            <a:ext cx="4999037" cy="2203450"/>
            <a:chOff x="431" y="2472"/>
            <a:chExt cx="3149" cy="1388"/>
          </a:xfrm>
        </p:grpSpPr>
        <p:grpSp>
          <p:nvGrpSpPr>
            <p:cNvPr id="34546" name="Group 3"/>
            <p:cNvGrpSpPr>
              <a:grpSpLocks/>
            </p:cNvGrpSpPr>
            <p:nvPr/>
          </p:nvGrpSpPr>
          <p:grpSpPr bwMode="auto">
            <a:xfrm rot="480000">
              <a:off x="431" y="2510"/>
              <a:ext cx="803" cy="428"/>
              <a:chOff x="431" y="2510"/>
              <a:chExt cx="803" cy="428"/>
            </a:xfrm>
          </p:grpSpPr>
          <p:grpSp>
            <p:nvGrpSpPr>
              <p:cNvPr id="34892" name="Group 4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904" name="Group 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909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10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11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12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13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905" name="Line 1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906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907" name="Line 1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908" name="Line 1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893" name="Group 15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894" name="Group 1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99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00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01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02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903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95" name="Line 2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9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97" name="Line 2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98" name="Line 2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47" name="Group 26"/>
            <p:cNvGrpSpPr>
              <a:grpSpLocks/>
            </p:cNvGrpSpPr>
            <p:nvPr/>
          </p:nvGrpSpPr>
          <p:grpSpPr bwMode="auto">
            <a:xfrm rot="480000">
              <a:off x="1168" y="2496"/>
              <a:ext cx="803" cy="428"/>
              <a:chOff x="431" y="2510"/>
              <a:chExt cx="803" cy="428"/>
            </a:xfrm>
          </p:grpSpPr>
          <p:grpSp>
            <p:nvGrpSpPr>
              <p:cNvPr id="34870" name="Group 2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882" name="Group 2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87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88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89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90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91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83" name="Line 3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84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85" name="Line 3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86" name="Line 3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871" name="Group 3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872" name="Group 3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77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78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79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80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81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73" name="Line 4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74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75" name="Line 4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76" name="Line 4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48" name="Group 49"/>
            <p:cNvGrpSpPr>
              <a:grpSpLocks/>
            </p:cNvGrpSpPr>
            <p:nvPr/>
          </p:nvGrpSpPr>
          <p:grpSpPr bwMode="auto">
            <a:xfrm rot="480000">
              <a:off x="1900" y="2484"/>
              <a:ext cx="803" cy="428"/>
              <a:chOff x="431" y="2510"/>
              <a:chExt cx="803" cy="428"/>
            </a:xfrm>
          </p:grpSpPr>
          <p:grpSp>
            <p:nvGrpSpPr>
              <p:cNvPr id="34848" name="Group 5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860" name="Group 5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65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66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67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68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69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61" name="Line 5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62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63" name="Line 5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64" name="Line 6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849" name="Group 6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850" name="Group 6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5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56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57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58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59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51" name="Line 6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52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53" name="Line 7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54" name="Line 7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49" name="Group 72"/>
            <p:cNvGrpSpPr>
              <a:grpSpLocks/>
            </p:cNvGrpSpPr>
            <p:nvPr/>
          </p:nvGrpSpPr>
          <p:grpSpPr bwMode="auto">
            <a:xfrm rot="480000">
              <a:off x="2635" y="2472"/>
              <a:ext cx="803" cy="428"/>
              <a:chOff x="431" y="2510"/>
              <a:chExt cx="803" cy="428"/>
            </a:xfrm>
          </p:grpSpPr>
          <p:grpSp>
            <p:nvGrpSpPr>
              <p:cNvPr id="34826" name="Group 7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838" name="Group 7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43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44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45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46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47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39" name="Line 8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40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41" name="Line 8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42" name="Line 8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827" name="Group 8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828" name="Group 8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33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34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35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36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37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29" name="Line 9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30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31" name="Line 9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32" name="Line 9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0" name="Group 95"/>
            <p:cNvGrpSpPr>
              <a:grpSpLocks/>
            </p:cNvGrpSpPr>
            <p:nvPr/>
          </p:nvGrpSpPr>
          <p:grpSpPr bwMode="auto">
            <a:xfrm rot="480000">
              <a:off x="477" y="2815"/>
              <a:ext cx="803" cy="428"/>
              <a:chOff x="431" y="2510"/>
              <a:chExt cx="803" cy="428"/>
            </a:xfrm>
          </p:grpSpPr>
          <p:grpSp>
            <p:nvGrpSpPr>
              <p:cNvPr id="34804" name="Group 9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816" name="Group 9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21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22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23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24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25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17" name="Line 10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18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19" name="Line 10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20" name="Line 10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805" name="Group 10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806" name="Group 10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811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12" name="Oval 11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13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14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15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807" name="Line 11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08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09" name="Line 11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810" name="Line 11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1" name="Group 118"/>
            <p:cNvGrpSpPr>
              <a:grpSpLocks/>
            </p:cNvGrpSpPr>
            <p:nvPr/>
          </p:nvGrpSpPr>
          <p:grpSpPr bwMode="auto">
            <a:xfrm rot="480000">
              <a:off x="1214" y="2801"/>
              <a:ext cx="803" cy="428"/>
              <a:chOff x="431" y="2510"/>
              <a:chExt cx="803" cy="428"/>
            </a:xfrm>
          </p:grpSpPr>
          <p:grpSp>
            <p:nvGrpSpPr>
              <p:cNvPr id="34782" name="Group 11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794" name="Group 12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99" name="Oval 12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00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01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02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803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95" name="Line 12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96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97" name="Line 12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98" name="Line 12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783" name="Group 13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784" name="Group 13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89" name="Oval 13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90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91" name="Oval 13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92" name="Oval 13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93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85" name="Line 13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86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87" name="Line 13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88" name="Line 14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2" name="Group 141"/>
            <p:cNvGrpSpPr>
              <a:grpSpLocks/>
            </p:cNvGrpSpPr>
            <p:nvPr/>
          </p:nvGrpSpPr>
          <p:grpSpPr bwMode="auto">
            <a:xfrm rot="480000">
              <a:off x="1946" y="2789"/>
              <a:ext cx="803" cy="428"/>
              <a:chOff x="431" y="2510"/>
              <a:chExt cx="803" cy="428"/>
            </a:xfrm>
          </p:grpSpPr>
          <p:grpSp>
            <p:nvGrpSpPr>
              <p:cNvPr id="34760" name="Group 142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772" name="Group 14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77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78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79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80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81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73" name="Line 14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74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75" name="Line 15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76" name="Line 15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761" name="Group 153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762" name="Group 15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67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68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69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70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71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63" name="Line 16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64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65" name="Line 16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66" name="Line 16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3" name="Group 164"/>
            <p:cNvGrpSpPr>
              <a:grpSpLocks/>
            </p:cNvGrpSpPr>
            <p:nvPr/>
          </p:nvGrpSpPr>
          <p:grpSpPr bwMode="auto">
            <a:xfrm rot="480000">
              <a:off x="2681" y="2777"/>
              <a:ext cx="803" cy="428"/>
              <a:chOff x="431" y="2510"/>
              <a:chExt cx="803" cy="428"/>
            </a:xfrm>
          </p:grpSpPr>
          <p:grpSp>
            <p:nvGrpSpPr>
              <p:cNvPr id="34738" name="Group 165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750" name="Group 16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55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56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57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58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59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51" name="Line 17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52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53" name="Line 17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54" name="Line 17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739" name="Group 176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740" name="Group 17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45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46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47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48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49" name="Oval 18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41" name="Line 18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42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43" name="Line 18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44" name="Line 18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4" name="Group 187"/>
            <p:cNvGrpSpPr>
              <a:grpSpLocks/>
            </p:cNvGrpSpPr>
            <p:nvPr/>
          </p:nvGrpSpPr>
          <p:grpSpPr bwMode="auto">
            <a:xfrm rot="480000">
              <a:off x="525" y="3126"/>
              <a:ext cx="803" cy="428"/>
              <a:chOff x="431" y="2510"/>
              <a:chExt cx="803" cy="428"/>
            </a:xfrm>
          </p:grpSpPr>
          <p:grpSp>
            <p:nvGrpSpPr>
              <p:cNvPr id="34716" name="Group 188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728" name="Group 18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33" name="Oval 19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34" name="Oval 19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35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36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37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29" name="Line 19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30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31" name="Line 19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32" name="Line 19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717" name="Group 199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718" name="Group 20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23" name="Oval 20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24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25" name="Oval 20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26" name="Oval 20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27" name="Oval 20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19" name="Line 20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20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21" name="Line 20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22" name="Line 20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5" name="Group 210"/>
            <p:cNvGrpSpPr>
              <a:grpSpLocks/>
            </p:cNvGrpSpPr>
            <p:nvPr/>
          </p:nvGrpSpPr>
          <p:grpSpPr bwMode="auto">
            <a:xfrm rot="480000">
              <a:off x="1262" y="3112"/>
              <a:ext cx="803" cy="428"/>
              <a:chOff x="431" y="2510"/>
              <a:chExt cx="803" cy="428"/>
            </a:xfrm>
          </p:grpSpPr>
          <p:grpSp>
            <p:nvGrpSpPr>
              <p:cNvPr id="34694" name="Group 211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706" name="Group 21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11" name="Oval 21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12" name="Oval 21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13" name="Oval 21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14" name="Oval 21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15" name="Oval 21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707" name="Line 21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08" name="Line 21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09" name="Line 22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10" name="Line 22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695" name="Group 222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696" name="Group 22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701" name="Oval 22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02" name="Oval 22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03" name="Oval 22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04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705" name="Oval 22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97" name="Line 22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98" name="Line 23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99" name="Line 23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700" name="Line 23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6" name="Group 233"/>
            <p:cNvGrpSpPr>
              <a:grpSpLocks/>
            </p:cNvGrpSpPr>
            <p:nvPr/>
          </p:nvGrpSpPr>
          <p:grpSpPr bwMode="auto">
            <a:xfrm rot="480000">
              <a:off x="1994" y="3100"/>
              <a:ext cx="803" cy="428"/>
              <a:chOff x="431" y="2510"/>
              <a:chExt cx="803" cy="428"/>
            </a:xfrm>
          </p:grpSpPr>
          <p:grpSp>
            <p:nvGrpSpPr>
              <p:cNvPr id="34672" name="Group 234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684" name="Group 23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89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90" name="Oval 23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91" name="Oval 23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92" name="Oval 23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93" name="Oval 24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85" name="Line 24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86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87" name="Line 24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88" name="Line 24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673" name="Group 245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674" name="Group 24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79" name="Oval 24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80" name="Oval 24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81" name="Oval 24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82" name="Oval 25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83" name="Oval 25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75" name="Line 25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76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77" name="Line 25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78" name="Line 25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7" name="Group 256"/>
            <p:cNvGrpSpPr>
              <a:grpSpLocks/>
            </p:cNvGrpSpPr>
            <p:nvPr/>
          </p:nvGrpSpPr>
          <p:grpSpPr bwMode="auto">
            <a:xfrm rot="480000">
              <a:off x="2729" y="3088"/>
              <a:ext cx="803" cy="428"/>
              <a:chOff x="431" y="2510"/>
              <a:chExt cx="803" cy="428"/>
            </a:xfrm>
          </p:grpSpPr>
          <p:grpSp>
            <p:nvGrpSpPr>
              <p:cNvPr id="34650" name="Group 25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662" name="Group 25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67" name="Oval 25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68" name="Oval 26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69" name="Oval 26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70" name="Oval 26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71" name="Oval 26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63" name="Line 26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64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65" name="Line 26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66" name="Line 26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651" name="Group 26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652" name="Group 26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57" name="Oval 27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58" name="Oval 27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59" name="Oval 27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60" name="Oval 27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61" name="Oval 27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53" name="Line 27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54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55" name="Line 27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56" name="Line 27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8" name="Group 279"/>
            <p:cNvGrpSpPr>
              <a:grpSpLocks/>
            </p:cNvGrpSpPr>
            <p:nvPr/>
          </p:nvGrpSpPr>
          <p:grpSpPr bwMode="auto">
            <a:xfrm rot="480000">
              <a:off x="573" y="3432"/>
              <a:ext cx="803" cy="428"/>
              <a:chOff x="431" y="2510"/>
              <a:chExt cx="803" cy="428"/>
            </a:xfrm>
          </p:grpSpPr>
          <p:grpSp>
            <p:nvGrpSpPr>
              <p:cNvPr id="34628" name="Group 28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640" name="Group 28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45" name="Oval 28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46" name="Oval 28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47" name="Oval 28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48" name="Oval 28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49" name="Oval 28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41" name="Line 28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42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43" name="Line 28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44" name="Line 29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629" name="Group 29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630" name="Group 29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35" name="Oval 29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36" name="Oval 29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37" name="Oval 29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38" name="Oval 29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39" name="Oval 29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31" name="Line 29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32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33" name="Line 30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34" name="Line 30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59" name="Group 302"/>
            <p:cNvGrpSpPr>
              <a:grpSpLocks/>
            </p:cNvGrpSpPr>
            <p:nvPr/>
          </p:nvGrpSpPr>
          <p:grpSpPr bwMode="auto">
            <a:xfrm rot="480000">
              <a:off x="1310" y="3418"/>
              <a:ext cx="803" cy="428"/>
              <a:chOff x="431" y="2510"/>
              <a:chExt cx="803" cy="428"/>
            </a:xfrm>
          </p:grpSpPr>
          <p:grpSp>
            <p:nvGrpSpPr>
              <p:cNvPr id="34606" name="Group 30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618" name="Group 30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23" name="Oval 30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24" name="Oval 30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25" name="Oval 30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26" name="Oval 30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27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19" name="Line 31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20" name="Line 31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21" name="Line 31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22" name="Line 31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607" name="Group 31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608" name="Group 31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13" name="Oval 31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14" name="Oval 31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15" name="Oval 31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16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17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609" name="Line 32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10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11" name="Line 32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12" name="Line 32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60" name="Group 325"/>
            <p:cNvGrpSpPr>
              <a:grpSpLocks/>
            </p:cNvGrpSpPr>
            <p:nvPr/>
          </p:nvGrpSpPr>
          <p:grpSpPr bwMode="auto">
            <a:xfrm rot="480000">
              <a:off x="2042" y="3406"/>
              <a:ext cx="803" cy="428"/>
              <a:chOff x="431" y="2510"/>
              <a:chExt cx="803" cy="428"/>
            </a:xfrm>
          </p:grpSpPr>
          <p:grpSp>
            <p:nvGrpSpPr>
              <p:cNvPr id="34584" name="Group 32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596" name="Group 32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601" name="Oval 32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02" name="Oval 32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03" name="Oval 33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04" name="Oval 33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605" name="Oval 33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97" name="Line 33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98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99" name="Line 33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600" name="Line 33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585" name="Group 33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586" name="Group 33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91" name="Oval 33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92" name="Oval 34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93" name="Oval 34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94" name="Oval 34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95" name="Oval 34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87" name="Line 34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88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89" name="Line 34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90" name="Line 34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561" name="Group 348"/>
            <p:cNvGrpSpPr>
              <a:grpSpLocks/>
            </p:cNvGrpSpPr>
            <p:nvPr/>
          </p:nvGrpSpPr>
          <p:grpSpPr bwMode="auto">
            <a:xfrm rot="480000">
              <a:off x="2777" y="3394"/>
              <a:ext cx="803" cy="428"/>
              <a:chOff x="431" y="2510"/>
              <a:chExt cx="803" cy="428"/>
            </a:xfrm>
          </p:grpSpPr>
          <p:grpSp>
            <p:nvGrpSpPr>
              <p:cNvPr id="34562" name="Group 34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574" name="Group 35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79" name="Oval 35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80" name="Oval 35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81" name="Oval 35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82" name="Oval 35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83" name="Oval 35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75" name="Line 35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76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77" name="Line 35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78" name="Line 35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563" name="Group 36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564" name="Group 36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69" name="Oval 36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70" name="Oval 36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71" name="Oval 36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72" name="Oval 36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73" name="Oval 36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65" name="Line 36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66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67" name="Line 36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68" name="Line 37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3797" name="Group 371"/>
          <p:cNvGrpSpPr>
            <a:grpSpLocks/>
          </p:cNvGrpSpPr>
          <p:nvPr/>
        </p:nvGrpSpPr>
        <p:grpSpPr bwMode="auto">
          <a:xfrm>
            <a:off x="681038" y="3919538"/>
            <a:ext cx="5000625" cy="2203450"/>
            <a:chOff x="1091" y="2580"/>
            <a:chExt cx="3149" cy="1388"/>
          </a:xfrm>
        </p:grpSpPr>
        <p:grpSp>
          <p:nvGrpSpPr>
            <p:cNvPr id="34178" name="Group 372"/>
            <p:cNvGrpSpPr>
              <a:grpSpLocks/>
            </p:cNvGrpSpPr>
            <p:nvPr/>
          </p:nvGrpSpPr>
          <p:grpSpPr bwMode="auto">
            <a:xfrm rot="480000">
              <a:off x="1091" y="2618"/>
              <a:ext cx="803" cy="428"/>
              <a:chOff x="431" y="2510"/>
              <a:chExt cx="803" cy="428"/>
            </a:xfrm>
          </p:grpSpPr>
          <p:grpSp>
            <p:nvGrpSpPr>
              <p:cNvPr id="34524" name="Group 37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536" name="Group 37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41" name="Oval 37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42" name="Oval 37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43" name="Oval 37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44" name="Oval 37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45" name="Oval 37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37" name="Line 38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38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39" name="Line 38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40" name="Line 38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525" name="Group 38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526" name="Group 38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31" name="Oval 38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32" name="Oval 38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33" name="Oval 38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34" name="Oval 38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35" name="Oval 39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27" name="Line 39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28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29" name="Line 39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30" name="Line 39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79" name="Group 395"/>
            <p:cNvGrpSpPr>
              <a:grpSpLocks/>
            </p:cNvGrpSpPr>
            <p:nvPr/>
          </p:nvGrpSpPr>
          <p:grpSpPr bwMode="auto">
            <a:xfrm rot="480000">
              <a:off x="1828" y="2604"/>
              <a:ext cx="803" cy="428"/>
              <a:chOff x="431" y="2510"/>
              <a:chExt cx="803" cy="428"/>
            </a:xfrm>
          </p:grpSpPr>
          <p:grpSp>
            <p:nvGrpSpPr>
              <p:cNvPr id="34502" name="Group 39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514" name="Group 39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19" name="Oval 39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20" name="Oval 39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21" name="Oval 40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22" name="Oval 40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2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15" name="Line 40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16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17" name="Line 40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18" name="Line 40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503" name="Group 40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504" name="Group 40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509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10" name="Oval 41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11" name="Oval 41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12" name="Oval 41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13" name="Oval 41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505" name="Line 41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06" name="Line 41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07" name="Line 41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508" name="Line 41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0" name="Group 418"/>
            <p:cNvGrpSpPr>
              <a:grpSpLocks/>
            </p:cNvGrpSpPr>
            <p:nvPr/>
          </p:nvGrpSpPr>
          <p:grpSpPr bwMode="auto">
            <a:xfrm rot="480000">
              <a:off x="2560" y="2592"/>
              <a:ext cx="803" cy="428"/>
              <a:chOff x="431" y="2510"/>
              <a:chExt cx="803" cy="428"/>
            </a:xfrm>
          </p:grpSpPr>
          <p:grpSp>
            <p:nvGrpSpPr>
              <p:cNvPr id="34480" name="Group 41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492" name="Group 42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97" name="Oval 42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98" name="Oval 42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99" name="Oval 42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00" name="Oval 42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501" name="Oval 42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93" name="Line 42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94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95" name="Line 42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96" name="Line 42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481" name="Group 43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482" name="Group 43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87" name="Oval 43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88" name="Oval 43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89" name="Oval 43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90" name="Oval 43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91" name="Oval 43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83" name="Line 43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84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85" name="Line 43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86" name="Line 44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1" name="Group 441"/>
            <p:cNvGrpSpPr>
              <a:grpSpLocks/>
            </p:cNvGrpSpPr>
            <p:nvPr/>
          </p:nvGrpSpPr>
          <p:grpSpPr bwMode="auto">
            <a:xfrm rot="480000">
              <a:off x="3295" y="2580"/>
              <a:ext cx="803" cy="428"/>
              <a:chOff x="431" y="2510"/>
              <a:chExt cx="803" cy="428"/>
            </a:xfrm>
          </p:grpSpPr>
          <p:grpSp>
            <p:nvGrpSpPr>
              <p:cNvPr id="34458" name="Group 442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470" name="Group 44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75" name="Oval 44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76" name="Oval 44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77" name="Oval 44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78" name="Oval 44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79" name="Oval 44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71" name="Line 44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72" name="Line 45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73" name="Line 45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74" name="Line 45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459" name="Group 453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460" name="Group 45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65" name="Oval 45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66" name="Oval 45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67" name="Oval 45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68" name="Oval 45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69" name="Oval 45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61" name="Line 46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62" name="Line 46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63" name="Line 46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64" name="Line 46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2" name="Group 464"/>
            <p:cNvGrpSpPr>
              <a:grpSpLocks/>
            </p:cNvGrpSpPr>
            <p:nvPr/>
          </p:nvGrpSpPr>
          <p:grpSpPr bwMode="auto">
            <a:xfrm rot="480000">
              <a:off x="1137" y="2923"/>
              <a:ext cx="803" cy="428"/>
              <a:chOff x="431" y="2510"/>
              <a:chExt cx="803" cy="428"/>
            </a:xfrm>
          </p:grpSpPr>
          <p:grpSp>
            <p:nvGrpSpPr>
              <p:cNvPr id="34436" name="Group 465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448" name="Group 46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53" name="Oval 46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54" name="Oval 46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55" name="Oval 46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56" name="Oval 47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57" name="Oval 47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49" name="Line 47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50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51" name="Line 47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52" name="Line 47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437" name="Group 476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438" name="Group 47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43" name="Oval 47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44" name="Oval 47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45" name="Oval 48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46" name="Oval 48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47" name="Oval 48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39" name="Line 48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40" name="Line 48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41" name="Line 48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42" name="Line 48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3" name="Group 487"/>
            <p:cNvGrpSpPr>
              <a:grpSpLocks/>
            </p:cNvGrpSpPr>
            <p:nvPr/>
          </p:nvGrpSpPr>
          <p:grpSpPr bwMode="auto">
            <a:xfrm rot="480000">
              <a:off x="1874" y="2909"/>
              <a:ext cx="803" cy="428"/>
              <a:chOff x="431" y="2510"/>
              <a:chExt cx="803" cy="428"/>
            </a:xfrm>
          </p:grpSpPr>
          <p:grpSp>
            <p:nvGrpSpPr>
              <p:cNvPr id="34414" name="Group 488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426" name="Group 48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31" name="Oval 49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32" name="Oval 49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33" name="Oval 49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34" name="Oval 49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35" name="Oval 49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27" name="Line 49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28" name="Line 49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29" name="Line 49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30" name="Line 49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415" name="Group 499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416" name="Group 50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21" name="Oval 50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22" name="Oval 50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23" name="Oval 50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24" name="Oval 50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25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17" name="Line 50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18" name="Line 50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19" name="Line 50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20" name="Line 50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4" name="Group 510"/>
            <p:cNvGrpSpPr>
              <a:grpSpLocks/>
            </p:cNvGrpSpPr>
            <p:nvPr/>
          </p:nvGrpSpPr>
          <p:grpSpPr bwMode="auto">
            <a:xfrm rot="480000">
              <a:off x="2606" y="2897"/>
              <a:ext cx="803" cy="428"/>
              <a:chOff x="431" y="2510"/>
              <a:chExt cx="803" cy="428"/>
            </a:xfrm>
          </p:grpSpPr>
          <p:grpSp>
            <p:nvGrpSpPr>
              <p:cNvPr id="34392" name="Group 511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404" name="Group 51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409" name="Oval 51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10" name="Oval 51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11" name="Oval 51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12" name="Oval 51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13" name="Oval 51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405" name="Line 51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06" name="Line 51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07" name="Line 52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408" name="Line 52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393" name="Group 522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394" name="Group 52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99" name="Oval 52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00" name="Oval 52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01" name="Oval 52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02" name="Oval 52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403" name="Oval 52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95" name="Line 52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96" name="Line 53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97" name="Line 53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98" name="Line 53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5" name="Group 533"/>
            <p:cNvGrpSpPr>
              <a:grpSpLocks/>
            </p:cNvGrpSpPr>
            <p:nvPr/>
          </p:nvGrpSpPr>
          <p:grpSpPr bwMode="auto">
            <a:xfrm rot="480000">
              <a:off x="3341" y="2885"/>
              <a:ext cx="803" cy="428"/>
              <a:chOff x="431" y="2510"/>
              <a:chExt cx="803" cy="428"/>
            </a:xfrm>
          </p:grpSpPr>
          <p:grpSp>
            <p:nvGrpSpPr>
              <p:cNvPr id="34370" name="Group 534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382" name="Group 53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87" name="Oval 53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88" name="Oval 53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89" name="Oval 53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90" name="Oval 53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91" name="Oval 54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83" name="Line 54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84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85" name="Line 54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86" name="Line 54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371" name="Group 545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372" name="Group 54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77" name="Oval 54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78" name="Oval 54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79" name="Oval 54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80" name="Oval 55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81" name="Oval 55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73" name="Line 55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74" name="Line 55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75" name="Line 55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76" name="Line 55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6" name="Group 556"/>
            <p:cNvGrpSpPr>
              <a:grpSpLocks/>
            </p:cNvGrpSpPr>
            <p:nvPr/>
          </p:nvGrpSpPr>
          <p:grpSpPr bwMode="auto">
            <a:xfrm rot="480000">
              <a:off x="1185" y="3234"/>
              <a:ext cx="803" cy="428"/>
              <a:chOff x="431" y="2510"/>
              <a:chExt cx="803" cy="428"/>
            </a:xfrm>
          </p:grpSpPr>
          <p:grpSp>
            <p:nvGrpSpPr>
              <p:cNvPr id="34348" name="Group 55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360" name="Group 55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65" name="Oval 55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66" name="Oval 56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67" name="Oval 56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68" name="Oval 56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69" name="Oval 56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61" name="Line 56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62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63" name="Line 56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64" name="Line 56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349" name="Group 56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350" name="Group 56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55" name="Oval 57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56" name="Oval 57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57" name="Oval 57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58" name="Oval 57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59" name="Oval 57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51" name="Line 57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52" name="Line 57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53" name="Line 57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54" name="Line 57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7" name="Group 579"/>
            <p:cNvGrpSpPr>
              <a:grpSpLocks/>
            </p:cNvGrpSpPr>
            <p:nvPr/>
          </p:nvGrpSpPr>
          <p:grpSpPr bwMode="auto">
            <a:xfrm rot="480000">
              <a:off x="1922" y="3220"/>
              <a:ext cx="803" cy="428"/>
              <a:chOff x="431" y="2510"/>
              <a:chExt cx="803" cy="428"/>
            </a:xfrm>
          </p:grpSpPr>
          <p:grpSp>
            <p:nvGrpSpPr>
              <p:cNvPr id="34326" name="Group 58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338" name="Group 58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43" name="Oval 58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44" name="Oval 58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45" name="Oval 58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46" name="Oval 58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47" name="Oval 58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39" name="Line 58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40" name="Line 58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41" name="Line 58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42" name="Line 59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327" name="Group 59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328" name="Group 59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33" name="Oval 59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34" name="Oval 59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35" name="Oval 59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36" name="Oval 59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37" name="Oval 59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29" name="Line 59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30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31" name="Line 60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32" name="Line 60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8" name="Group 602"/>
            <p:cNvGrpSpPr>
              <a:grpSpLocks/>
            </p:cNvGrpSpPr>
            <p:nvPr/>
          </p:nvGrpSpPr>
          <p:grpSpPr bwMode="auto">
            <a:xfrm rot="480000">
              <a:off x="2654" y="3208"/>
              <a:ext cx="803" cy="428"/>
              <a:chOff x="431" y="2510"/>
              <a:chExt cx="803" cy="428"/>
            </a:xfrm>
          </p:grpSpPr>
          <p:grpSp>
            <p:nvGrpSpPr>
              <p:cNvPr id="34304" name="Group 60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316" name="Group 60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21" name="Oval 60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22" name="Oval 60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23" name="Oval 60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24" name="Oval 60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25" name="Oval 60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17" name="Line 61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18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19" name="Line 61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20" name="Line 61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305" name="Group 61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306" name="Group 61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311" name="Oval 61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12" name="Oval 61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13" name="Oval 61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14" name="Oval 61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15" name="Oval 62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307" name="Line 62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08" name="Line 62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09" name="Line 62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310" name="Line 62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89" name="Group 625"/>
            <p:cNvGrpSpPr>
              <a:grpSpLocks/>
            </p:cNvGrpSpPr>
            <p:nvPr/>
          </p:nvGrpSpPr>
          <p:grpSpPr bwMode="auto">
            <a:xfrm rot="480000">
              <a:off x="3389" y="3196"/>
              <a:ext cx="803" cy="428"/>
              <a:chOff x="431" y="2510"/>
              <a:chExt cx="803" cy="428"/>
            </a:xfrm>
          </p:grpSpPr>
          <p:grpSp>
            <p:nvGrpSpPr>
              <p:cNvPr id="34282" name="Group 62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294" name="Group 62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99" name="Oval 62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00" name="Oval 62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01" name="Oval 63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02" name="Oval 63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303" name="Oval 63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95" name="Line 63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96" name="Line 63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97" name="Line 63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98" name="Line 63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283" name="Group 63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284" name="Group 63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89" name="Oval 63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90" name="Oval 64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91" name="Oval 64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92" name="Oval 64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93" name="Oval 64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85" name="Line 64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86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87" name="Line 64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88" name="Line 64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90" name="Group 648"/>
            <p:cNvGrpSpPr>
              <a:grpSpLocks/>
            </p:cNvGrpSpPr>
            <p:nvPr/>
          </p:nvGrpSpPr>
          <p:grpSpPr bwMode="auto">
            <a:xfrm rot="480000">
              <a:off x="1233" y="3540"/>
              <a:ext cx="803" cy="428"/>
              <a:chOff x="431" y="2510"/>
              <a:chExt cx="803" cy="428"/>
            </a:xfrm>
          </p:grpSpPr>
          <p:grpSp>
            <p:nvGrpSpPr>
              <p:cNvPr id="34260" name="Group 64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272" name="Group 65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77" name="Oval 65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78" name="Oval 65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79" name="Oval 65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80" name="Oval 65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81" name="Oval 65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73" name="Line 65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74" name="Line 65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75" name="Line 65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76" name="Line 65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261" name="Group 66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262" name="Group 66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67" name="Oval 66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68" name="Oval 66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69" name="Oval 66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70" name="Oval 66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71" name="Oval 66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63" name="Line 66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64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65" name="Line 66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66" name="Line 67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91" name="Group 671"/>
            <p:cNvGrpSpPr>
              <a:grpSpLocks/>
            </p:cNvGrpSpPr>
            <p:nvPr/>
          </p:nvGrpSpPr>
          <p:grpSpPr bwMode="auto">
            <a:xfrm rot="480000">
              <a:off x="1970" y="3526"/>
              <a:ext cx="803" cy="428"/>
              <a:chOff x="431" y="2510"/>
              <a:chExt cx="803" cy="428"/>
            </a:xfrm>
          </p:grpSpPr>
          <p:grpSp>
            <p:nvGrpSpPr>
              <p:cNvPr id="34238" name="Group 672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250" name="Group 67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55" name="Oval 67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56" name="Oval 67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57" name="Oval 67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58" name="Oval 67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59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51" name="Line 67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52" name="Line 68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53" name="Line 68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54" name="Line 68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239" name="Group 683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240" name="Group 68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45" name="Oval 68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46" name="Oval 68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47" name="Oval 68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48" name="Oval 68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49" name="Oval 68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41" name="Line 69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42" name="Line 69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43" name="Line 69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44" name="Line 69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92" name="Group 694"/>
            <p:cNvGrpSpPr>
              <a:grpSpLocks/>
            </p:cNvGrpSpPr>
            <p:nvPr/>
          </p:nvGrpSpPr>
          <p:grpSpPr bwMode="auto">
            <a:xfrm rot="480000">
              <a:off x="2702" y="3514"/>
              <a:ext cx="803" cy="428"/>
              <a:chOff x="431" y="2510"/>
              <a:chExt cx="803" cy="428"/>
            </a:xfrm>
          </p:grpSpPr>
          <p:grpSp>
            <p:nvGrpSpPr>
              <p:cNvPr id="34216" name="Group 695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228" name="Group 69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33" name="Oval 69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34" name="Oval 69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35" name="Oval 69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36" name="Oval 70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37" name="Oval 70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29" name="Line 70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30" name="Line 70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31" name="Line 70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32" name="Line 70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217" name="Group 706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218" name="Group 70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23" name="Oval 70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24" name="Oval 70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25" name="Oval 71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26" name="Oval 71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27" name="Oval 71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19" name="Line 71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20" name="Line 71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21" name="Line 71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22" name="Line 71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4193" name="Group 717"/>
            <p:cNvGrpSpPr>
              <a:grpSpLocks/>
            </p:cNvGrpSpPr>
            <p:nvPr/>
          </p:nvGrpSpPr>
          <p:grpSpPr bwMode="auto">
            <a:xfrm rot="480000">
              <a:off x="3437" y="3502"/>
              <a:ext cx="803" cy="428"/>
              <a:chOff x="431" y="2510"/>
              <a:chExt cx="803" cy="428"/>
            </a:xfrm>
          </p:grpSpPr>
          <p:grpSp>
            <p:nvGrpSpPr>
              <p:cNvPr id="34194" name="Group 718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206" name="Group 71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11" name="Oval 72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12" name="Oval 72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13" name="Oval 72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14" name="Oval 72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15" name="Oval 72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207" name="Line 72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08" name="Line 72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09" name="Line 72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10" name="Line 72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195" name="Group 729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196" name="Group 73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201" name="Oval 73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02" name="Oval 73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03" name="Oval 73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04" name="Oval 73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205" name="Oval 73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97" name="Line 73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98" name="Line 73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99" name="Line 73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200" name="Line 73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5720" name="Group 740"/>
          <p:cNvGrpSpPr>
            <a:grpSpLocks/>
          </p:cNvGrpSpPr>
          <p:nvPr/>
        </p:nvGrpSpPr>
        <p:grpSpPr bwMode="auto">
          <a:xfrm>
            <a:off x="1042988" y="3684588"/>
            <a:ext cx="5000625" cy="2203450"/>
            <a:chOff x="431" y="2472"/>
            <a:chExt cx="3149" cy="1388"/>
          </a:xfrm>
        </p:grpSpPr>
        <p:grpSp>
          <p:nvGrpSpPr>
            <p:cNvPr id="33810" name="Group 741"/>
            <p:cNvGrpSpPr>
              <a:grpSpLocks/>
            </p:cNvGrpSpPr>
            <p:nvPr/>
          </p:nvGrpSpPr>
          <p:grpSpPr bwMode="auto">
            <a:xfrm rot="480000">
              <a:off x="431" y="2510"/>
              <a:ext cx="803" cy="428"/>
              <a:chOff x="431" y="2510"/>
              <a:chExt cx="803" cy="428"/>
            </a:xfrm>
          </p:grpSpPr>
          <p:grpSp>
            <p:nvGrpSpPr>
              <p:cNvPr id="34156" name="Group 742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168" name="Group 74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73" name="Oval 74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74" name="Oval 74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75" name="Oval 74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76" name="Oval 74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77" name="Oval 74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69" name="Line 74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70" name="Line 75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71" name="Line 75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72" name="Line 75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157" name="Group 753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158" name="Group 75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63" name="Oval 75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64" name="Oval 75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65" name="Oval 75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66" name="Oval 75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67" name="Oval 75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59" name="Line 76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60" name="Line 76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61" name="Line 76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62" name="Line 76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1" name="Group 764"/>
            <p:cNvGrpSpPr>
              <a:grpSpLocks/>
            </p:cNvGrpSpPr>
            <p:nvPr/>
          </p:nvGrpSpPr>
          <p:grpSpPr bwMode="auto">
            <a:xfrm rot="480000">
              <a:off x="1168" y="2496"/>
              <a:ext cx="803" cy="428"/>
              <a:chOff x="431" y="2510"/>
              <a:chExt cx="803" cy="428"/>
            </a:xfrm>
          </p:grpSpPr>
          <p:grpSp>
            <p:nvGrpSpPr>
              <p:cNvPr id="34134" name="Group 765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146" name="Group 76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51" name="Oval 76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52" name="Oval 76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53" name="Oval 76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54" name="Oval 77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55" name="Oval 77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47" name="Line 77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48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49" name="Line 77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50" name="Line 77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135" name="Group 776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136" name="Group 77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41" name="Oval 77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42" name="Oval 77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43" name="Oval 78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44" name="Oval 78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45" name="Oval 78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37" name="Line 78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38" name="Line 78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39" name="Line 78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40" name="Line 78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2" name="Group 787"/>
            <p:cNvGrpSpPr>
              <a:grpSpLocks/>
            </p:cNvGrpSpPr>
            <p:nvPr/>
          </p:nvGrpSpPr>
          <p:grpSpPr bwMode="auto">
            <a:xfrm rot="480000">
              <a:off x="1900" y="2484"/>
              <a:ext cx="803" cy="428"/>
              <a:chOff x="431" y="2510"/>
              <a:chExt cx="803" cy="428"/>
            </a:xfrm>
          </p:grpSpPr>
          <p:grpSp>
            <p:nvGrpSpPr>
              <p:cNvPr id="34112" name="Group 788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124" name="Group 78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29" name="Oval 79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30" name="Oval 79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31" name="Oval 79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32" name="Oval 79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33" name="Oval 79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25" name="Line 79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26" name="Line 79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27" name="Line 79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28" name="Line 79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113" name="Group 799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114" name="Group 80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19" name="Oval 80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20" name="Oval 80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21" name="Oval 80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22" name="Oval 80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23" name="Oval 80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15" name="Line 80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16" name="Line 80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17" name="Line 80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18" name="Line 80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3" name="Group 810"/>
            <p:cNvGrpSpPr>
              <a:grpSpLocks/>
            </p:cNvGrpSpPr>
            <p:nvPr/>
          </p:nvGrpSpPr>
          <p:grpSpPr bwMode="auto">
            <a:xfrm rot="480000">
              <a:off x="2635" y="2472"/>
              <a:ext cx="803" cy="428"/>
              <a:chOff x="431" y="2510"/>
              <a:chExt cx="803" cy="428"/>
            </a:xfrm>
          </p:grpSpPr>
          <p:grpSp>
            <p:nvGrpSpPr>
              <p:cNvPr id="34090" name="Group 811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102" name="Group 81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107" name="Oval 81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08" name="Oval 81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09" name="Oval 81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10" name="Oval 81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11" name="Oval 81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103" name="Line 81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04" name="Line 81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05" name="Line 82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106" name="Line 82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091" name="Group 822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092" name="Group 82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97" name="Oval 82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98" name="Oval 82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99" name="Oval 82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00" name="Oval 82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101" name="Oval 82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93" name="Line 82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94" name="Line 83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95" name="Line 83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96" name="Line 83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4" name="Group 833"/>
            <p:cNvGrpSpPr>
              <a:grpSpLocks/>
            </p:cNvGrpSpPr>
            <p:nvPr/>
          </p:nvGrpSpPr>
          <p:grpSpPr bwMode="auto">
            <a:xfrm rot="480000">
              <a:off x="477" y="2815"/>
              <a:ext cx="803" cy="428"/>
              <a:chOff x="431" y="2510"/>
              <a:chExt cx="803" cy="428"/>
            </a:xfrm>
          </p:grpSpPr>
          <p:grpSp>
            <p:nvGrpSpPr>
              <p:cNvPr id="34068" name="Group 834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080" name="Group 83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85" name="Oval 83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86" name="Oval 83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87" name="Oval 83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88" name="Oval 83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89" name="Oval 84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81" name="Line 84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82" name="Line 84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83" name="Line 84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84" name="Line 84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069" name="Group 845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070" name="Group 84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75" name="Oval 84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76" name="Oval 84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77" name="Oval 84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78" name="Oval 85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79" name="Oval 85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71" name="Line 85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72" name="Line 85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73" name="Line 85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74" name="Line 85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5" name="Group 856"/>
            <p:cNvGrpSpPr>
              <a:grpSpLocks/>
            </p:cNvGrpSpPr>
            <p:nvPr/>
          </p:nvGrpSpPr>
          <p:grpSpPr bwMode="auto">
            <a:xfrm rot="480000">
              <a:off x="1214" y="2801"/>
              <a:ext cx="803" cy="428"/>
              <a:chOff x="431" y="2510"/>
              <a:chExt cx="803" cy="428"/>
            </a:xfrm>
          </p:grpSpPr>
          <p:grpSp>
            <p:nvGrpSpPr>
              <p:cNvPr id="34046" name="Group 85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058" name="Group 85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63" name="Oval 85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64" name="Oval 86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65" name="Oval 86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66" name="Oval 86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67" name="Oval 86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59" name="Line 86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60" name="Line 86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61" name="Line 86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62" name="Line 86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047" name="Group 86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048" name="Group 86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53" name="Oval 87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54" name="Oval 87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55" name="Oval 87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56" name="Oval 87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57" name="Oval 87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49" name="Line 87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50" name="Line 87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51" name="Line 87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52" name="Line 87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6" name="Group 879"/>
            <p:cNvGrpSpPr>
              <a:grpSpLocks/>
            </p:cNvGrpSpPr>
            <p:nvPr/>
          </p:nvGrpSpPr>
          <p:grpSpPr bwMode="auto">
            <a:xfrm rot="480000">
              <a:off x="1946" y="2789"/>
              <a:ext cx="803" cy="428"/>
              <a:chOff x="431" y="2510"/>
              <a:chExt cx="803" cy="428"/>
            </a:xfrm>
          </p:grpSpPr>
          <p:grpSp>
            <p:nvGrpSpPr>
              <p:cNvPr id="34024" name="Group 880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036" name="Group 88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41" name="Oval 88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42" name="Oval 88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43" name="Oval 88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44" name="Oval 88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45" name="Oval 88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37" name="Line 88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38" name="Line 88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39" name="Line 88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40" name="Line 89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025" name="Group 891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026" name="Group 89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31" name="Oval 89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32" name="Oval 89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33" name="Oval 89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34" name="Oval 89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35" name="Oval 89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27" name="Line 89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28" name="Line 89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29" name="Line 90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30" name="Line 90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7" name="Group 902"/>
            <p:cNvGrpSpPr>
              <a:grpSpLocks/>
            </p:cNvGrpSpPr>
            <p:nvPr/>
          </p:nvGrpSpPr>
          <p:grpSpPr bwMode="auto">
            <a:xfrm rot="480000">
              <a:off x="2681" y="2777"/>
              <a:ext cx="803" cy="428"/>
              <a:chOff x="431" y="2510"/>
              <a:chExt cx="803" cy="428"/>
            </a:xfrm>
          </p:grpSpPr>
          <p:grpSp>
            <p:nvGrpSpPr>
              <p:cNvPr id="34002" name="Group 903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4014" name="Group 90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19" name="Oval 90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20" name="Oval 90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21" name="Oval 90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22" name="Oval 90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23" name="Oval 90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15" name="Line 91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16" name="Line 91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17" name="Line 91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18" name="Line 91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4003" name="Group 914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4004" name="Group 91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4009" name="Oval 91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10" name="Oval 91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11" name="Oval 91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12" name="Oval 91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13" name="Oval 92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4005" name="Line 92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06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07" name="Line 92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008" name="Line 92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8" name="Group 925"/>
            <p:cNvGrpSpPr>
              <a:grpSpLocks/>
            </p:cNvGrpSpPr>
            <p:nvPr/>
          </p:nvGrpSpPr>
          <p:grpSpPr bwMode="auto">
            <a:xfrm rot="480000">
              <a:off x="525" y="3126"/>
              <a:ext cx="803" cy="428"/>
              <a:chOff x="431" y="2510"/>
              <a:chExt cx="803" cy="428"/>
            </a:xfrm>
          </p:grpSpPr>
          <p:grpSp>
            <p:nvGrpSpPr>
              <p:cNvPr id="33980" name="Group 926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992" name="Group 92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97" name="Oval 92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98" name="Oval 92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99" name="Oval 93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00" name="Oval 93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001" name="Oval 93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93" name="Line 93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94" name="Line 93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95" name="Line 93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96" name="Line 93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981" name="Group 937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982" name="Group 93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87" name="Oval 93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88" name="Oval 94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89" name="Oval 94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90" name="Oval 94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91" name="Oval 94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83" name="Line 94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84" name="Line 94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85" name="Line 94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86" name="Line 94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19" name="Group 948"/>
            <p:cNvGrpSpPr>
              <a:grpSpLocks/>
            </p:cNvGrpSpPr>
            <p:nvPr/>
          </p:nvGrpSpPr>
          <p:grpSpPr bwMode="auto">
            <a:xfrm rot="480000">
              <a:off x="1262" y="3112"/>
              <a:ext cx="803" cy="428"/>
              <a:chOff x="431" y="2510"/>
              <a:chExt cx="803" cy="428"/>
            </a:xfrm>
          </p:grpSpPr>
          <p:grpSp>
            <p:nvGrpSpPr>
              <p:cNvPr id="33958" name="Group 949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970" name="Group 95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75" name="Oval 95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76" name="Oval 95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77" name="Oval 95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78" name="Oval 95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79" name="Oval 95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71" name="Line 95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72" name="Line 95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73" name="Line 95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74" name="Line 95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959" name="Group 960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960" name="Group 961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65" name="Oval 962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66" name="Oval 963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67" name="Oval 964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68" name="Oval 965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69" name="Oval 966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61" name="Line 967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62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63" name="Line 969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64" name="Line 970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20" name="Group 971"/>
            <p:cNvGrpSpPr>
              <a:grpSpLocks/>
            </p:cNvGrpSpPr>
            <p:nvPr/>
          </p:nvGrpSpPr>
          <p:grpSpPr bwMode="auto">
            <a:xfrm rot="480000">
              <a:off x="1994" y="3100"/>
              <a:ext cx="803" cy="428"/>
              <a:chOff x="431" y="2510"/>
              <a:chExt cx="803" cy="428"/>
            </a:xfrm>
          </p:grpSpPr>
          <p:grpSp>
            <p:nvGrpSpPr>
              <p:cNvPr id="33936" name="Group 972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948" name="Group 97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53" name="Oval 97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54" name="Oval 97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55" name="Oval 97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56" name="Oval 97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57" name="Oval 97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49" name="Line 97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50" name="Line 98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51" name="Line 98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52" name="Line 98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937" name="Group 983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938" name="Group 984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43" name="Oval 985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44" name="Oval 986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45" name="Oval 98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46" name="Oval 988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47" name="Oval 989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39" name="Line 990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40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41" name="Line 992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42" name="Line 993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21" name="Group 994"/>
            <p:cNvGrpSpPr>
              <a:grpSpLocks/>
            </p:cNvGrpSpPr>
            <p:nvPr/>
          </p:nvGrpSpPr>
          <p:grpSpPr bwMode="auto">
            <a:xfrm rot="480000">
              <a:off x="2729" y="3088"/>
              <a:ext cx="803" cy="428"/>
              <a:chOff x="431" y="2510"/>
              <a:chExt cx="803" cy="428"/>
            </a:xfrm>
          </p:grpSpPr>
          <p:grpSp>
            <p:nvGrpSpPr>
              <p:cNvPr id="33914" name="Group 995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926" name="Group 99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31" name="Oval 99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32" name="Oval 99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33" name="Oval 99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34" name="Oval 100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35" name="Oval 100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27" name="Line 100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28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29" name="Line 100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30" name="Line 100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915" name="Group 1006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916" name="Group 1007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21" name="Oval 1008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22" name="Oval 1009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23" name="Oval 1010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24" name="Oval 1011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25" name="Oval 1012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17" name="Line 1013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18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19" name="Line 1015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20" name="Line 1016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22" name="Group 1017"/>
            <p:cNvGrpSpPr>
              <a:grpSpLocks/>
            </p:cNvGrpSpPr>
            <p:nvPr/>
          </p:nvGrpSpPr>
          <p:grpSpPr bwMode="auto">
            <a:xfrm rot="480000">
              <a:off x="573" y="3432"/>
              <a:ext cx="803" cy="428"/>
              <a:chOff x="431" y="2510"/>
              <a:chExt cx="803" cy="428"/>
            </a:xfrm>
          </p:grpSpPr>
          <p:grpSp>
            <p:nvGrpSpPr>
              <p:cNvPr id="33892" name="Group 1018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904" name="Group 101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909" name="Oval 102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10" name="Oval 102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11" name="Oval 102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12" name="Oval 102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13" name="Oval 102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905" name="Line 102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06" name="Line 102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07" name="Line 102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908" name="Line 102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893" name="Group 1029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894" name="Group 1030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99" name="Oval 1031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00" name="Oval 103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01" name="Oval 1033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02" name="Oval 1034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903" name="Oval 1035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95" name="Line 1036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96" name="Line 1037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97" name="Line 1038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98" name="Line 1039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23" name="Group 1040"/>
            <p:cNvGrpSpPr>
              <a:grpSpLocks/>
            </p:cNvGrpSpPr>
            <p:nvPr/>
          </p:nvGrpSpPr>
          <p:grpSpPr bwMode="auto">
            <a:xfrm rot="480000">
              <a:off x="1310" y="3418"/>
              <a:ext cx="803" cy="428"/>
              <a:chOff x="431" y="2510"/>
              <a:chExt cx="803" cy="428"/>
            </a:xfrm>
          </p:grpSpPr>
          <p:grpSp>
            <p:nvGrpSpPr>
              <p:cNvPr id="33870" name="Group 1041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882" name="Group 1042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87" name="Oval 1043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88" name="Oval 104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89" name="Oval 1045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90" name="Oval 1046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91" name="Oval 1047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83" name="Line 1048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84" name="Line 1049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85" name="Line 1050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86" name="Line 1051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871" name="Group 1052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872" name="Group 1053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77" name="Oval 1054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78" name="Oval 1055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79" name="Oval 1056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80" name="Oval 1057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81" name="Oval 1058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73" name="Line 1059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74" name="Line 1060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75" name="Line 1061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76" name="Line 1062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24" name="Group 1063"/>
            <p:cNvGrpSpPr>
              <a:grpSpLocks/>
            </p:cNvGrpSpPr>
            <p:nvPr/>
          </p:nvGrpSpPr>
          <p:grpSpPr bwMode="auto">
            <a:xfrm rot="480000">
              <a:off x="2042" y="3406"/>
              <a:ext cx="803" cy="428"/>
              <a:chOff x="431" y="2510"/>
              <a:chExt cx="803" cy="428"/>
            </a:xfrm>
          </p:grpSpPr>
          <p:grpSp>
            <p:nvGrpSpPr>
              <p:cNvPr id="33848" name="Group 1064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860" name="Group 1065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65" name="Oval 1066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66" name="Oval 1067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67" name="Oval 1068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68" name="Oval 1069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69" name="Oval 1070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61" name="Line 1071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62" name="Line 1072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63" name="Line 1073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64" name="Line 1074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849" name="Group 1075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850" name="Group 1076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55" name="Oval 1077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56" name="Oval 1078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57" name="Oval 1079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58" name="Oval 1080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59" name="Oval 1081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51" name="Line 1082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52" name="Line 1083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53" name="Line 1084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54" name="Line 1085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33825" name="Group 1086"/>
            <p:cNvGrpSpPr>
              <a:grpSpLocks/>
            </p:cNvGrpSpPr>
            <p:nvPr/>
          </p:nvGrpSpPr>
          <p:grpSpPr bwMode="auto">
            <a:xfrm rot="480000">
              <a:off x="2777" y="3394"/>
              <a:ext cx="803" cy="428"/>
              <a:chOff x="431" y="2510"/>
              <a:chExt cx="803" cy="428"/>
            </a:xfrm>
          </p:grpSpPr>
          <p:grpSp>
            <p:nvGrpSpPr>
              <p:cNvPr id="33826" name="Group 1087"/>
              <p:cNvGrpSpPr>
                <a:grpSpLocks/>
              </p:cNvGrpSpPr>
              <p:nvPr/>
            </p:nvGrpSpPr>
            <p:grpSpPr bwMode="auto">
              <a:xfrm>
                <a:off x="431" y="2568"/>
                <a:ext cx="441" cy="370"/>
                <a:chOff x="720" y="528"/>
                <a:chExt cx="1344" cy="1224"/>
              </a:xfrm>
            </p:grpSpPr>
            <p:grpSp>
              <p:nvGrpSpPr>
                <p:cNvPr id="33838" name="Group 1088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43" name="Oval 1089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44" name="Oval 109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45" name="Oval 1091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46" name="Oval 1092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47" name="Oval 1093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39" name="Line 1094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40" name="Line 1095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41" name="Line 1096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42" name="Line 1097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3827" name="Group 1098"/>
              <p:cNvGrpSpPr>
                <a:grpSpLocks/>
              </p:cNvGrpSpPr>
              <p:nvPr/>
            </p:nvGrpSpPr>
            <p:grpSpPr bwMode="auto">
              <a:xfrm>
                <a:off x="793" y="2510"/>
                <a:ext cx="441" cy="370"/>
                <a:chOff x="720" y="528"/>
                <a:chExt cx="1344" cy="1224"/>
              </a:xfrm>
            </p:grpSpPr>
            <p:grpSp>
              <p:nvGrpSpPr>
                <p:cNvPr id="33828" name="Group 1099"/>
                <p:cNvGrpSpPr>
                  <a:grpSpLocks/>
                </p:cNvGrpSpPr>
                <p:nvPr/>
              </p:nvGrpSpPr>
              <p:grpSpPr bwMode="auto">
                <a:xfrm>
                  <a:off x="720" y="528"/>
                  <a:ext cx="1344" cy="1224"/>
                  <a:chOff x="2208" y="5592"/>
                  <a:chExt cx="1344" cy="1224"/>
                </a:xfrm>
              </p:grpSpPr>
              <p:sp>
                <p:nvSpPr>
                  <p:cNvPr id="33833" name="Oval 1100"/>
                  <p:cNvSpPr>
                    <a:spLocks noChangeArrowheads="1"/>
                  </p:cNvSpPr>
                  <p:nvPr/>
                </p:nvSpPr>
                <p:spPr bwMode="auto">
                  <a:xfrm>
                    <a:off x="2610" y="559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34" name="Oval 110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6432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35" name="Oval 1102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6576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36" name="Oval 1103"/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6240"/>
                    <a:ext cx="240" cy="24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837" name="Oval 1104"/>
                  <p:cNvSpPr>
                    <a:spLocks noChangeArrowheads="1"/>
                  </p:cNvSpPr>
                  <p:nvPr/>
                </p:nvSpPr>
                <p:spPr bwMode="auto">
                  <a:xfrm>
                    <a:off x="2700" y="6156"/>
                    <a:ext cx="240" cy="240"/>
                  </a:xfrm>
                  <a:prstGeom prst="ellipse">
                    <a:avLst/>
                  </a:prstGeom>
                  <a:solidFill>
                    <a:schemeClr val="bg1"/>
                  </a:solidFill>
                  <a:ln w="158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altLang="de-DE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33829" name="Line 1105"/>
                <p:cNvSpPr>
                  <a:spLocks noChangeShapeType="1"/>
                </p:cNvSpPr>
                <p:nvPr/>
              </p:nvSpPr>
              <p:spPr bwMode="auto">
                <a:xfrm>
                  <a:off x="1266" y="762"/>
                  <a:ext cx="48" cy="336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30" name="Line 1106"/>
                <p:cNvSpPr>
                  <a:spLocks noChangeShapeType="1"/>
                </p:cNvSpPr>
                <p:nvPr/>
              </p:nvSpPr>
              <p:spPr bwMode="auto">
                <a:xfrm flipV="1">
                  <a:off x="948" y="1254"/>
                  <a:ext cx="274" cy="177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31" name="Line 1107"/>
                <p:cNvSpPr>
                  <a:spLocks noChangeShapeType="1"/>
                </p:cNvSpPr>
                <p:nvPr/>
              </p:nvSpPr>
              <p:spPr bwMode="auto">
                <a:xfrm>
                  <a:off x="1440" y="1248"/>
                  <a:ext cx="384" cy="48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832" name="Line 1108"/>
                <p:cNvSpPr>
                  <a:spLocks noChangeShapeType="1"/>
                </p:cNvSpPr>
                <p:nvPr/>
              </p:nvSpPr>
              <p:spPr bwMode="auto">
                <a:xfrm>
                  <a:off x="1368" y="1326"/>
                  <a:ext cx="96" cy="192"/>
                </a:xfrm>
                <a:prstGeom prst="line">
                  <a:avLst/>
                </a:prstGeom>
                <a:noFill/>
                <a:ln w="412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124" name="Group 1109"/>
          <p:cNvGrpSpPr>
            <a:grpSpLocks/>
          </p:cNvGrpSpPr>
          <p:nvPr/>
        </p:nvGrpSpPr>
        <p:grpSpPr bwMode="auto">
          <a:xfrm>
            <a:off x="36513" y="3357563"/>
            <a:ext cx="7848600" cy="3001962"/>
            <a:chOff x="22" y="2115"/>
            <a:chExt cx="4945" cy="1891"/>
          </a:xfrm>
        </p:grpSpPr>
        <p:sp>
          <p:nvSpPr>
            <p:cNvPr id="33806" name="Text Box 1110"/>
            <p:cNvSpPr txBox="1">
              <a:spLocks noChangeArrowheads="1"/>
            </p:cNvSpPr>
            <p:nvPr/>
          </p:nvSpPr>
          <p:spPr bwMode="auto">
            <a:xfrm>
              <a:off x="4241" y="2840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  <p:sp>
          <p:nvSpPr>
            <p:cNvPr id="33807" name="Text Box 1111"/>
            <p:cNvSpPr txBox="1">
              <a:spLocks noChangeArrowheads="1"/>
            </p:cNvSpPr>
            <p:nvPr/>
          </p:nvSpPr>
          <p:spPr bwMode="auto">
            <a:xfrm>
              <a:off x="22" y="2840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…..</a:t>
              </a:r>
            </a:p>
          </p:txBody>
        </p:sp>
        <p:sp>
          <p:nvSpPr>
            <p:cNvPr id="33808" name="Text Box 1112"/>
            <p:cNvSpPr txBox="1">
              <a:spLocks noChangeArrowheads="1"/>
            </p:cNvSpPr>
            <p:nvPr/>
          </p:nvSpPr>
          <p:spPr bwMode="auto">
            <a:xfrm>
              <a:off x="2291" y="3792"/>
              <a:ext cx="317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33809" name="Text Box 1113"/>
            <p:cNvSpPr txBox="1">
              <a:spLocks noChangeArrowheads="1"/>
            </p:cNvSpPr>
            <p:nvPr/>
          </p:nvSpPr>
          <p:spPr bwMode="auto">
            <a:xfrm>
              <a:off x="2270" y="2115"/>
              <a:ext cx="317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</a:p>
          </p:txBody>
        </p:sp>
      </p:grpSp>
      <p:sp>
        <p:nvSpPr>
          <p:cNvPr id="33800" name="Text Box 1114"/>
          <p:cNvSpPr txBox="1">
            <a:spLocks noChangeArrowheads="1"/>
          </p:cNvSpPr>
          <p:nvPr/>
        </p:nvSpPr>
        <p:spPr bwMode="auto">
          <a:xfrm>
            <a:off x="323850" y="333375"/>
            <a:ext cx="857091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Definition</a:t>
            </a:r>
            <a:r>
              <a:rPr lang="de-DE" altLang="de-DE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A </a:t>
            </a:r>
            <a:r>
              <a:rPr lang="de-DE" altLang="de-DE" b="1" i="1">
                <a:solidFill>
                  <a:srgbClr val="000000"/>
                </a:solidFill>
              </a:rPr>
              <a:t>crystal </a:t>
            </a:r>
            <a:r>
              <a:rPr lang="de-DE" altLang="de-DE">
                <a:solidFill>
                  <a:srgbClr val="000000"/>
                </a:solidFill>
              </a:rPr>
              <a:t>is an anisotropic homogeneous body consisting of a three-dimensional periodic ordering of atoms, ions, or molecules.</a:t>
            </a:r>
          </a:p>
        </p:txBody>
      </p:sp>
      <p:sp>
        <p:nvSpPr>
          <p:cNvPr id="33801" name="Line 1115"/>
          <p:cNvSpPr>
            <a:spLocks noChangeShapeType="1"/>
          </p:cNvSpPr>
          <p:nvPr/>
        </p:nvSpPr>
        <p:spPr bwMode="auto">
          <a:xfrm flipV="1">
            <a:off x="971550" y="1052513"/>
            <a:ext cx="14398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3802" name="Text Box 1116"/>
          <p:cNvSpPr txBox="1">
            <a:spLocks noChangeArrowheads="1"/>
          </p:cNvSpPr>
          <p:nvPr/>
        </p:nvSpPr>
        <p:spPr bwMode="auto">
          <a:xfrm>
            <a:off x="179388" y="1936750"/>
            <a:ext cx="2593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 direction-dependent physical properties</a:t>
            </a:r>
          </a:p>
        </p:txBody>
      </p:sp>
      <p:sp>
        <p:nvSpPr>
          <p:cNvPr id="33803" name="Line 1117"/>
          <p:cNvSpPr>
            <a:spLocks noChangeShapeType="1"/>
          </p:cNvSpPr>
          <p:nvPr/>
        </p:nvSpPr>
        <p:spPr bwMode="auto">
          <a:xfrm flipV="1">
            <a:off x="3816350" y="1073150"/>
            <a:ext cx="2873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3804" name="Text Box 1118"/>
          <p:cNvSpPr txBox="1">
            <a:spLocks noChangeArrowheads="1"/>
          </p:cNvSpPr>
          <p:nvPr/>
        </p:nvSpPr>
        <p:spPr bwMode="auto">
          <a:xfrm>
            <a:off x="2951163" y="2081213"/>
            <a:ext cx="2882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parallel directions: </a:t>
            </a:r>
            <a:br>
              <a:rPr lang="de-DE" altLang="de-DE" i="1">
                <a:solidFill>
                  <a:srgbClr val="000000"/>
                </a:solidFill>
              </a:rPr>
            </a:br>
            <a:r>
              <a:rPr lang="de-DE" altLang="de-DE" i="1">
                <a:solidFill>
                  <a:srgbClr val="000000"/>
                </a:solidFill>
              </a:rPr>
              <a:t>same behaviour</a:t>
            </a:r>
          </a:p>
        </p:txBody>
      </p:sp>
      <p:sp>
        <p:nvSpPr>
          <p:cNvPr id="33805" name="Text Box 1119"/>
          <p:cNvSpPr txBox="1">
            <a:spLocks noChangeArrowheads="1"/>
          </p:cNvSpPr>
          <p:nvPr/>
        </p:nvSpPr>
        <p:spPr bwMode="auto">
          <a:xfrm>
            <a:off x="323850" y="2852738"/>
            <a:ext cx="871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Three-dimensional, periodic</a:t>
            </a:r>
            <a:r>
              <a:rPr lang="de-DE" altLang="de-DE">
                <a:solidFill>
                  <a:srgbClr val="000000"/>
                </a:solidFill>
              </a:rPr>
              <a:t>: basic units (atoms, ions, molecules),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                                  repeating in all directions.</a:t>
            </a:r>
          </a:p>
        </p:txBody>
      </p:sp>
    </p:spTree>
    <p:extLst>
      <p:ext uri="{BB962C8B-B14F-4D97-AF65-F5344CB8AC3E}">
        <p14:creationId xmlns:p14="http://schemas.microsoft.com/office/powerpoint/2010/main" val="124690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Abstraction by graphs</a:t>
            </a:r>
          </a:p>
        </p:txBody>
      </p:sp>
      <p:sp>
        <p:nvSpPr>
          <p:cNvPr id="1028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AE18CBB-5EC3-4624-9A29-AC50635A459E}" type="slidenum">
              <a:rPr lang="de-DE" altLang="de-DE">
                <a:solidFill>
                  <a:srgbClr val="000000"/>
                </a:solidFill>
              </a:rPr>
              <a:pPr eaLnBrk="1" hangingPunct="1"/>
              <a:t>6</a:t>
            </a:fld>
            <a:endParaRPr lang="de-DE" altLang="de-DE">
              <a:solidFill>
                <a:srgbClr val="000000"/>
              </a:solidFill>
            </a:endParaRPr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95288" y="188913"/>
          <a:ext cx="2149475" cy="206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hoto Editor Photo" r:id="rId3" imgW="2149026" imgH="2064762" progId="MSPhotoEd.3">
                  <p:embed/>
                </p:oleObj>
              </mc:Choice>
              <mc:Fallback>
                <p:oleObj name="Photo Editor Photo" r:id="rId3" imgW="2149026" imgH="206476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88913"/>
                        <a:ext cx="2149475" cy="206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00200" y="2552700"/>
            <a:ext cx="1706563" cy="1554163"/>
            <a:chOff x="720" y="528"/>
            <a:chExt cx="1344" cy="1224"/>
          </a:xfrm>
        </p:grpSpPr>
        <p:grpSp>
          <p:nvGrpSpPr>
            <p:cNvPr id="1080" name="Group 4"/>
            <p:cNvGrpSpPr>
              <a:grpSpLocks/>
            </p:cNvGrpSpPr>
            <p:nvPr/>
          </p:nvGrpSpPr>
          <p:grpSpPr bwMode="auto">
            <a:xfrm>
              <a:off x="720" y="528"/>
              <a:ext cx="1344" cy="1224"/>
              <a:chOff x="2208" y="5592"/>
              <a:chExt cx="1344" cy="1224"/>
            </a:xfrm>
          </p:grpSpPr>
          <p:sp>
            <p:nvSpPr>
              <p:cNvPr id="1085" name="Oval 5"/>
              <p:cNvSpPr>
                <a:spLocks noChangeArrowheads="1"/>
              </p:cNvSpPr>
              <p:nvPr/>
            </p:nvSpPr>
            <p:spPr bwMode="auto">
              <a:xfrm>
                <a:off x="2610" y="5592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86" name="Oval 6"/>
              <p:cNvSpPr>
                <a:spLocks noChangeArrowheads="1"/>
              </p:cNvSpPr>
              <p:nvPr/>
            </p:nvSpPr>
            <p:spPr bwMode="auto">
              <a:xfrm>
                <a:off x="2208" y="6432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87" name="Oval 7"/>
              <p:cNvSpPr>
                <a:spLocks noChangeArrowheads="1"/>
              </p:cNvSpPr>
              <p:nvPr/>
            </p:nvSpPr>
            <p:spPr bwMode="auto">
              <a:xfrm>
                <a:off x="2880" y="6576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88" name="Oval 8"/>
              <p:cNvSpPr>
                <a:spLocks noChangeArrowheads="1"/>
              </p:cNvSpPr>
              <p:nvPr/>
            </p:nvSpPr>
            <p:spPr bwMode="auto">
              <a:xfrm>
                <a:off x="3312" y="6240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89" name="Oval 9"/>
              <p:cNvSpPr>
                <a:spLocks noChangeArrowheads="1"/>
              </p:cNvSpPr>
              <p:nvPr/>
            </p:nvSpPr>
            <p:spPr bwMode="auto">
              <a:xfrm>
                <a:off x="2700" y="6156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81" name="Line 10"/>
            <p:cNvSpPr>
              <a:spLocks noChangeShapeType="1"/>
            </p:cNvSpPr>
            <p:nvPr/>
          </p:nvSpPr>
          <p:spPr bwMode="auto">
            <a:xfrm>
              <a:off x="1266" y="762"/>
              <a:ext cx="48" cy="336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82" name="Line 11"/>
            <p:cNvSpPr>
              <a:spLocks noChangeShapeType="1"/>
            </p:cNvSpPr>
            <p:nvPr/>
          </p:nvSpPr>
          <p:spPr bwMode="auto">
            <a:xfrm flipV="1">
              <a:off x="948" y="1254"/>
              <a:ext cx="274" cy="177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83" name="Line 12"/>
            <p:cNvSpPr>
              <a:spLocks noChangeShapeType="1"/>
            </p:cNvSpPr>
            <p:nvPr/>
          </p:nvSpPr>
          <p:spPr bwMode="auto">
            <a:xfrm>
              <a:off x="1440" y="1248"/>
              <a:ext cx="384" cy="48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84" name="Line 13"/>
            <p:cNvSpPr>
              <a:spLocks noChangeShapeType="1"/>
            </p:cNvSpPr>
            <p:nvPr/>
          </p:nvSpPr>
          <p:spPr bwMode="auto">
            <a:xfrm>
              <a:off x="1368" y="1326"/>
              <a:ext cx="96" cy="192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410200" y="2705100"/>
            <a:ext cx="1465263" cy="1279525"/>
            <a:chOff x="3120" y="624"/>
            <a:chExt cx="1152" cy="1008"/>
          </a:xfrm>
        </p:grpSpPr>
        <p:sp>
          <p:nvSpPr>
            <p:cNvPr id="1077" name="Freeform 15"/>
            <p:cNvSpPr>
              <a:spLocks/>
            </p:cNvSpPr>
            <p:nvPr/>
          </p:nvSpPr>
          <p:spPr bwMode="auto">
            <a:xfrm>
              <a:off x="3120" y="624"/>
              <a:ext cx="1152" cy="1008"/>
            </a:xfrm>
            <a:custGeom>
              <a:avLst/>
              <a:gdLst>
                <a:gd name="T0" fmla="*/ 432 w 1152"/>
                <a:gd name="T1" fmla="*/ 0 h 1008"/>
                <a:gd name="T2" fmla="*/ 1152 w 1152"/>
                <a:gd name="T3" fmla="*/ 672 h 1008"/>
                <a:gd name="T4" fmla="*/ 672 w 1152"/>
                <a:gd name="T5" fmla="*/ 1008 h 1008"/>
                <a:gd name="T6" fmla="*/ 0 w 1152"/>
                <a:gd name="T7" fmla="*/ 864 h 1008"/>
                <a:gd name="T8" fmla="*/ 432 w 1152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1008"/>
                <a:gd name="T17" fmla="*/ 1152 w 1152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1008">
                  <a:moveTo>
                    <a:pt x="432" y="0"/>
                  </a:moveTo>
                  <a:lnTo>
                    <a:pt x="1152" y="672"/>
                  </a:lnTo>
                  <a:lnTo>
                    <a:pt x="672" y="1008"/>
                  </a:lnTo>
                  <a:lnTo>
                    <a:pt x="0" y="864"/>
                  </a:lnTo>
                  <a:lnTo>
                    <a:pt x="432" y="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78" name="Line 16"/>
            <p:cNvSpPr>
              <a:spLocks noChangeShapeType="1"/>
            </p:cNvSpPr>
            <p:nvPr/>
          </p:nvSpPr>
          <p:spPr bwMode="auto">
            <a:xfrm flipV="1">
              <a:off x="3120" y="1296"/>
              <a:ext cx="115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79" name="Line 17"/>
            <p:cNvSpPr>
              <a:spLocks noChangeShapeType="1"/>
            </p:cNvSpPr>
            <p:nvPr/>
          </p:nvSpPr>
          <p:spPr bwMode="auto">
            <a:xfrm>
              <a:off x="3552" y="624"/>
              <a:ext cx="24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685800" y="4694238"/>
            <a:ext cx="1706563" cy="1554162"/>
            <a:chOff x="720" y="528"/>
            <a:chExt cx="1344" cy="1224"/>
          </a:xfrm>
        </p:grpSpPr>
        <p:grpSp>
          <p:nvGrpSpPr>
            <p:cNvPr id="1067" name="Group 19"/>
            <p:cNvGrpSpPr>
              <a:grpSpLocks/>
            </p:cNvGrpSpPr>
            <p:nvPr/>
          </p:nvGrpSpPr>
          <p:grpSpPr bwMode="auto">
            <a:xfrm>
              <a:off x="720" y="528"/>
              <a:ext cx="1344" cy="1224"/>
              <a:chOff x="2208" y="5592"/>
              <a:chExt cx="1344" cy="1224"/>
            </a:xfrm>
          </p:grpSpPr>
          <p:sp>
            <p:nvSpPr>
              <p:cNvPr id="1072" name="Oval 20"/>
              <p:cNvSpPr>
                <a:spLocks noChangeArrowheads="1"/>
              </p:cNvSpPr>
              <p:nvPr/>
            </p:nvSpPr>
            <p:spPr bwMode="auto">
              <a:xfrm>
                <a:off x="2610" y="5592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73" name="Oval 21"/>
              <p:cNvSpPr>
                <a:spLocks noChangeArrowheads="1"/>
              </p:cNvSpPr>
              <p:nvPr/>
            </p:nvSpPr>
            <p:spPr bwMode="auto">
              <a:xfrm>
                <a:off x="2208" y="6432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74" name="Oval 22"/>
              <p:cNvSpPr>
                <a:spLocks noChangeArrowheads="1"/>
              </p:cNvSpPr>
              <p:nvPr/>
            </p:nvSpPr>
            <p:spPr bwMode="auto">
              <a:xfrm>
                <a:off x="2880" y="6576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75" name="Oval 23"/>
              <p:cNvSpPr>
                <a:spLocks noChangeArrowheads="1"/>
              </p:cNvSpPr>
              <p:nvPr/>
            </p:nvSpPr>
            <p:spPr bwMode="auto">
              <a:xfrm>
                <a:off x="3312" y="6240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76" name="Oval 24"/>
              <p:cNvSpPr>
                <a:spLocks noChangeArrowheads="1"/>
              </p:cNvSpPr>
              <p:nvPr/>
            </p:nvSpPr>
            <p:spPr bwMode="auto">
              <a:xfrm>
                <a:off x="2700" y="6156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68" name="Line 25"/>
            <p:cNvSpPr>
              <a:spLocks noChangeShapeType="1"/>
            </p:cNvSpPr>
            <p:nvPr/>
          </p:nvSpPr>
          <p:spPr bwMode="auto">
            <a:xfrm>
              <a:off x="1266" y="762"/>
              <a:ext cx="48" cy="336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69" name="Line 26"/>
            <p:cNvSpPr>
              <a:spLocks noChangeShapeType="1"/>
            </p:cNvSpPr>
            <p:nvPr/>
          </p:nvSpPr>
          <p:spPr bwMode="auto">
            <a:xfrm flipV="1">
              <a:off x="948" y="1254"/>
              <a:ext cx="274" cy="177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70" name="Line 27"/>
            <p:cNvSpPr>
              <a:spLocks noChangeShapeType="1"/>
            </p:cNvSpPr>
            <p:nvPr/>
          </p:nvSpPr>
          <p:spPr bwMode="auto">
            <a:xfrm>
              <a:off x="1440" y="1248"/>
              <a:ext cx="384" cy="48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71" name="Line 28"/>
            <p:cNvSpPr>
              <a:spLocks noChangeShapeType="1"/>
            </p:cNvSpPr>
            <p:nvPr/>
          </p:nvSpPr>
          <p:spPr bwMode="auto">
            <a:xfrm>
              <a:off x="1368" y="1326"/>
              <a:ext cx="96" cy="192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2087563" y="4448175"/>
            <a:ext cx="1704975" cy="1554163"/>
            <a:chOff x="720" y="528"/>
            <a:chExt cx="1344" cy="1224"/>
          </a:xfrm>
        </p:grpSpPr>
        <p:grpSp>
          <p:nvGrpSpPr>
            <p:cNvPr id="1057" name="Group 30"/>
            <p:cNvGrpSpPr>
              <a:grpSpLocks/>
            </p:cNvGrpSpPr>
            <p:nvPr/>
          </p:nvGrpSpPr>
          <p:grpSpPr bwMode="auto">
            <a:xfrm>
              <a:off x="720" y="528"/>
              <a:ext cx="1344" cy="1224"/>
              <a:chOff x="2208" y="5592"/>
              <a:chExt cx="1344" cy="1224"/>
            </a:xfrm>
          </p:grpSpPr>
          <p:sp>
            <p:nvSpPr>
              <p:cNvPr id="1062" name="Oval 31"/>
              <p:cNvSpPr>
                <a:spLocks noChangeArrowheads="1"/>
              </p:cNvSpPr>
              <p:nvPr/>
            </p:nvSpPr>
            <p:spPr bwMode="auto">
              <a:xfrm>
                <a:off x="2610" y="5592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Oval 32"/>
              <p:cNvSpPr>
                <a:spLocks noChangeArrowheads="1"/>
              </p:cNvSpPr>
              <p:nvPr/>
            </p:nvSpPr>
            <p:spPr bwMode="auto">
              <a:xfrm>
                <a:off x="2208" y="6432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Oval 33"/>
              <p:cNvSpPr>
                <a:spLocks noChangeArrowheads="1"/>
              </p:cNvSpPr>
              <p:nvPr/>
            </p:nvSpPr>
            <p:spPr bwMode="auto">
              <a:xfrm>
                <a:off x="2880" y="6576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65" name="Oval 34"/>
              <p:cNvSpPr>
                <a:spLocks noChangeArrowheads="1"/>
              </p:cNvSpPr>
              <p:nvPr/>
            </p:nvSpPr>
            <p:spPr bwMode="auto">
              <a:xfrm>
                <a:off x="3312" y="6240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066" name="Oval 35"/>
              <p:cNvSpPr>
                <a:spLocks noChangeArrowheads="1"/>
              </p:cNvSpPr>
              <p:nvPr/>
            </p:nvSpPr>
            <p:spPr bwMode="auto">
              <a:xfrm>
                <a:off x="2700" y="6156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58" name="Line 36"/>
            <p:cNvSpPr>
              <a:spLocks noChangeShapeType="1"/>
            </p:cNvSpPr>
            <p:nvPr/>
          </p:nvSpPr>
          <p:spPr bwMode="auto">
            <a:xfrm>
              <a:off x="1266" y="762"/>
              <a:ext cx="48" cy="336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9" name="Line 37"/>
            <p:cNvSpPr>
              <a:spLocks noChangeShapeType="1"/>
            </p:cNvSpPr>
            <p:nvPr/>
          </p:nvSpPr>
          <p:spPr bwMode="auto">
            <a:xfrm flipV="1">
              <a:off x="948" y="1254"/>
              <a:ext cx="274" cy="177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60" name="Line 38"/>
            <p:cNvSpPr>
              <a:spLocks noChangeShapeType="1"/>
            </p:cNvSpPr>
            <p:nvPr/>
          </p:nvSpPr>
          <p:spPr bwMode="auto">
            <a:xfrm>
              <a:off x="1440" y="1248"/>
              <a:ext cx="384" cy="48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61" name="Line 39"/>
            <p:cNvSpPr>
              <a:spLocks noChangeShapeType="1"/>
            </p:cNvSpPr>
            <p:nvPr/>
          </p:nvSpPr>
          <p:spPr bwMode="auto">
            <a:xfrm>
              <a:off x="1368" y="1326"/>
              <a:ext cx="96" cy="192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4953000" y="4846638"/>
            <a:ext cx="1465263" cy="1279525"/>
            <a:chOff x="3120" y="624"/>
            <a:chExt cx="1152" cy="1008"/>
          </a:xfrm>
        </p:grpSpPr>
        <p:sp>
          <p:nvSpPr>
            <p:cNvPr id="1054" name="Freeform 41"/>
            <p:cNvSpPr>
              <a:spLocks/>
            </p:cNvSpPr>
            <p:nvPr/>
          </p:nvSpPr>
          <p:spPr bwMode="auto">
            <a:xfrm>
              <a:off x="3120" y="624"/>
              <a:ext cx="1152" cy="1008"/>
            </a:xfrm>
            <a:custGeom>
              <a:avLst/>
              <a:gdLst>
                <a:gd name="T0" fmla="*/ 432 w 1152"/>
                <a:gd name="T1" fmla="*/ 0 h 1008"/>
                <a:gd name="T2" fmla="*/ 1152 w 1152"/>
                <a:gd name="T3" fmla="*/ 672 h 1008"/>
                <a:gd name="T4" fmla="*/ 672 w 1152"/>
                <a:gd name="T5" fmla="*/ 1008 h 1008"/>
                <a:gd name="T6" fmla="*/ 0 w 1152"/>
                <a:gd name="T7" fmla="*/ 864 h 1008"/>
                <a:gd name="T8" fmla="*/ 432 w 1152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1008"/>
                <a:gd name="T17" fmla="*/ 1152 w 1152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1008">
                  <a:moveTo>
                    <a:pt x="432" y="0"/>
                  </a:moveTo>
                  <a:lnTo>
                    <a:pt x="1152" y="672"/>
                  </a:lnTo>
                  <a:lnTo>
                    <a:pt x="672" y="1008"/>
                  </a:lnTo>
                  <a:lnTo>
                    <a:pt x="0" y="864"/>
                  </a:lnTo>
                  <a:lnTo>
                    <a:pt x="432" y="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5" name="Line 42"/>
            <p:cNvSpPr>
              <a:spLocks noChangeShapeType="1"/>
            </p:cNvSpPr>
            <p:nvPr/>
          </p:nvSpPr>
          <p:spPr bwMode="auto">
            <a:xfrm flipV="1">
              <a:off x="3120" y="1296"/>
              <a:ext cx="115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6" name="Line 43"/>
            <p:cNvSpPr>
              <a:spLocks noChangeShapeType="1"/>
            </p:cNvSpPr>
            <p:nvPr/>
          </p:nvSpPr>
          <p:spPr bwMode="auto">
            <a:xfrm>
              <a:off x="3552" y="624"/>
              <a:ext cx="24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6430963" y="4598988"/>
            <a:ext cx="1462087" cy="1279525"/>
            <a:chOff x="3120" y="624"/>
            <a:chExt cx="1152" cy="1008"/>
          </a:xfrm>
        </p:grpSpPr>
        <p:sp>
          <p:nvSpPr>
            <p:cNvPr id="1051" name="Freeform 45"/>
            <p:cNvSpPr>
              <a:spLocks/>
            </p:cNvSpPr>
            <p:nvPr/>
          </p:nvSpPr>
          <p:spPr bwMode="auto">
            <a:xfrm>
              <a:off x="3120" y="624"/>
              <a:ext cx="1152" cy="1008"/>
            </a:xfrm>
            <a:custGeom>
              <a:avLst/>
              <a:gdLst>
                <a:gd name="T0" fmla="*/ 432 w 1152"/>
                <a:gd name="T1" fmla="*/ 0 h 1008"/>
                <a:gd name="T2" fmla="*/ 1152 w 1152"/>
                <a:gd name="T3" fmla="*/ 672 h 1008"/>
                <a:gd name="T4" fmla="*/ 672 w 1152"/>
                <a:gd name="T5" fmla="*/ 1008 h 1008"/>
                <a:gd name="T6" fmla="*/ 0 w 1152"/>
                <a:gd name="T7" fmla="*/ 864 h 1008"/>
                <a:gd name="T8" fmla="*/ 432 w 1152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1008"/>
                <a:gd name="T17" fmla="*/ 1152 w 1152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1008">
                  <a:moveTo>
                    <a:pt x="432" y="0"/>
                  </a:moveTo>
                  <a:lnTo>
                    <a:pt x="1152" y="672"/>
                  </a:lnTo>
                  <a:lnTo>
                    <a:pt x="672" y="1008"/>
                  </a:lnTo>
                  <a:lnTo>
                    <a:pt x="0" y="864"/>
                  </a:lnTo>
                  <a:lnTo>
                    <a:pt x="432" y="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2" name="Line 46"/>
            <p:cNvSpPr>
              <a:spLocks noChangeShapeType="1"/>
            </p:cNvSpPr>
            <p:nvPr/>
          </p:nvSpPr>
          <p:spPr bwMode="auto">
            <a:xfrm flipV="1">
              <a:off x="3120" y="1296"/>
              <a:ext cx="115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3" name="Line 47"/>
            <p:cNvSpPr>
              <a:spLocks noChangeShapeType="1"/>
            </p:cNvSpPr>
            <p:nvPr/>
          </p:nvSpPr>
          <p:spPr bwMode="auto">
            <a:xfrm>
              <a:off x="3552" y="624"/>
              <a:ext cx="24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28720" name="Text Box 48"/>
          <p:cNvSpPr txBox="1">
            <a:spLocks noChangeArrowheads="1"/>
          </p:cNvSpPr>
          <p:nvPr/>
        </p:nvSpPr>
        <p:spPr bwMode="auto">
          <a:xfrm>
            <a:off x="533400" y="3124200"/>
            <a:ext cx="1371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central atom</a:t>
            </a:r>
            <a:br>
              <a:rPr lang="de-DE" altLang="de-DE" sz="1400">
                <a:solidFill>
                  <a:srgbClr val="000000"/>
                </a:solidFill>
              </a:rPr>
            </a:br>
            <a:r>
              <a:rPr lang="de-DE" altLang="de-DE" sz="1400">
                <a:solidFill>
                  <a:srgbClr val="000000"/>
                </a:solidFill>
              </a:rPr>
              <a:t>    (Si)</a:t>
            </a:r>
            <a:endParaRPr lang="en-US" altLang="de-DE" sz="1400">
              <a:solidFill>
                <a:srgbClr val="000000"/>
              </a:solidFill>
            </a:endParaRPr>
          </a:p>
        </p:txBody>
      </p:sp>
      <p:sp>
        <p:nvSpPr>
          <p:cNvPr id="28721" name="Text Box 49"/>
          <p:cNvSpPr txBox="1">
            <a:spLocks noChangeArrowheads="1"/>
          </p:cNvSpPr>
          <p:nvPr/>
        </p:nvSpPr>
        <p:spPr bwMode="auto">
          <a:xfrm>
            <a:off x="3200400" y="2743200"/>
            <a:ext cx="1300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ligands (O)</a:t>
            </a:r>
            <a:endParaRPr lang="en-US" altLang="de-DE" sz="1400">
              <a:solidFill>
                <a:srgbClr val="000000"/>
              </a:solidFill>
            </a:endParaRPr>
          </a:p>
        </p:txBody>
      </p:sp>
      <p:sp>
        <p:nvSpPr>
          <p:cNvPr id="28722" name="Line 50"/>
          <p:cNvSpPr>
            <a:spLocks noChangeShapeType="1"/>
          </p:cNvSpPr>
          <p:nvPr/>
        </p:nvSpPr>
        <p:spPr bwMode="auto">
          <a:xfrm>
            <a:off x="1676400" y="3276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8723" name="Line 51"/>
          <p:cNvSpPr>
            <a:spLocks noChangeShapeType="1"/>
          </p:cNvSpPr>
          <p:nvPr/>
        </p:nvSpPr>
        <p:spPr bwMode="auto">
          <a:xfrm flipH="1" flipV="1">
            <a:off x="2514600" y="27432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8724" name="Line 52"/>
          <p:cNvSpPr>
            <a:spLocks noChangeShapeType="1"/>
          </p:cNvSpPr>
          <p:nvPr/>
        </p:nvSpPr>
        <p:spPr bwMode="auto">
          <a:xfrm flipH="1">
            <a:off x="3200400" y="3048000"/>
            <a:ext cx="76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11" name="Group 53"/>
          <p:cNvGrpSpPr>
            <a:grpSpLocks/>
          </p:cNvGrpSpPr>
          <p:nvPr/>
        </p:nvGrpSpPr>
        <p:grpSpPr bwMode="auto">
          <a:xfrm>
            <a:off x="1725613" y="2684463"/>
            <a:ext cx="1462087" cy="1279525"/>
            <a:chOff x="3120" y="624"/>
            <a:chExt cx="1152" cy="1008"/>
          </a:xfrm>
        </p:grpSpPr>
        <p:sp>
          <p:nvSpPr>
            <p:cNvPr id="1048" name="Freeform 54"/>
            <p:cNvSpPr>
              <a:spLocks/>
            </p:cNvSpPr>
            <p:nvPr/>
          </p:nvSpPr>
          <p:spPr bwMode="auto">
            <a:xfrm>
              <a:off x="3120" y="624"/>
              <a:ext cx="1152" cy="1008"/>
            </a:xfrm>
            <a:custGeom>
              <a:avLst/>
              <a:gdLst>
                <a:gd name="T0" fmla="*/ 432 w 1152"/>
                <a:gd name="T1" fmla="*/ 0 h 1008"/>
                <a:gd name="T2" fmla="*/ 1152 w 1152"/>
                <a:gd name="T3" fmla="*/ 672 h 1008"/>
                <a:gd name="T4" fmla="*/ 672 w 1152"/>
                <a:gd name="T5" fmla="*/ 1008 h 1008"/>
                <a:gd name="T6" fmla="*/ 0 w 1152"/>
                <a:gd name="T7" fmla="*/ 864 h 1008"/>
                <a:gd name="T8" fmla="*/ 432 w 1152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1008"/>
                <a:gd name="T17" fmla="*/ 1152 w 1152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1008">
                  <a:moveTo>
                    <a:pt x="432" y="0"/>
                  </a:moveTo>
                  <a:lnTo>
                    <a:pt x="1152" y="672"/>
                  </a:lnTo>
                  <a:lnTo>
                    <a:pt x="672" y="1008"/>
                  </a:lnTo>
                  <a:lnTo>
                    <a:pt x="0" y="864"/>
                  </a:lnTo>
                  <a:lnTo>
                    <a:pt x="432" y="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 flipV="1">
              <a:off x="3120" y="1296"/>
              <a:ext cx="115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3552" y="624"/>
              <a:ext cx="24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041" name="Freeform 57"/>
          <p:cNvSpPr>
            <a:spLocks/>
          </p:cNvSpPr>
          <p:nvPr/>
        </p:nvSpPr>
        <p:spPr bwMode="auto">
          <a:xfrm>
            <a:off x="2752725" y="152400"/>
            <a:ext cx="3621088" cy="900113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42" name="Text Box 58"/>
          <p:cNvSpPr txBox="1">
            <a:spLocks noChangeArrowheads="1"/>
          </p:cNvSpPr>
          <p:nvPr/>
        </p:nvSpPr>
        <p:spPr bwMode="auto">
          <a:xfrm>
            <a:off x="161925" y="196850"/>
            <a:ext cx="883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FFFFFF"/>
                </a:solidFill>
              </a:rPr>
              <a:t>Abstraction by graphs</a:t>
            </a:r>
            <a:br>
              <a:rPr lang="de-DE" altLang="de-DE" sz="2400" b="1">
                <a:solidFill>
                  <a:srgbClr val="FFFFFF"/>
                </a:solidFill>
              </a:rPr>
            </a:br>
            <a:r>
              <a:rPr lang="de-DE" altLang="de-DE" sz="2400" b="1">
                <a:solidFill>
                  <a:srgbClr val="FFFFFF"/>
                </a:solidFill>
              </a:rPr>
              <a:t>(</a:t>
            </a:r>
            <a:r>
              <a:rPr lang="de-DE" altLang="de-DE" b="1">
                <a:solidFill>
                  <a:srgbClr val="FFFFFF"/>
                </a:solidFill>
              </a:rPr>
              <a:t>the simple case)</a:t>
            </a:r>
            <a:endParaRPr lang="en-US" altLang="de-DE" b="1">
              <a:solidFill>
                <a:srgbClr val="FFFFFF"/>
              </a:solidFill>
            </a:endParaRPr>
          </a:p>
        </p:txBody>
      </p:sp>
      <p:pic>
        <p:nvPicPr>
          <p:cNvPr id="28731" name="Picture 59" descr="alph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21621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4" name="Group 61"/>
          <p:cNvGrpSpPr>
            <a:grpSpLocks/>
          </p:cNvGrpSpPr>
          <p:nvPr/>
        </p:nvGrpSpPr>
        <p:grpSpPr bwMode="auto">
          <a:xfrm>
            <a:off x="7164388" y="765175"/>
            <a:ext cx="1158875" cy="987425"/>
            <a:chOff x="3788" y="2369"/>
            <a:chExt cx="1179" cy="1152"/>
          </a:xfrm>
        </p:grpSpPr>
        <p:pic>
          <p:nvPicPr>
            <p:cNvPr id="1046" name="Picture 6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" y="2369"/>
              <a:ext cx="1042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7" name="Rectangle 63"/>
            <p:cNvSpPr>
              <a:spLocks noChangeArrowheads="1"/>
            </p:cNvSpPr>
            <p:nvPr/>
          </p:nvSpPr>
          <p:spPr bwMode="auto">
            <a:xfrm>
              <a:off x="4785" y="2522"/>
              <a:ext cx="182" cy="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pic>
        <p:nvPicPr>
          <p:cNvPr id="28732" name="Picture 60" descr="zeogu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15888"/>
            <a:ext cx="24542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20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20" grpId="0" autoUpdateAnimBg="0"/>
      <p:bldP spid="28721" grpId="0" autoUpdateAnimBg="0"/>
      <p:bldP spid="28722" grpId="0" animBg="1"/>
      <p:bldP spid="28723" grpId="0" animBg="1"/>
      <p:bldP spid="287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Abstraction by graphs</a:t>
            </a:r>
          </a:p>
        </p:txBody>
      </p:sp>
      <p:sp>
        <p:nvSpPr>
          <p:cNvPr id="3686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D09D49-D5AA-47DC-A725-F6987355A358}" type="slidenum">
              <a:rPr lang="de-DE" altLang="de-DE">
                <a:solidFill>
                  <a:srgbClr val="000000"/>
                </a:solidFill>
              </a:rPr>
              <a:pPr eaLnBrk="1" hangingPunct="1"/>
              <a:t>7</a:t>
            </a:fld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36868" name="Group 2"/>
          <p:cNvGrpSpPr>
            <a:grpSpLocks/>
          </p:cNvGrpSpPr>
          <p:nvPr/>
        </p:nvGrpSpPr>
        <p:grpSpPr bwMode="auto">
          <a:xfrm>
            <a:off x="2989263" y="1844675"/>
            <a:ext cx="2940050" cy="1527175"/>
            <a:chOff x="1882" y="1162"/>
            <a:chExt cx="1852" cy="962"/>
          </a:xfrm>
        </p:grpSpPr>
        <p:grpSp>
          <p:nvGrpSpPr>
            <p:cNvPr id="36873" name="Group 3"/>
            <p:cNvGrpSpPr>
              <a:grpSpLocks/>
            </p:cNvGrpSpPr>
            <p:nvPr/>
          </p:nvGrpSpPr>
          <p:grpSpPr bwMode="auto">
            <a:xfrm>
              <a:off x="1882" y="1318"/>
              <a:ext cx="922" cy="806"/>
              <a:chOff x="3120" y="624"/>
              <a:chExt cx="1152" cy="1008"/>
            </a:xfrm>
          </p:grpSpPr>
          <p:sp>
            <p:nvSpPr>
              <p:cNvPr id="36878" name="Freeform 4"/>
              <p:cNvSpPr>
                <a:spLocks/>
              </p:cNvSpPr>
              <p:nvPr/>
            </p:nvSpPr>
            <p:spPr bwMode="auto">
              <a:xfrm>
                <a:off x="3120" y="624"/>
                <a:ext cx="1152" cy="1008"/>
              </a:xfrm>
              <a:custGeom>
                <a:avLst/>
                <a:gdLst>
                  <a:gd name="T0" fmla="*/ 432 w 1152"/>
                  <a:gd name="T1" fmla="*/ 0 h 1008"/>
                  <a:gd name="T2" fmla="*/ 1152 w 1152"/>
                  <a:gd name="T3" fmla="*/ 672 h 1008"/>
                  <a:gd name="T4" fmla="*/ 672 w 1152"/>
                  <a:gd name="T5" fmla="*/ 1008 h 1008"/>
                  <a:gd name="T6" fmla="*/ 0 w 1152"/>
                  <a:gd name="T7" fmla="*/ 864 h 1008"/>
                  <a:gd name="T8" fmla="*/ 432 w 1152"/>
                  <a:gd name="T9" fmla="*/ 0 h 10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008"/>
                  <a:gd name="T17" fmla="*/ 1152 w 1152"/>
                  <a:gd name="T18" fmla="*/ 1008 h 10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008">
                    <a:moveTo>
                      <a:pt x="432" y="0"/>
                    </a:moveTo>
                    <a:lnTo>
                      <a:pt x="1152" y="672"/>
                    </a:lnTo>
                    <a:lnTo>
                      <a:pt x="672" y="1008"/>
                    </a:lnTo>
                    <a:lnTo>
                      <a:pt x="0" y="864"/>
                    </a:lnTo>
                    <a:lnTo>
                      <a:pt x="432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879" name="Line 5"/>
              <p:cNvSpPr>
                <a:spLocks noChangeShapeType="1"/>
              </p:cNvSpPr>
              <p:nvPr/>
            </p:nvSpPr>
            <p:spPr bwMode="auto">
              <a:xfrm flipV="1">
                <a:off x="3120" y="1296"/>
                <a:ext cx="115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880" name="Line 6"/>
              <p:cNvSpPr>
                <a:spLocks noChangeShapeType="1"/>
              </p:cNvSpPr>
              <p:nvPr/>
            </p:nvSpPr>
            <p:spPr bwMode="auto">
              <a:xfrm>
                <a:off x="3552" y="624"/>
                <a:ext cx="240" cy="100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6874" name="Group 7"/>
            <p:cNvGrpSpPr>
              <a:grpSpLocks/>
            </p:cNvGrpSpPr>
            <p:nvPr/>
          </p:nvGrpSpPr>
          <p:grpSpPr bwMode="auto">
            <a:xfrm>
              <a:off x="2812" y="1162"/>
              <a:ext cx="922" cy="806"/>
              <a:chOff x="3120" y="624"/>
              <a:chExt cx="1152" cy="1008"/>
            </a:xfrm>
          </p:grpSpPr>
          <p:sp>
            <p:nvSpPr>
              <p:cNvPr id="36875" name="Freeform 8"/>
              <p:cNvSpPr>
                <a:spLocks/>
              </p:cNvSpPr>
              <p:nvPr/>
            </p:nvSpPr>
            <p:spPr bwMode="auto">
              <a:xfrm>
                <a:off x="3120" y="624"/>
                <a:ext cx="1152" cy="1008"/>
              </a:xfrm>
              <a:custGeom>
                <a:avLst/>
                <a:gdLst>
                  <a:gd name="T0" fmla="*/ 432 w 1152"/>
                  <a:gd name="T1" fmla="*/ 0 h 1008"/>
                  <a:gd name="T2" fmla="*/ 1152 w 1152"/>
                  <a:gd name="T3" fmla="*/ 672 h 1008"/>
                  <a:gd name="T4" fmla="*/ 672 w 1152"/>
                  <a:gd name="T5" fmla="*/ 1008 h 1008"/>
                  <a:gd name="T6" fmla="*/ 0 w 1152"/>
                  <a:gd name="T7" fmla="*/ 864 h 1008"/>
                  <a:gd name="T8" fmla="*/ 432 w 1152"/>
                  <a:gd name="T9" fmla="*/ 0 h 10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008"/>
                  <a:gd name="T17" fmla="*/ 1152 w 1152"/>
                  <a:gd name="T18" fmla="*/ 1008 h 10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008">
                    <a:moveTo>
                      <a:pt x="432" y="0"/>
                    </a:moveTo>
                    <a:lnTo>
                      <a:pt x="1152" y="672"/>
                    </a:lnTo>
                    <a:lnTo>
                      <a:pt x="672" y="1008"/>
                    </a:lnTo>
                    <a:lnTo>
                      <a:pt x="0" y="864"/>
                    </a:lnTo>
                    <a:lnTo>
                      <a:pt x="432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876" name="Line 9"/>
              <p:cNvSpPr>
                <a:spLocks noChangeShapeType="1"/>
              </p:cNvSpPr>
              <p:nvPr/>
            </p:nvSpPr>
            <p:spPr bwMode="auto">
              <a:xfrm flipV="1">
                <a:off x="3120" y="1296"/>
                <a:ext cx="115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6877" name="Line 10"/>
              <p:cNvSpPr>
                <a:spLocks noChangeShapeType="1"/>
              </p:cNvSpPr>
              <p:nvPr/>
            </p:nvSpPr>
            <p:spPr bwMode="auto">
              <a:xfrm>
                <a:off x="3552" y="624"/>
                <a:ext cx="240" cy="100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3708400" y="3933825"/>
            <a:ext cx="1511300" cy="215900"/>
            <a:chOff x="2336" y="2478"/>
            <a:chExt cx="952" cy="136"/>
          </a:xfrm>
        </p:grpSpPr>
        <p:sp>
          <p:nvSpPr>
            <p:cNvPr id="36870" name="Oval 12"/>
            <p:cNvSpPr>
              <a:spLocks noChangeArrowheads="1"/>
            </p:cNvSpPr>
            <p:nvPr/>
          </p:nvSpPr>
          <p:spPr bwMode="auto">
            <a:xfrm>
              <a:off x="2336" y="2478"/>
              <a:ext cx="136" cy="1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6871" name="Oval 13"/>
            <p:cNvSpPr>
              <a:spLocks noChangeArrowheads="1"/>
            </p:cNvSpPr>
            <p:nvPr/>
          </p:nvSpPr>
          <p:spPr bwMode="auto">
            <a:xfrm>
              <a:off x="3152" y="2478"/>
              <a:ext cx="136" cy="1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36872" name="AutoShape 14"/>
            <p:cNvCxnSpPr>
              <a:cxnSpLocks noChangeShapeType="1"/>
              <a:stCxn id="36870" idx="6"/>
              <a:endCxn id="36871" idx="2"/>
            </p:cNvCxnSpPr>
            <p:nvPr/>
          </p:nvCxnSpPr>
          <p:spPr bwMode="auto">
            <a:xfrm>
              <a:off x="2472" y="2546"/>
              <a:ext cx="68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4233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F35C6E7-071D-48C6-97FB-A9F3C32FAC85}" type="slidenum">
              <a:rPr lang="de-DE" altLang="de-DE">
                <a:solidFill>
                  <a:srgbClr val="000000"/>
                </a:solidFill>
              </a:rPr>
              <a:pPr eaLnBrk="1" hangingPunct="1"/>
              <a:t>8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31746" name="Picture 2" descr="s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1762125"/>
            <a:ext cx="4457700" cy="433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11313" y="1066800"/>
            <a:ext cx="1524000" cy="1143000"/>
            <a:chOff x="192" y="624"/>
            <a:chExt cx="960" cy="720"/>
          </a:xfrm>
        </p:grpSpPr>
        <p:sp>
          <p:nvSpPr>
            <p:cNvPr id="38417" name="Text Box 4"/>
            <p:cNvSpPr txBox="1">
              <a:spLocks noChangeArrowheads="1"/>
            </p:cNvSpPr>
            <p:nvPr/>
          </p:nvSpPr>
          <p:spPr bwMode="auto">
            <a:xfrm>
              <a:off x="624" y="624"/>
              <a:ext cx="5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38418" name="Line 5"/>
            <p:cNvSpPr>
              <a:spLocks noChangeShapeType="1"/>
            </p:cNvSpPr>
            <p:nvPr/>
          </p:nvSpPr>
          <p:spPr bwMode="auto">
            <a:xfrm>
              <a:off x="432" y="81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8419" name="Line 6"/>
            <p:cNvSpPr>
              <a:spLocks noChangeShapeType="1"/>
            </p:cNvSpPr>
            <p:nvPr/>
          </p:nvSpPr>
          <p:spPr bwMode="auto">
            <a:xfrm>
              <a:off x="432" y="816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8420" name="Text Box 7"/>
            <p:cNvSpPr txBox="1">
              <a:spLocks noChangeArrowheads="1"/>
            </p:cNvSpPr>
            <p:nvPr/>
          </p:nvSpPr>
          <p:spPr bwMode="auto">
            <a:xfrm>
              <a:off x="192" y="960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X</a:t>
              </a:r>
            </a:p>
          </p:txBody>
        </p:sp>
      </p:grpSp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0" y="228600"/>
            <a:ext cx="922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>
                <a:solidFill>
                  <a:srgbClr val="000000"/>
                </a:solidFill>
              </a:rPr>
              <a:t>Periodicity</a:t>
            </a:r>
            <a:endParaRPr lang="en-US" altLang="de-DE" sz="2000" b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544763" y="1895475"/>
            <a:ext cx="4286250" cy="4200525"/>
            <a:chOff x="1602" y="1194"/>
            <a:chExt cx="2700" cy="2646"/>
          </a:xfrm>
        </p:grpSpPr>
        <p:sp>
          <p:nvSpPr>
            <p:cNvPr id="38408" name="Rectangle 10"/>
            <p:cNvSpPr>
              <a:spLocks noChangeArrowheads="1"/>
            </p:cNvSpPr>
            <p:nvPr/>
          </p:nvSpPr>
          <p:spPr bwMode="auto">
            <a:xfrm>
              <a:off x="2502" y="2958"/>
              <a:ext cx="900" cy="882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38409" name="Group 11"/>
            <p:cNvGrpSpPr>
              <a:grpSpLocks/>
            </p:cNvGrpSpPr>
            <p:nvPr/>
          </p:nvGrpSpPr>
          <p:grpSpPr bwMode="auto">
            <a:xfrm>
              <a:off x="1602" y="1194"/>
              <a:ext cx="2700" cy="2646"/>
              <a:chOff x="1602" y="1194"/>
              <a:chExt cx="2700" cy="2646"/>
            </a:xfrm>
          </p:grpSpPr>
          <p:sp>
            <p:nvSpPr>
              <p:cNvPr id="38410" name="Rectangle 12"/>
              <p:cNvSpPr>
                <a:spLocks noChangeArrowheads="1"/>
              </p:cNvSpPr>
              <p:nvPr/>
            </p:nvSpPr>
            <p:spPr bwMode="auto">
              <a:xfrm>
                <a:off x="1602" y="2076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11" name="Rectangle 13"/>
              <p:cNvSpPr>
                <a:spLocks noChangeArrowheads="1"/>
              </p:cNvSpPr>
              <p:nvPr/>
            </p:nvSpPr>
            <p:spPr bwMode="auto">
              <a:xfrm>
                <a:off x="1602" y="1194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12" name="Rectangle 14"/>
              <p:cNvSpPr>
                <a:spLocks noChangeArrowheads="1"/>
              </p:cNvSpPr>
              <p:nvPr/>
            </p:nvSpPr>
            <p:spPr bwMode="auto">
              <a:xfrm>
                <a:off x="1602" y="2958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13" name="Rectangle 15"/>
              <p:cNvSpPr>
                <a:spLocks noChangeArrowheads="1"/>
              </p:cNvSpPr>
              <p:nvPr/>
            </p:nvSpPr>
            <p:spPr bwMode="auto">
              <a:xfrm>
                <a:off x="3402" y="2958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14" name="Rectangle 16"/>
              <p:cNvSpPr>
                <a:spLocks noChangeArrowheads="1"/>
              </p:cNvSpPr>
              <p:nvPr/>
            </p:nvSpPr>
            <p:spPr bwMode="auto">
              <a:xfrm>
                <a:off x="3402" y="2076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15" name="Rectangle 17"/>
              <p:cNvSpPr>
                <a:spLocks noChangeArrowheads="1"/>
              </p:cNvSpPr>
              <p:nvPr/>
            </p:nvSpPr>
            <p:spPr bwMode="auto">
              <a:xfrm>
                <a:off x="2502" y="1194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416" name="Rectangle 18"/>
              <p:cNvSpPr>
                <a:spLocks noChangeArrowheads="1"/>
              </p:cNvSpPr>
              <p:nvPr/>
            </p:nvSpPr>
            <p:spPr bwMode="auto">
              <a:xfrm>
                <a:off x="3402" y="1194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944813" y="2447925"/>
            <a:ext cx="3543300" cy="3105150"/>
            <a:chOff x="1854" y="1542"/>
            <a:chExt cx="2232" cy="1956"/>
          </a:xfrm>
        </p:grpSpPr>
        <p:sp>
          <p:nvSpPr>
            <p:cNvPr id="38400" name="Text Box 20"/>
            <p:cNvSpPr txBox="1">
              <a:spLocks noChangeArrowheads="1"/>
            </p:cNvSpPr>
            <p:nvPr/>
          </p:nvSpPr>
          <p:spPr bwMode="auto">
            <a:xfrm>
              <a:off x="1854" y="2424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(0,-1)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1" name="Text Box 21"/>
            <p:cNvSpPr txBox="1">
              <a:spLocks noChangeArrowheads="1"/>
            </p:cNvSpPr>
            <p:nvPr/>
          </p:nvSpPr>
          <p:spPr bwMode="auto">
            <a:xfrm>
              <a:off x="1854" y="1542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(-1,-1)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2" name="Text Box 22"/>
            <p:cNvSpPr txBox="1">
              <a:spLocks noChangeArrowheads="1"/>
            </p:cNvSpPr>
            <p:nvPr/>
          </p:nvSpPr>
          <p:spPr bwMode="auto">
            <a:xfrm>
              <a:off x="1854" y="3306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(1,-1)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3" name="Text Box 23"/>
            <p:cNvSpPr txBox="1">
              <a:spLocks noChangeArrowheads="1"/>
            </p:cNvSpPr>
            <p:nvPr/>
          </p:nvSpPr>
          <p:spPr bwMode="auto">
            <a:xfrm>
              <a:off x="2754" y="3306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(1,0)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4" name="Text Box 24"/>
            <p:cNvSpPr txBox="1">
              <a:spLocks noChangeArrowheads="1"/>
            </p:cNvSpPr>
            <p:nvPr/>
          </p:nvSpPr>
          <p:spPr bwMode="auto">
            <a:xfrm>
              <a:off x="3654" y="3306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(1,1)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5" name="Text Box 25"/>
            <p:cNvSpPr txBox="1">
              <a:spLocks noChangeArrowheads="1"/>
            </p:cNvSpPr>
            <p:nvPr/>
          </p:nvSpPr>
          <p:spPr bwMode="auto">
            <a:xfrm>
              <a:off x="3654" y="2424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(0,1)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6" name="Text Box 26"/>
            <p:cNvSpPr txBox="1">
              <a:spLocks noChangeArrowheads="1"/>
            </p:cNvSpPr>
            <p:nvPr/>
          </p:nvSpPr>
          <p:spPr bwMode="auto">
            <a:xfrm>
              <a:off x="2754" y="1542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(-1,0)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38407" name="Text Box 27"/>
            <p:cNvSpPr txBox="1">
              <a:spLocks noChangeArrowheads="1"/>
            </p:cNvSpPr>
            <p:nvPr/>
          </p:nvSpPr>
          <p:spPr bwMode="auto">
            <a:xfrm>
              <a:off x="3654" y="1542"/>
              <a:ext cx="43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(-1,1)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</p:grp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3973513" y="3295650"/>
            <a:ext cx="1428750" cy="1400175"/>
          </a:xfrm>
          <a:prstGeom prst="rect">
            <a:avLst/>
          </a:prstGeom>
          <a:noFill/>
          <a:ln w="158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752600" y="1143000"/>
            <a:ext cx="6400800" cy="5440363"/>
            <a:chOff x="1104" y="720"/>
            <a:chExt cx="4032" cy="3427"/>
          </a:xfrm>
        </p:grpSpPr>
        <p:sp>
          <p:nvSpPr>
            <p:cNvPr id="38396" name="Text Box 30"/>
            <p:cNvSpPr txBox="1">
              <a:spLocks noChangeArrowheads="1"/>
            </p:cNvSpPr>
            <p:nvPr/>
          </p:nvSpPr>
          <p:spPr bwMode="auto">
            <a:xfrm>
              <a:off x="1104" y="2160"/>
              <a:ext cx="5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....</a:t>
              </a:r>
              <a:endParaRPr lang="en-US" altLang="de-DE" b="1">
                <a:solidFill>
                  <a:srgbClr val="000000"/>
                </a:solidFill>
              </a:endParaRPr>
            </a:p>
          </p:txBody>
        </p:sp>
        <p:sp>
          <p:nvSpPr>
            <p:cNvPr id="38397" name="Text Box 31"/>
            <p:cNvSpPr txBox="1">
              <a:spLocks noChangeArrowheads="1"/>
            </p:cNvSpPr>
            <p:nvPr/>
          </p:nvSpPr>
          <p:spPr bwMode="auto">
            <a:xfrm>
              <a:off x="4560" y="2112"/>
              <a:ext cx="5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....</a:t>
              </a:r>
              <a:endParaRPr lang="en-US" altLang="de-DE" b="1">
                <a:solidFill>
                  <a:srgbClr val="000000"/>
                </a:solidFill>
              </a:endParaRPr>
            </a:p>
          </p:txBody>
        </p:sp>
        <p:sp>
          <p:nvSpPr>
            <p:cNvPr id="38398" name="Text Box 32"/>
            <p:cNvSpPr txBox="1">
              <a:spLocks noChangeArrowheads="1"/>
            </p:cNvSpPr>
            <p:nvPr/>
          </p:nvSpPr>
          <p:spPr bwMode="auto">
            <a:xfrm>
              <a:off x="2880" y="3744"/>
              <a:ext cx="24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4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/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endParaRPr lang="en-US" altLang="de-DE" b="1">
                <a:solidFill>
                  <a:srgbClr val="000000"/>
                </a:solidFill>
              </a:endParaRPr>
            </a:p>
          </p:txBody>
        </p:sp>
        <p:sp>
          <p:nvSpPr>
            <p:cNvPr id="38399" name="Text Box 33"/>
            <p:cNvSpPr txBox="1">
              <a:spLocks noChangeArrowheads="1"/>
            </p:cNvSpPr>
            <p:nvPr/>
          </p:nvSpPr>
          <p:spPr bwMode="auto">
            <a:xfrm>
              <a:off x="2880" y="720"/>
              <a:ext cx="24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4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/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endParaRPr lang="en-US" altLang="de-DE" b="1">
                <a:solidFill>
                  <a:srgbClr val="000000"/>
                </a:solidFill>
              </a:endParaRPr>
            </a:p>
          </p:txBody>
        </p:sp>
      </p:grp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4373563" y="3848100"/>
            <a:ext cx="68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(0,0)</a:t>
            </a:r>
            <a:endParaRPr lang="en-US" altLang="de-DE" sz="1400">
              <a:solidFill>
                <a:srgbClr val="000000"/>
              </a:solidFill>
            </a:endParaRPr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4286250" y="4343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i="1">
                <a:solidFill>
                  <a:srgbClr val="000000"/>
                </a:solidFill>
              </a:rPr>
              <a:t>Unit cell</a:t>
            </a:r>
            <a:endParaRPr lang="en-GB" altLang="de-DE" sz="1400" i="1">
              <a:solidFill>
                <a:srgbClr val="000000"/>
              </a:solidFill>
            </a:endParaRPr>
          </a:p>
        </p:txBody>
      </p: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2476500" y="1806575"/>
            <a:ext cx="4419600" cy="4233863"/>
            <a:chOff x="1584" y="1090"/>
            <a:chExt cx="2784" cy="2667"/>
          </a:xfrm>
        </p:grpSpPr>
        <p:grpSp>
          <p:nvGrpSpPr>
            <p:cNvPr id="37901" name="Group 37"/>
            <p:cNvGrpSpPr>
              <a:grpSpLocks/>
            </p:cNvGrpSpPr>
            <p:nvPr/>
          </p:nvGrpSpPr>
          <p:grpSpPr bwMode="auto">
            <a:xfrm>
              <a:off x="1584" y="1090"/>
              <a:ext cx="960" cy="912"/>
              <a:chOff x="96" y="1536"/>
              <a:chExt cx="960" cy="912"/>
            </a:xfrm>
          </p:grpSpPr>
          <p:sp>
            <p:nvSpPr>
              <p:cNvPr id="38342" name="Line 38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3" name="Text Box 39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4" name="AutoShape 40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5" name="AutoShape 41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6" name="AutoShape 42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7" name="AutoShape 43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8" name="AutoShape 44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9" name="AutoShape 45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0" name="AutoShape 46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1" name="AutoShape 47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2" name="AutoShape 48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3" name="AutoShape 49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4" name="AutoShape 50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5" name="AutoShape 51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6" name="AutoShape 52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7" name="AutoShape 53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8" name="AutoShape 54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59" name="AutoShape 55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0" name="AutoShape 56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1" name="AutoShape 57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2" name="AutoShape 58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3" name="AutoShape 59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4" name="Line 60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5" name="Line 61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6" name="Line 62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7" name="Line 63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8" name="Line 64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69" name="Line 65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0" name="Line 66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1" name="Line 67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2" name="Line 68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3" name="Line 69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4" name="Line 70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5" name="Line 71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6" name="Line 72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7" name="Line 73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8" name="Line 74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79" name="Line 75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0" name="Line 76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1" name="Line 77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2" name="Line 78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3" name="Line 79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4" name="Line 80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5" name="Line 81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6" name="Line 82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7" name="Line 83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8" name="Line 84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89" name="Line 85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90" name="Line 86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91" name="Line 87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92" name="Line 88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93" name="Line 89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94" name="Line 90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95" name="Line 91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2" name="Group 92"/>
            <p:cNvGrpSpPr>
              <a:grpSpLocks/>
            </p:cNvGrpSpPr>
            <p:nvPr/>
          </p:nvGrpSpPr>
          <p:grpSpPr bwMode="auto">
            <a:xfrm>
              <a:off x="1584" y="1968"/>
              <a:ext cx="960" cy="912"/>
              <a:chOff x="96" y="1536"/>
              <a:chExt cx="960" cy="912"/>
            </a:xfrm>
          </p:grpSpPr>
          <p:sp>
            <p:nvSpPr>
              <p:cNvPr id="38288" name="Line 93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9" name="Text Box 94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0" name="AutoShape 95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1" name="AutoShape 96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2" name="AutoShape 97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3" name="AutoShape 98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4" name="AutoShape 99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5" name="AutoShape 100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6" name="AutoShape 101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7" name="AutoShape 102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8" name="AutoShape 103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99" name="AutoShape 104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0" name="AutoShape 105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1" name="AutoShape 106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2" name="AutoShape 107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3" name="AutoShape 108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4" name="AutoShape 109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5" name="AutoShape 110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6" name="AutoShape 111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7" name="AutoShape 112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8" name="AutoShape 113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09" name="AutoShape 114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0" name="Line 115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1" name="Line 116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2" name="Line 117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3" name="Line 118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4" name="Line 119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5" name="Line 120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6" name="Line 121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7" name="Line 122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8" name="Line 123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19" name="Line 124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0" name="Line 125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1" name="Line 126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2" name="Line 127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3" name="Line 128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4" name="Line 129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5" name="Line 130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6" name="Line 131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7" name="Line 132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8" name="Line 133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29" name="Line 134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0" name="Line 135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1" name="Line 136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2" name="Line 137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3" name="Line 138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4" name="Line 139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5" name="Line 140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6" name="Line 141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7" name="Line 142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8" name="Line 143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39" name="Line 144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0" name="Line 145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341" name="Line 146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3" name="Group 147"/>
            <p:cNvGrpSpPr>
              <a:grpSpLocks/>
            </p:cNvGrpSpPr>
            <p:nvPr/>
          </p:nvGrpSpPr>
          <p:grpSpPr bwMode="auto">
            <a:xfrm>
              <a:off x="2496" y="1090"/>
              <a:ext cx="960" cy="912"/>
              <a:chOff x="96" y="1536"/>
              <a:chExt cx="960" cy="912"/>
            </a:xfrm>
          </p:grpSpPr>
          <p:sp>
            <p:nvSpPr>
              <p:cNvPr id="38234" name="Line 148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5" name="Text Box 149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6" name="AutoShape 150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7" name="AutoShape 151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8" name="AutoShape 152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9" name="AutoShape 153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0" name="AutoShape 154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1" name="AutoShape 155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2" name="AutoShape 156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3" name="AutoShape 157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4" name="AutoShape 158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5" name="AutoShape 159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6" name="AutoShape 160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7" name="AutoShape 161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8" name="AutoShape 162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49" name="AutoShape 163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0" name="AutoShape 164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1" name="AutoShape 165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2" name="AutoShape 166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3" name="AutoShape 167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4" name="AutoShape 168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5" name="AutoShape 169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6" name="Line 170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7" name="Line 171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8" name="Line 172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59" name="Line 173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0" name="Line 174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1" name="Line 175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2" name="Line 176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3" name="Line 177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4" name="Line 178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5" name="Line 179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6" name="Line 180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7" name="Line 181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8" name="Line 182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69" name="Line 183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0" name="Line 184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1" name="Line 185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2" name="Line 186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3" name="Line 187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4" name="Line 188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5" name="Line 189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6" name="Line 190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7" name="Line 191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8" name="Line 192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79" name="Line 193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0" name="Line 194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1" name="Line 195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2" name="Line 196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3" name="Line 197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4" name="Line 198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5" name="Line 199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6" name="Line 200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87" name="Line 201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4" name="Group 202"/>
            <p:cNvGrpSpPr>
              <a:grpSpLocks/>
            </p:cNvGrpSpPr>
            <p:nvPr/>
          </p:nvGrpSpPr>
          <p:grpSpPr bwMode="auto">
            <a:xfrm>
              <a:off x="3408" y="1090"/>
              <a:ext cx="960" cy="912"/>
              <a:chOff x="96" y="1536"/>
              <a:chExt cx="960" cy="912"/>
            </a:xfrm>
          </p:grpSpPr>
          <p:sp>
            <p:nvSpPr>
              <p:cNvPr id="38180" name="Line 203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1" name="Text Box 204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2" name="AutoShape 205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3" name="AutoShape 206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4" name="AutoShape 207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5" name="AutoShape 208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6" name="AutoShape 209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7" name="AutoShape 210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8" name="AutoShape 211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89" name="AutoShape 212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0" name="AutoShape 213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1" name="AutoShape 214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2" name="AutoShape 215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3" name="AutoShape 216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4" name="AutoShape 217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5" name="AutoShape 218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6" name="AutoShape 219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7" name="AutoShape 220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8" name="AutoShape 221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99" name="AutoShape 222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0" name="AutoShape 223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1" name="AutoShape 224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2" name="Line 225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3" name="Line 226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4" name="Line 227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5" name="Line 228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6" name="Line 229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7" name="Line 230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8" name="Line 231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09" name="Line 232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0" name="Line 233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1" name="Line 234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2" name="Line 235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3" name="Line 236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4" name="Line 237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5" name="Line 238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6" name="Line 239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7" name="Line 240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8" name="Line 241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19" name="Line 242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0" name="Line 243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1" name="Line 244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2" name="Line 245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3" name="Line 246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4" name="Line 247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5" name="Line 248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6" name="Line 249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7" name="Line 250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8" name="Line 251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29" name="Line 252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0" name="Line 253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1" name="Line 254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2" name="Line 255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233" name="Line 256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5" name="Group 257"/>
            <p:cNvGrpSpPr>
              <a:grpSpLocks/>
            </p:cNvGrpSpPr>
            <p:nvPr/>
          </p:nvGrpSpPr>
          <p:grpSpPr bwMode="auto">
            <a:xfrm>
              <a:off x="1584" y="2845"/>
              <a:ext cx="960" cy="912"/>
              <a:chOff x="96" y="1536"/>
              <a:chExt cx="960" cy="912"/>
            </a:xfrm>
          </p:grpSpPr>
          <p:sp>
            <p:nvSpPr>
              <p:cNvPr id="38126" name="Line 258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7" name="Text Box 259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8" name="AutoShape 260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9" name="AutoShape 261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0" name="AutoShape 262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1" name="AutoShape 263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2" name="AutoShape 264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3" name="AutoShape 265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4" name="AutoShape 266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5" name="AutoShape 267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6" name="AutoShape 268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7" name="AutoShape 269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8" name="AutoShape 270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39" name="AutoShape 271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0" name="AutoShape 272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1" name="AutoShape 273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2" name="AutoShape 274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3" name="AutoShape 275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4" name="AutoShape 276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5" name="AutoShape 277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6" name="AutoShape 278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7" name="AutoShape 279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8" name="Line 280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49" name="Line 281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0" name="Line 282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1" name="Line 283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2" name="Line 284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3" name="Line 285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4" name="Line 286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5" name="Line 287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6" name="Line 288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7" name="Line 289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8" name="Line 290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59" name="Line 291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0" name="Line 292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1" name="Line 293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2" name="Line 294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3" name="Line 295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4" name="Line 296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5" name="Line 297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6" name="Line 298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7" name="Line 299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8" name="Line 300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69" name="Line 301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0" name="Line 302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1" name="Line 303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2" name="Line 304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3" name="Line 305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4" name="Line 306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5" name="Line 307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6" name="Line 308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7" name="Line 309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8" name="Line 310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79" name="Line 311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6" name="Group 312"/>
            <p:cNvGrpSpPr>
              <a:grpSpLocks/>
            </p:cNvGrpSpPr>
            <p:nvPr/>
          </p:nvGrpSpPr>
          <p:grpSpPr bwMode="auto">
            <a:xfrm>
              <a:off x="2496" y="1968"/>
              <a:ext cx="960" cy="912"/>
              <a:chOff x="96" y="1536"/>
              <a:chExt cx="960" cy="912"/>
            </a:xfrm>
          </p:grpSpPr>
          <p:sp>
            <p:nvSpPr>
              <p:cNvPr id="38072" name="Line 313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3" name="Text Box 314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4" name="AutoShape 315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5" name="AutoShape 316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6" name="AutoShape 317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7" name="AutoShape 318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8" name="AutoShape 319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9" name="AutoShape 320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0" name="AutoShape 321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1" name="AutoShape 322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2" name="AutoShape 323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3" name="AutoShape 324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4" name="AutoShape 325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5" name="AutoShape 326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6" name="AutoShape 327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7" name="AutoShape 328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8" name="AutoShape 329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89" name="AutoShape 330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0" name="AutoShape 331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1" name="AutoShape 332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2" name="AutoShape 333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3" name="AutoShape 334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4" name="Line 335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5" name="Line 336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6" name="Line 337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7" name="Line 338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8" name="Line 339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99" name="Line 340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0" name="Line 341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1" name="Line 342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2" name="Line 343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3" name="Line 344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4" name="Line 345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5" name="Line 346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6" name="Line 347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7" name="Line 348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8" name="Line 349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09" name="Line 350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0" name="Line 351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1" name="Line 352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2" name="Line 353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3" name="Line 354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4" name="Line 355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5" name="Line 356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6" name="Line 357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7" name="Line 358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8" name="Line 359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19" name="Line 360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0" name="Line 361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1" name="Line 362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2" name="Line 363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3" name="Line 364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4" name="Line 365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125" name="Line 366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7" name="Group 367"/>
            <p:cNvGrpSpPr>
              <a:grpSpLocks/>
            </p:cNvGrpSpPr>
            <p:nvPr/>
          </p:nvGrpSpPr>
          <p:grpSpPr bwMode="auto">
            <a:xfrm>
              <a:off x="3408" y="1968"/>
              <a:ext cx="960" cy="912"/>
              <a:chOff x="96" y="1536"/>
              <a:chExt cx="960" cy="912"/>
            </a:xfrm>
          </p:grpSpPr>
          <p:sp>
            <p:nvSpPr>
              <p:cNvPr id="38018" name="Line 368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9" name="Text Box 369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0" name="AutoShape 370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1" name="AutoShape 371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2" name="AutoShape 372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3" name="AutoShape 373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4" name="AutoShape 374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5" name="AutoShape 375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6" name="AutoShape 376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7" name="AutoShape 377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8" name="AutoShape 378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29" name="AutoShape 379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0" name="AutoShape 380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1" name="AutoShape 381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2" name="AutoShape 382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3" name="AutoShape 383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4" name="AutoShape 384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5" name="AutoShape 385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6" name="AutoShape 386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7" name="AutoShape 387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8" name="AutoShape 388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39" name="AutoShape 389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0" name="Line 390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1" name="Line 391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2" name="Line 392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3" name="Line 393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4" name="Line 394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5" name="Line 395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6" name="Line 396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7" name="Line 397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8" name="Line 398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49" name="Line 399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0" name="Line 400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1" name="Line 401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2" name="Line 402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3" name="Line 403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4" name="Line 404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5" name="Line 405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6" name="Line 406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7" name="Line 407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8" name="Line 408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59" name="Line 409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0" name="Line 410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1" name="Line 411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2" name="Line 412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3" name="Line 413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4" name="Line 414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5" name="Line 415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6" name="Line 416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7" name="Line 417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8" name="Line 418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69" name="Line 419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0" name="Line 420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71" name="Line 421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8" name="Group 422"/>
            <p:cNvGrpSpPr>
              <a:grpSpLocks/>
            </p:cNvGrpSpPr>
            <p:nvPr/>
          </p:nvGrpSpPr>
          <p:grpSpPr bwMode="auto">
            <a:xfrm>
              <a:off x="2496" y="2845"/>
              <a:ext cx="960" cy="912"/>
              <a:chOff x="96" y="1536"/>
              <a:chExt cx="960" cy="912"/>
            </a:xfrm>
          </p:grpSpPr>
          <p:sp>
            <p:nvSpPr>
              <p:cNvPr id="37964" name="Line 423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5" name="Text Box 424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6" name="AutoShape 425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7" name="AutoShape 426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8" name="AutoShape 427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9" name="AutoShape 428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0" name="AutoShape 429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1" name="AutoShape 430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2" name="AutoShape 431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3" name="AutoShape 432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4" name="AutoShape 433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5" name="AutoShape 434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6" name="AutoShape 435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7" name="AutoShape 436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8" name="AutoShape 437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79" name="AutoShape 438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0" name="AutoShape 439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1" name="AutoShape 440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2" name="AutoShape 441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3" name="AutoShape 442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4" name="AutoShape 443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5" name="AutoShape 444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6" name="Line 445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7" name="Line 446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8" name="Line 447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89" name="Line 448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0" name="Line 449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1" name="Line 450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2" name="Line 451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3" name="Line 452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4" name="Line 453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5" name="Line 454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6" name="Line 455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7" name="Line 456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8" name="Line 457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99" name="Line 458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0" name="Line 459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1" name="Line 460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2" name="Line 461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3" name="Line 462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4" name="Line 463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5" name="Line 464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6" name="Line 465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7" name="Line 466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8" name="Line 467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09" name="Line 468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0" name="Line 469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1" name="Line 470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2" name="Line 471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3" name="Line 472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4" name="Line 473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5" name="Line 474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6" name="Line 475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017" name="Line 476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7909" name="Group 477"/>
            <p:cNvGrpSpPr>
              <a:grpSpLocks/>
            </p:cNvGrpSpPr>
            <p:nvPr/>
          </p:nvGrpSpPr>
          <p:grpSpPr bwMode="auto">
            <a:xfrm>
              <a:off x="3408" y="2845"/>
              <a:ext cx="960" cy="912"/>
              <a:chOff x="96" y="1536"/>
              <a:chExt cx="960" cy="912"/>
            </a:xfrm>
          </p:grpSpPr>
          <p:sp>
            <p:nvSpPr>
              <p:cNvPr id="37910" name="Line 478"/>
              <p:cNvSpPr>
                <a:spLocks noChangeShapeType="1"/>
              </p:cNvSpPr>
              <p:nvPr/>
            </p:nvSpPr>
            <p:spPr bwMode="auto">
              <a:xfrm>
                <a:off x="240" y="23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1" name="Text Box 479"/>
              <p:cNvSpPr txBox="1">
                <a:spLocks noChangeArrowheads="1"/>
              </p:cNvSpPr>
              <p:nvPr/>
            </p:nvSpPr>
            <p:spPr bwMode="auto">
              <a:xfrm>
                <a:off x="122" y="1558"/>
                <a:ext cx="913" cy="87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de-DE" altLang="de-DE" sz="8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2" name="AutoShape 480"/>
              <p:cNvSpPr>
                <a:spLocks noChangeArrowheads="1"/>
              </p:cNvSpPr>
              <p:nvPr/>
            </p:nvSpPr>
            <p:spPr bwMode="auto">
              <a:xfrm>
                <a:off x="218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3" name="AutoShape 481"/>
              <p:cNvSpPr>
                <a:spLocks noChangeArrowheads="1"/>
              </p:cNvSpPr>
              <p:nvPr/>
            </p:nvSpPr>
            <p:spPr bwMode="auto">
              <a:xfrm>
                <a:off x="41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4" name="AutoShape 482"/>
              <p:cNvSpPr>
                <a:spLocks noChangeArrowheads="1"/>
              </p:cNvSpPr>
              <p:nvPr/>
            </p:nvSpPr>
            <p:spPr bwMode="auto">
              <a:xfrm>
                <a:off x="651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5" name="AutoShape 483"/>
              <p:cNvSpPr>
                <a:spLocks noChangeArrowheads="1"/>
              </p:cNvSpPr>
              <p:nvPr/>
            </p:nvSpPr>
            <p:spPr bwMode="auto">
              <a:xfrm>
                <a:off x="843" y="1536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6" name="AutoShape 484"/>
              <p:cNvSpPr>
                <a:spLocks noChangeArrowheads="1"/>
              </p:cNvSpPr>
              <p:nvPr/>
            </p:nvSpPr>
            <p:spPr bwMode="auto">
              <a:xfrm>
                <a:off x="218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7" name="AutoShape 485"/>
              <p:cNvSpPr>
                <a:spLocks noChangeArrowheads="1"/>
              </p:cNvSpPr>
              <p:nvPr/>
            </p:nvSpPr>
            <p:spPr bwMode="auto">
              <a:xfrm>
                <a:off x="41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8" name="AutoShape 486"/>
              <p:cNvSpPr>
                <a:spLocks noChangeArrowheads="1"/>
              </p:cNvSpPr>
              <p:nvPr/>
            </p:nvSpPr>
            <p:spPr bwMode="auto">
              <a:xfrm>
                <a:off x="529" y="1679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19" name="AutoShape 487"/>
              <p:cNvSpPr>
                <a:spLocks noChangeArrowheads="1"/>
              </p:cNvSpPr>
              <p:nvPr/>
            </p:nvSpPr>
            <p:spPr bwMode="auto">
              <a:xfrm>
                <a:off x="651" y="1801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0" name="AutoShape 488"/>
              <p:cNvSpPr>
                <a:spLocks noChangeArrowheads="1"/>
              </p:cNvSpPr>
              <p:nvPr/>
            </p:nvSpPr>
            <p:spPr bwMode="auto">
              <a:xfrm>
                <a:off x="843" y="170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1" name="AutoShape 489"/>
              <p:cNvSpPr>
                <a:spLocks noChangeArrowheads="1"/>
              </p:cNvSpPr>
              <p:nvPr/>
            </p:nvSpPr>
            <p:spPr bwMode="auto">
              <a:xfrm>
                <a:off x="843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2" name="AutoShape 490"/>
              <p:cNvSpPr>
                <a:spLocks noChangeArrowheads="1"/>
              </p:cNvSpPr>
              <p:nvPr/>
            </p:nvSpPr>
            <p:spPr bwMode="auto">
              <a:xfrm>
                <a:off x="651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3" name="AutoShape 491"/>
              <p:cNvSpPr>
                <a:spLocks noChangeArrowheads="1"/>
              </p:cNvSpPr>
              <p:nvPr/>
            </p:nvSpPr>
            <p:spPr bwMode="auto">
              <a:xfrm>
                <a:off x="410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4" name="AutoShape 492"/>
              <p:cNvSpPr>
                <a:spLocks noChangeArrowheads="1"/>
              </p:cNvSpPr>
              <p:nvPr/>
            </p:nvSpPr>
            <p:spPr bwMode="auto">
              <a:xfrm>
                <a:off x="218" y="197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5" name="AutoShape 493"/>
              <p:cNvSpPr>
                <a:spLocks noChangeArrowheads="1"/>
              </p:cNvSpPr>
              <p:nvPr/>
            </p:nvSpPr>
            <p:spPr bwMode="auto">
              <a:xfrm>
                <a:off x="96" y="2135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6" name="AutoShape 494"/>
              <p:cNvSpPr>
                <a:spLocks noChangeArrowheads="1"/>
              </p:cNvSpPr>
              <p:nvPr/>
            </p:nvSpPr>
            <p:spPr bwMode="auto">
              <a:xfrm>
                <a:off x="96" y="1849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7" name="AutoShape 495"/>
              <p:cNvSpPr>
                <a:spLocks noChangeArrowheads="1"/>
              </p:cNvSpPr>
              <p:nvPr/>
            </p:nvSpPr>
            <p:spPr bwMode="auto">
              <a:xfrm>
                <a:off x="218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8" name="AutoShape 496"/>
              <p:cNvSpPr>
                <a:spLocks noChangeArrowheads="1"/>
              </p:cNvSpPr>
              <p:nvPr/>
            </p:nvSpPr>
            <p:spPr bwMode="auto">
              <a:xfrm>
                <a:off x="410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29" name="AutoShape 497"/>
              <p:cNvSpPr>
                <a:spLocks noChangeArrowheads="1"/>
              </p:cNvSpPr>
              <p:nvPr/>
            </p:nvSpPr>
            <p:spPr bwMode="auto">
              <a:xfrm>
                <a:off x="529" y="2282"/>
                <a:ext cx="55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0" name="AutoShape 498"/>
              <p:cNvSpPr>
                <a:spLocks noChangeArrowheads="1"/>
              </p:cNvSpPr>
              <p:nvPr/>
            </p:nvSpPr>
            <p:spPr bwMode="auto">
              <a:xfrm>
                <a:off x="651" y="2147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1" name="AutoShape 499"/>
              <p:cNvSpPr>
                <a:spLocks noChangeArrowheads="1"/>
              </p:cNvSpPr>
              <p:nvPr/>
            </p:nvSpPr>
            <p:spPr bwMode="auto">
              <a:xfrm>
                <a:off x="843" y="2234"/>
                <a:ext cx="54" cy="51"/>
              </a:xfrm>
              <a:prstGeom prst="flowChartConnector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tIns="82800" bIns="82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2" name="Line 500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3" name="Line 501"/>
              <p:cNvSpPr>
                <a:spLocks noChangeShapeType="1"/>
              </p:cNvSpPr>
              <p:nvPr/>
            </p:nvSpPr>
            <p:spPr bwMode="auto">
              <a:xfrm>
                <a:off x="240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4" name="Line 502"/>
              <p:cNvSpPr>
                <a:spLocks noChangeShapeType="1"/>
              </p:cNvSpPr>
              <p:nvPr/>
            </p:nvSpPr>
            <p:spPr bwMode="auto">
              <a:xfrm>
                <a:off x="432" y="1552"/>
                <a:ext cx="133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5" name="Line 503"/>
              <p:cNvSpPr>
                <a:spLocks noChangeShapeType="1"/>
              </p:cNvSpPr>
              <p:nvPr/>
            </p:nvSpPr>
            <p:spPr bwMode="auto">
              <a:xfrm flipV="1">
                <a:off x="563" y="1552"/>
                <a:ext cx="110" cy="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6" name="Line 504"/>
              <p:cNvSpPr>
                <a:spLocks noChangeShapeType="1"/>
              </p:cNvSpPr>
              <p:nvPr/>
            </p:nvSpPr>
            <p:spPr bwMode="auto">
              <a:xfrm>
                <a:off x="673" y="155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7" name="Line 505"/>
              <p:cNvSpPr>
                <a:spLocks noChangeShapeType="1"/>
              </p:cNvSpPr>
              <p:nvPr/>
            </p:nvSpPr>
            <p:spPr bwMode="auto">
              <a:xfrm>
                <a:off x="872" y="1569"/>
                <a:ext cx="0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8" name="Line 506"/>
              <p:cNvSpPr>
                <a:spLocks noChangeShapeType="1"/>
              </p:cNvSpPr>
              <p:nvPr/>
            </p:nvSpPr>
            <p:spPr bwMode="auto">
              <a:xfrm flipH="1">
                <a:off x="673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39" name="Line 507"/>
              <p:cNvSpPr>
                <a:spLocks noChangeShapeType="1"/>
              </p:cNvSpPr>
              <p:nvPr/>
            </p:nvSpPr>
            <p:spPr bwMode="auto">
              <a:xfrm>
                <a:off x="552" y="1696"/>
                <a:ext cx="110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0" name="Line 508"/>
              <p:cNvSpPr>
                <a:spLocks noChangeShapeType="1"/>
              </p:cNvSpPr>
              <p:nvPr/>
            </p:nvSpPr>
            <p:spPr bwMode="auto">
              <a:xfrm>
                <a:off x="240" y="1729"/>
                <a:ext cx="199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1" name="Line 509"/>
              <p:cNvSpPr>
                <a:spLocks noChangeShapeType="1"/>
              </p:cNvSpPr>
              <p:nvPr/>
            </p:nvSpPr>
            <p:spPr bwMode="auto">
              <a:xfrm flipV="1">
                <a:off x="432" y="1707"/>
                <a:ext cx="133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2" name="Line 510"/>
              <p:cNvSpPr>
                <a:spLocks noChangeShapeType="1"/>
              </p:cNvSpPr>
              <p:nvPr/>
            </p:nvSpPr>
            <p:spPr bwMode="auto">
              <a:xfrm flipH="1">
                <a:off x="120" y="1720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3" name="Line 511"/>
              <p:cNvSpPr>
                <a:spLocks noChangeShapeType="1"/>
              </p:cNvSpPr>
              <p:nvPr/>
            </p:nvSpPr>
            <p:spPr bwMode="auto">
              <a:xfrm>
                <a:off x="120" y="1864"/>
                <a:ext cx="132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4" name="Line 512"/>
              <p:cNvSpPr>
                <a:spLocks noChangeShapeType="1"/>
              </p:cNvSpPr>
              <p:nvPr/>
            </p:nvSpPr>
            <p:spPr bwMode="auto">
              <a:xfrm>
                <a:off x="240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5" name="Line 513"/>
              <p:cNvSpPr>
                <a:spLocks noChangeShapeType="1"/>
              </p:cNvSpPr>
              <p:nvPr/>
            </p:nvSpPr>
            <p:spPr bwMode="auto">
              <a:xfrm>
                <a:off x="437" y="179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6" name="Line 514"/>
              <p:cNvSpPr>
                <a:spLocks noChangeShapeType="1"/>
              </p:cNvSpPr>
              <p:nvPr/>
            </p:nvSpPr>
            <p:spPr bwMode="auto">
              <a:xfrm>
                <a:off x="678" y="1816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7" name="Line 515"/>
              <p:cNvSpPr>
                <a:spLocks noChangeShapeType="1"/>
              </p:cNvSpPr>
              <p:nvPr/>
            </p:nvSpPr>
            <p:spPr bwMode="auto">
              <a:xfrm>
                <a:off x="672" y="1992"/>
                <a:ext cx="19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8" name="Line 516"/>
              <p:cNvSpPr>
                <a:spLocks noChangeShapeType="1"/>
              </p:cNvSpPr>
              <p:nvPr/>
            </p:nvSpPr>
            <p:spPr bwMode="auto">
              <a:xfrm flipH="1">
                <a:off x="99" y="2012"/>
                <a:ext cx="132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49" name="Line 517"/>
              <p:cNvSpPr>
                <a:spLocks noChangeShapeType="1"/>
              </p:cNvSpPr>
              <p:nvPr/>
            </p:nvSpPr>
            <p:spPr bwMode="auto">
              <a:xfrm>
                <a:off x="120" y="2153"/>
                <a:ext cx="132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0" name="Line 518"/>
              <p:cNvSpPr>
                <a:spLocks noChangeShapeType="1"/>
              </p:cNvSpPr>
              <p:nvPr/>
            </p:nvSpPr>
            <p:spPr bwMode="auto">
              <a:xfrm>
                <a:off x="432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1" name="Line 519"/>
              <p:cNvSpPr>
                <a:spLocks noChangeShapeType="1"/>
              </p:cNvSpPr>
              <p:nvPr/>
            </p:nvSpPr>
            <p:spPr bwMode="auto">
              <a:xfrm>
                <a:off x="673" y="1985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2" name="Line 520"/>
              <p:cNvSpPr>
                <a:spLocks noChangeShapeType="1"/>
              </p:cNvSpPr>
              <p:nvPr/>
            </p:nvSpPr>
            <p:spPr bwMode="auto">
              <a:xfrm flipV="1">
                <a:off x="240" y="2177"/>
                <a:ext cx="199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3" name="Line 521"/>
              <p:cNvSpPr>
                <a:spLocks noChangeShapeType="1"/>
              </p:cNvSpPr>
              <p:nvPr/>
            </p:nvSpPr>
            <p:spPr bwMode="auto">
              <a:xfrm flipH="1">
                <a:off x="563" y="2177"/>
                <a:ext cx="110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4" name="Line 522"/>
              <p:cNvSpPr>
                <a:spLocks noChangeShapeType="1"/>
              </p:cNvSpPr>
              <p:nvPr/>
            </p:nvSpPr>
            <p:spPr bwMode="auto">
              <a:xfrm>
                <a:off x="432" y="2177"/>
                <a:ext cx="133" cy="1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5" name="Line 523"/>
              <p:cNvSpPr>
                <a:spLocks noChangeShapeType="1"/>
              </p:cNvSpPr>
              <p:nvPr/>
            </p:nvSpPr>
            <p:spPr bwMode="auto">
              <a:xfrm>
                <a:off x="673" y="2154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tIns="82800" bIns="82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6" name="Line 524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7" name="Line 525"/>
              <p:cNvSpPr>
                <a:spLocks noChangeShapeType="1"/>
              </p:cNvSpPr>
              <p:nvPr/>
            </p:nvSpPr>
            <p:spPr bwMode="auto">
              <a:xfrm>
                <a:off x="240" y="225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8" name="Line 526"/>
              <p:cNvSpPr>
                <a:spLocks noChangeShapeType="1"/>
              </p:cNvSpPr>
              <p:nvPr/>
            </p:nvSpPr>
            <p:spPr bwMode="auto">
              <a:xfrm flipH="1">
                <a:off x="418" y="2297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59" name="Line 527"/>
              <p:cNvSpPr>
                <a:spLocks noChangeShapeType="1"/>
              </p:cNvSpPr>
              <p:nvPr/>
            </p:nvSpPr>
            <p:spPr bwMode="auto">
              <a:xfrm>
                <a:off x="864" y="17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0" name="Line 528"/>
              <p:cNvSpPr>
                <a:spLocks noChangeShapeType="1"/>
              </p:cNvSpPr>
              <p:nvPr/>
            </p:nvSpPr>
            <p:spPr bwMode="auto">
              <a:xfrm flipV="1">
                <a:off x="864" y="1857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1" name="Line 529"/>
              <p:cNvSpPr>
                <a:spLocks noChangeShapeType="1"/>
              </p:cNvSpPr>
              <p:nvPr/>
            </p:nvSpPr>
            <p:spPr bwMode="auto">
              <a:xfrm>
                <a:off x="878" y="199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2" name="Line 530"/>
              <p:cNvSpPr>
                <a:spLocks noChangeShapeType="1"/>
              </p:cNvSpPr>
              <p:nvPr/>
            </p:nvSpPr>
            <p:spPr bwMode="auto">
              <a:xfrm flipV="1">
                <a:off x="885" y="2156"/>
                <a:ext cx="144" cy="10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7963" name="Line 531"/>
              <p:cNvSpPr>
                <a:spLocks noChangeShapeType="1"/>
              </p:cNvSpPr>
              <p:nvPr/>
            </p:nvSpPr>
            <p:spPr bwMode="auto">
              <a:xfrm>
                <a:off x="528" y="227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854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2" grpId="0" animBg="1"/>
      <p:bldP spid="31778" grpId="0" animBg="1" autoUpdateAnimBg="0"/>
      <p:bldP spid="31779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D40DFFF-5F9F-4262-AF1A-8EBA8BDCC103}" type="slidenum">
              <a:rPr lang="de-DE" altLang="de-DE">
                <a:solidFill>
                  <a:srgbClr val="000000"/>
                </a:solidFill>
              </a:rPr>
              <a:pPr eaLnBrk="1" hangingPunct="1"/>
              <a:t>9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38915" name="Picture 2" descr="s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1762125"/>
            <a:ext cx="4457700" cy="433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773113" y="8382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Part of a layer in semenovite</a:t>
            </a:r>
            <a:r>
              <a:rPr lang="de-DE" altLang="de-DE" b="1">
                <a:solidFill>
                  <a:srgbClr val="000000"/>
                </a:solidFill>
              </a:rPr>
              <a:t/>
            </a:r>
            <a:br>
              <a:rPr lang="de-DE" altLang="de-DE" b="1">
                <a:solidFill>
                  <a:srgbClr val="000000"/>
                </a:solidFill>
              </a:rPr>
            </a:br>
            <a:endParaRPr lang="de-DE" altLang="de-DE" b="1">
              <a:solidFill>
                <a:srgbClr val="000000"/>
              </a:solidFill>
            </a:endParaRPr>
          </a:p>
        </p:txBody>
      </p:sp>
      <p:grpSp>
        <p:nvGrpSpPr>
          <p:cNvPr id="38917" name="Group 4"/>
          <p:cNvGrpSpPr>
            <a:grpSpLocks/>
          </p:cNvGrpSpPr>
          <p:nvPr/>
        </p:nvGrpSpPr>
        <p:grpSpPr bwMode="auto">
          <a:xfrm>
            <a:off x="1611313" y="1066800"/>
            <a:ext cx="1524000" cy="1143000"/>
            <a:chOff x="192" y="624"/>
            <a:chExt cx="960" cy="720"/>
          </a:xfrm>
        </p:grpSpPr>
        <p:sp>
          <p:nvSpPr>
            <p:cNvPr id="38997" name="Text Box 5"/>
            <p:cNvSpPr txBox="1">
              <a:spLocks noChangeArrowheads="1"/>
            </p:cNvSpPr>
            <p:nvPr/>
          </p:nvSpPr>
          <p:spPr bwMode="auto">
            <a:xfrm>
              <a:off x="624" y="624"/>
              <a:ext cx="5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38998" name="Line 6"/>
            <p:cNvSpPr>
              <a:spLocks noChangeShapeType="1"/>
            </p:cNvSpPr>
            <p:nvPr/>
          </p:nvSpPr>
          <p:spPr bwMode="auto">
            <a:xfrm>
              <a:off x="432" y="81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8999" name="Line 7"/>
            <p:cNvSpPr>
              <a:spLocks noChangeShapeType="1"/>
            </p:cNvSpPr>
            <p:nvPr/>
          </p:nvSpPr>
          <p:spPr bwMode="auto">
            <a:xfrm>
              <a:off x="432" y="816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000" name="Text Box 8"/>
            <p:cNvSpPr txBox="1">
              <a:spLocks noChangeArrowheads="1"/>
            </p:cNvSpPr>
            <p:nvPr/>
          </p:nvSpPr>
          <p:spPr bwMode="auto">
            <a:xfrm>
              <a:off x="192" y="960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X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938588" y="3263900"/>
            <a:ext cx="1270000" cy="1231900"/>
            <a:chOff x="2481" y="2056"/>
            <a:chExt cx="800" cy="776"/>
          </a:xfrm>
        </p:grpSpPr>
        <p:grpSp>
          <p:nvGrpSpPr>
            <p:cNvPr id="38951" name="Group 10"/>
            <p:cNvGrpSpPr>
              <a:grpSpLocks/>
            </p:cNvGrpSpPr>
            <p:nvPr/>
          </p:nvGrpSpPr>
          <p:grpSpPr bwMode="auto">
            <a:xfrm>
              <a:off x="2493" y="2070"/>
              <a:ext cx="776" cy="750"/>
              <a:chOff x="2493" y="2070"/>
              <a:chExt cx="776" cy="750"/>
            </a:xfrm>
          </p:grpSpPr>
          <p:sp>
            <p:nvSpPr>
              <p:cNvPr id="38973" name="Line 11"/>
              <p:cNvSpPr>
                <a:spLocks noChangeShapeType="1"/>
              </p:cNvSpPr>
              <p:nvPr/>
            </p:nvSpPr>
            <p:spPr bwMode="auto">
              <a:xfrm>
                <a:off x="2829" y="2355"/>
                <a:ext cx="0" cy="17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4" name="Line 12"/>
              <p:cNvSpPr>
                <a:spLocks noChangeShapeType="1"/>
              </p:cNvSpPr>
              <p:nvPr/>
            </p:nvSpPr>
            <p:spPr bwMode="auto">
              <a:xfrm>
                <a:off x="2631" y="2070"/>
                <a:ext cx="0" cy="17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5" name="Line 13"/>
              <p:cNvSpPr>
                <a:spLocks noChangeShapeType="1"/>
              </p:cNvSpPr>
              <p:nvPr/>
            </p:nvSpPr>
            <p:spPr bwMode="auto">
              <a:xfrm>
                <a:off x="2625" y="2082"/>
                <a:ext cx="19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6" name="Line 14"/>
              <p:cNvSpPr>
                <a:spLocks noChangeShapeType="1"/>
              </p:cNvSpPr>
              <p:nvPr/>
            </p:nvSpPr>
            <p:spPr bwMode="auto">
              <a:xfrm>
                <a:off x="2818" y="2076"/>
                <a:ext cx="132" cy="154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7" name="Line 15"/>
              <p:cNvSpPr>
                <a:spLocks noChangeShapeType="1"/>
              </p:cNvSpPr>
              <p:nvPr/>
            </p:nvSpPr>
            <p:spPr bwMode="auto">
              <a:xfrm flipV="1">
                <a:off x="2956" y="2072"/>
                <a:ext cx="110" cy="154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8" name="Line 16"/>
              <p:cNvSpPr>
                <a:spLocks noChangeShapeType="1"/>
              </p:cNvSpPr>
              <p:nvPr/>
            </p:nvSpPr>
            <p:spPr bwMode="auto">
              <a:xfrm>
                <a:off x="3066" y="2082"/>
                <a:ext cx="19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9" name="Line 17"/>
              <p:cNvSpPr>
                <a:spLocks noChangeShapeType="1"/>
              </p:cNvSpPr>
              <p:nvPr/>
            </p:nvSpPr>
            <p:spPr bwMode="auto">
              <a:xfrm>
                <a:off x="3258" y="2073"/>
                <a:ext cx="0" cy="17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0" name="Line 18"/>
              <p:cNvSpPr>
                <a:spLocks noChangeShapeType="1"/>
              </p:cNvSpPr>
              <p:nvPr/>
            </p:nvSpPr>
            <p:spPr bwMode="auto">
              <a:xfrm flipH="1">
                <a:off x="3060" y="2230"/>
                <a:ext cx="199" cy="111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1" name="Line 19"/>
              <p:cNvSpPr>
                <a:spLocks noChangeShapeType="1"/>
              </p:cNvSpPr>
              <p:nvPr/>
            </p:nvSpPr>
            <p:spPr bwMode="auto">
              <a:xfrm>
                <a:off x="2956" y="2226"/>
                <a:ext cx="110" cy="13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2" name="Line 20"/>
              <p:cNvSpPr>
                <a:spLocks noChangeShapeType="1"/>
              </p:cNvSpPr>
              <p:nvPr/>
            </p:nvSpPr>
            <p:spPr bwMode="auto">
              <a:xfrm>
                <a:off x="2625" y="2236"/>
                <a:ext cx="199" cy="111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3" name="Line 21"/>
              <p:cNvSpPr>
                <a:spLocks noChangeShapeType="1"/>
              </p:cNvSpPr>
              <p:nvPr/>
            </p:nvSpPr>
            <p:spPr bwMode="auto">
              <a:xfrm flipV="1">
                <a:off x="2817" y="2218"/>
                <a:ext cx="132" cy="13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4" name="Line 22"/>
              <p:cNvSpPr>
                <a:spLocks noChangeShapeType="1"/>
              </p:cNvSpPr>
              <p:nvPr/>
            </p:nvSpPr>
            <p:spPr bwMode="auto">
              <a:xfrm flipH="1">
                <a:off x="2493" y="2248"/>
                <a:ext cx="132" cy="155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5" name="Line 23"/>
              <p:cNvSpPr>
                <a:spLocks noChangeShapeType="1"/>
              </p:cNvSpPr>
              <p:nvPr/>
            </p:nvSpPr>
            <p:spPr bwMode="auto">
              <a:xfrm>
                <a:off x="2505" y="2373"/>
                <a:ext cx="132" cy="132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6" name="Line 24"/>
              <p:cNvSpPr>
                <a:spLocks noChangeShapeType="1"/>
              </p:cNvSpPr>
              <p:nvPr/>
            </p:nvSpPr>
            <p:spPr bwMode="auto">
              <a:xfrm>
                <a:off x="2625" y="2522"/>
                <a:ext cx="19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7" name="Line 25"/>
              <p:cNvSpPr>
                <a:spLocks noChangeShapeType="1"/>
              </p:cNvSpPr>
              <p:nvPr/>
            </p:nvSpPr>
            <p:spPr bwMode="auto">
              <a:xfrm>
                <a:off x="3066" y="2359"/>
                <a:ext cx="0" cy="17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8" name="Line 26"/>
              <p:cNvSpPr>
                <a:spLocks noChangeShapeType="1"/>
              </p:cNvSpPr>
              <p:nvPr/>
            </p:nvSpPr>
            <p:spPr bwMode="auto">
              <a:xfrm>
                <a:off x="3066" y="2522"/>
                <a:ext cx="19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89" name="Line 27"/>
              <p:cNvSpPr>
                <a:spLocks noChangeShapeType="1"/>
              </p:cNvSpPr>
              <p:nvPr/>
            </p:nvSpPr>
            <p:spPr bwMode="auto">
              <a:xfrm flipH="1">
                <a:off x="2493" y="2535"/>
                <a:ext cx="132" cy="155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0" name="Line 28"/>
              <p:cNvSpPr>
                <a:spLocks noChangeShapeType="1"/>
              </p:cNvSpPr>
              <p:nvPr/>
            </p:nvSpPr>
            <p:spPr bwMode="auto">
              <a:xfrm>
                <a:off x="2511" y="2672"/>
                <a:ext cx="132" cy="11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1" name="Line 29"/>
              <p:cNvSpPr>
                <a:spLocks noChangeShapeType="1"/>
              </p:cNvSpPr>
              <p:nvPr/>
            </p:nvSpPr>
            <p:spPr bwMode="auto">
              <a:xfrm>
                <a:off x="2824" y="2535"/>
                <a:ext cx="0" cy="17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2" name="Line 30"/>
              <p:cNvSpPr>
                <a:spLocks noChangeShapeType="1"/>
              </p:cNvSpPr>
              <p:nvPr/>
            </p:nvSpPr>
            <p:spPr bwMode="auto">
              <a:xfrm>
                <a:off x="3066" y="2535"/>
                <a:ext cx="0" cy="177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3" name="Line 31"/>
              <p:cNvSpPr>
                <a:spLocks noChangeShapeType="1"/>
              </p:cNvSpPr>
              <p:nvPr/>
            </p:nvSpPr>
            <p:spPr bwMode="auto">
              <a:xfrm flipV="1">
                <a:off x="2625" y="2694"/>
                <a:ext cx="199" cy="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4" name="Line 32"/>
              <p:cNvSpPr>
                <a:spLocks noChangeShapeType="1"/>
              </p:cNvSpPr>
              <p:nvPr/>
            </p:nvSpPr>
            <p:spPr bwMode="auto">
              <a:xfrm rot="566895" flipH="1">
                <a:off x="2950" y="2682"/>
                <a:ext cx="110" cy="132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5" name="Line 33"/>
              <p:cNvSpPr>
                <a:spLocks noChangeShapeType="1"/>
              </p:cNvSpPr>
              <p:nvPr/>
            </p:nvSpPr>
            <p:spPr bwMode="auto">
              <a:xfrm>
                <a:off x="2818" y="2688"/>
                <a:ext cx="132" cy="132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96" name="Line 34"/>
              <p:cNvSpPr>
                <a:spLocks noChangeShapeType="1"/>
              </p:cNvSpPr>
              <p:nvPr/>
            </p:nvSpPr>
            <p:spPr bwMode="auto">
              <a:xfrm>
                <a:off x="3077" y="2691"/>
                <a:ext cx="192" cy="9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8952" name="Group 35"/>
            <p:cNvGrpSpPr>
              <a:grpSpLocks/>
            </p:cNvGrpSpPr>
            <p:nvPr/>
          </p:nvGrpSpPr>
          <p:grpSpPr bwMode="auto">
            <a:xfrm>
              <a:off x="2481" y="2056"/>
              <a:ext cx="800" cy="776"/>
              <a:chOff x="2481" y="2056"/>
              <a:chExt cx="800" cy="776"/>
            </a:xfrm>
          </p:grpSpPr>
          <p:sp>
            <p:nvSpPr>
              <p:cNvPr id="38953" name="AutoShape 36"/>
              <p:cNvSpPr>
                <a:spLocks noChangeArrowheads="1"/>
              </p:cNvSpPr>
              <p:nvPr/>
            </p:nvSpPr>
            <p:spPr bwMode="auto">
              <a:xfrm>
                <a:off x="2494" y="2631"/>
                <a:ext cx="54" cy="54"/>
              </a:xfrm>
              <a:prstGeom prst="flowChartConnector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4" name="AutoShape 37"/>
              <p:cNvSpPr>
                <a:spLocks noChangeArrowheads="1"/>
              </p:cNvSpPr>
              <p:nvPr/>
            </p:nvSpPr>
            <p:spPr bwMode="auto">
              <a:xfrm>
                <a:off x="2603" y="2056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5" name="AutoShape 38"/>
              <p:cNvSpPr>
                <a:spLocks noChangeArrowheads="1"/>
              </p:cNvSpPr>
              <p:nvPr/>
            </p:nvSpPr>
            <p:spPr bwMode="auto">
              <a:xfrm>
                <a:off x="2796" y="2056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6" name="AutoShape 39"/>
              <p:cNvSpPr>
                <a:spLocks noChangeArrowheads="1"/>
              </p:cNvSpPr>
              <p:nvPr/>
            </p:nvSpPr>
            <p:spPr bwMode="auto">
              <a:xfrm>
                <a:off x="3035" y="2056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7" name="AutoShape 40"/>
              <p:cNvSpPr>
                <a:spLocks noChangeArrowheads="1"/>
              </p:cNvSpPr>
              <p:nvPr/>
            </p:nvSpPr>
            <p:spPr bwMode="auto">
              <a:xfrm>
                <a:off x="3227" y="2056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8" name="AutoShape 41"/>
              <p:cNvSpPr>
                <a:spLocks noChangeArrowheads="1"/>
              </p:cNvSpPr>
              <p:nvPr/>
            </p:nvSpPr>
            <p:spPr bwMode="auto">
              <a:xfrm>
                <a:off x="2603" y="2214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9" name="AutoShape 42"/>
              <p:cNvSpPr>
                <a:spLocks noChangeArrowheads="1"/>
              </p:cNvSpPr>
              <p:nvPr/>
            </p:nvSpPr>
            <p:spPr bwMode="auto">
              <a:xfrm>
                <a:off x="2796" y="2298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0" name="AutoShape 43"/>
              <p:cNvSpPr>
                <a:spLocks noChangeArrowheads="1"/>
              </p:cNvSpPr>
              <p:nvPr/>
            </p:nvSpPr>
            <p:spPr bwMode="auto">
              <a:xfrm>
                <a:off x="2921" y="2190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1" name="AutoShape 44"/>
              <p:cNvSpPr>
                <a:spLocks noChangeArrowheads="1"/>
              </p:cNvSpPr>
              <p:nvPr/>
            </p:nvSpPr>
            <p:spPr bwMode="auto">
              <a:xfrm>
                <a:off x="3035" y="2298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2" name="AutoShape 45"/>
              <p:cNvSpPr>
                <a:spLocks noChangeArrowheads="1"/>
              </p:cNvSpPr>
              <p:nvPr/>
            </p:nvSpPr>
            <p:spPr bwMode="auto">
              <a:xfrm>
                <a:off x="3227" y="2214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3" name="AutoShape 46"/>
              <p:cNvSpPr>
                <a:spLocks noChangeArrowheads="1"/>
              </p:cNvSpPr>
              <p:nvPr/>
            </p:nvSpPr>
            <p:spPr bwMode="auto">
              <a:xfrm>
                <a:off x="3227" y="2487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4" name="AutoShape 47"/>
              <p:cNvSpPr>
                <a:spLocks noChangeArrowheads="1"/>
              </p:cNvSpPr>
              <p:nvPr/>
            </p:nvSpPr>
            <p:spPr bwMode="auto">
              <a:xfrm>
                <a:off x="3035" y="2487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5" name="AutoShape 48"/>
              <p:cNvSpPr>
                <a:spLocks noChangeArrowheads="1"/>
              </p:cNvSpPr>
              <p:nvPr/>
            </p:nvSpPr>
            <p:spPr bwMode="auto">
              <a:xfrm>
                <a:off x="2795" y="2487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6" name="AutoShape 49"/>
              <p:cNvSpPr>
                <a:spLocks noChangeArrowheads="1"/>
              </p:cNvSpPr>
              <p:nvPr/>
            </p:nvSpPr>
            <p:spPr bwMode="auto">
              <a:xfrm>
                <a:off x="2603" y="2487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7" name="AutoShape 50"/>
              <p:cNvSpPr>
                <a:spLocks noChangeArrowheads="1"/>
              </p:cNvSpPr>
              <p:nvPr/>
            </p:nvSpPr>
            <p:spPr bwMode="auto">
              <a:xfrm>
                <a:off x="2481" y="2346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8" name="AutoShape 51"/>
              <p:cNvSpPr>
                <a:spLocks noChangeArrowheads="1"/>
              </p:cNvSpPr>
              <p:nvPr/>
            </p:nvSpPr>
            <p:spPr bwMode="auto">
              <a:xfrm>
                <a:off x="2603" y="2747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69" name="AutoShape 52"/>
              <p:cNvSpPr>
                <a:spLocks noChangeArrowheads="1"/>
              </p:cNvSpPr>
              <p:nvPr/>
            </p:nvSpPr>
            <p:spPr bwMode="auto">
              <a:xfrm>
                <a:off x="2795" y="2661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0" name="AutoShape 53"/>
              <p:cNvSpPr>
                <a:spLocks noChangeArrowheads="1"/>
              </p:cNvSpPr>
              <p:nvPr/>
            </p:nvSpPr>
            <p:spPr bwMode="auto">
              <a:xfrm>
                <a:off x="2914" y="2778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1" name="AutoShape 54"/>
              <p:cNvSpPr>
                <a:spLocks noChangeArrowheads="1"/>
              </p:cNvSpPr>
              <p:nvPr/>
            </p:nvSpPr>
            <p:spPr bwMode="auto">
              <a:xfrm>
                <a:off x="3041" y="2661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72" name="AutoShape 55"/>
              <p:cNvSpPr>
                <a:spLocks noChangeArrowheads="1"/>
              </p:cNvSpPr>
              <p:nvPr/>
            </p:nvSpPr>
            <p:spPr bwMode="auto">
              <a:xfrm>
                <a:off x="3227" y="2747"/>
                <a:ext cx="54" cy="54"/>
              </a:xfrm>
              <a:prstGeom prst="flowChartConnector">
                <a:avLst/>
              </a:prstGeom>
              <a:solidFill>
                <a:srgbClr val="FF505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8919" name="Group 56"/>
          <p:cNvGrpSpPr>
            <a:grpSpLocks/>
          </p:cNvGrpSpPr>
          <p:nvPr/>
        </p:nvGrpSpPr>
        <p:grpSpPr bwMode="auto">
          <a:xfrm>
            <a:off x="2544763" y="1895475"/>
            <a:ext cx="4286250" cy="4200525"/>
            <a:chOff x="1602" y="1188"/>
            <a:chExt cx="2700" cy="2646"/>
          </a:xfrm>
        </p:grpSpPr>
        <p:grpSp>
          <p:nvGrpSpPr>
            <p:cNvPr id="38926" name="Group 57"/>
            <p:cNvGrpSpPr>
              <a:grpSpLocks/>
            </p:cNvGrpSpPr>
            <p:nvPr/>
          </p:nvGrpSpPr>
          <p:grpSpPr bwMode="auto">
            <a:xfrm>
              <a:off x="1602" y="2070"/>
              <a:ext cx="900" cy="882"/>
              <a:chOff x="1602" y="1188"/>
              <a:chExt cx="900" cy="882"/>
            </a:xfrm>
          </p:grpSpPr>
          <p:sp>
            <p:nvSpPr>
              <p:cNvPr id="38949" name="Rectangle 58"/>
              <p:cNvSpPr>
                <a:spLocks noChangeArrowheads="1"/>
              </p:cNvSpPr>
              <p:nvPr/>
            </p:nvSpPr>
            <p:spPr bwMode="auto">
              <a:xfrm>
                <a:off x="1602" y="1188"/>
                <a:ext cx="900" cy="882"/>
              </a:xfrm>
              <a:prstGeom prst="rect">
                <a:avLst/>
              </a:prstGeom>
              <a:noFill/>
              <a:ln w="1587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8950" name="Text Box 59"/>
              <p:cNvSpPr txBox="1">
                <a:spLocks noChangeArrowheads="1"/>
              </p:cNvSpPr>
              <p:nvPr/>
            </p:nvSpPr>
            <p:spPr bwMode="auto">
              <a:xfrm>
                <a:off x="1854" y="1536"/>
                <a:ext cx="432" cy="1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000000"/>
                    </a:solidFill>
                  </a:rPr>
                  <a:t>(0,-1)</a:t>
                </a:r>
                <a:endParaRPr lang="en-US" altLang="de-DE" sz="1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8927" name="Group 60"/>
            <p:cNvGrpSpPr>
              <a:grpSpLocks/>
            </p:cNvGrpSpPr>
            <p:nvPr/>
          </p:nvGrpSpPr>
          <p:grpSpPr bwMode="auto">
            <a:xfrm>
              <a:off x="1602" y="1188"/>
              <a:ext cx="2700" cy="2646"/>
              <a:chOff x="1602" y="1188"/>
              <a:chExt cx="2700" cy="2646"/>
            </a:xfrm>
          </p:grpSpPr>
          <p:grpSp>
            <p:nvGrpSpPr>
              <p:cNvPr id="38928" name="Group 61"/>
              <p:cNvGrpSpPr>
                <a:grpSpLocks/>
              </p:cNvGrpSpPr>
              <p:nvPr/>
            </p:nvGrpSpPr>
            <p:grpSpPr bwMode="auto">
              <a:xfrm>
                <a:off x="1602" y="1188"/>
                <a:ext cx="900" cy="882"/>
                <a:chOff x="1602" y="1188"/>
                <a:chExt cx="900" cy="882"/>
              </a:xfrm>
            </p:grpSpPr>
            <p:sp>
              <p:nvSpPr>
                <p:cNvPr id="38947" name="Rectangle 62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48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(-1,-1)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8929" name="Group 64"/>
              <p:cNvGrpSpPr>
                <a:grpSpLocks/>
              </p:cNvGrpSpPr>
              <p:nvPr/>
            </p:nvGrpSpPr>
            <p:grpSpPr bwMode="auto">
              <a:xfrm>
                <a:off x="1602" y="2952"/>
                <a:ext cx="900" cy="882"/>
                <a:chOff x="1602" y="1188"/>
                <a:chExt cx="900" cy="882"/>
              </a:xfrm>
            </p:grpSpPr>
            <p:sp>
              <p:nvSpPr>
                <p:cNvPr id="38945" name="Rectangle 65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46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(1,-1)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8930" name="Group 67"/>
              <p:cNvGrpSpPr>
                <a:grpSpLocks/>
              </p:cNvGrpSpPr>
              <p:nvPr/>
            </p:nvGrpSpPr>
            <p:grpSpPr bwMode="auto">
              <a:xfrm>
                <a:off x="2502" y="2952"/>
                <a:ext cx="900" cy="882"/>
                <a:chOff x="1602" y="1188"/>
                <a:chExt cx="900" cy="882"/>
              </a:xfrm>
            </p:grpSpPr>
            <p:sp>
              <p:nvSpPr>
                <p:cNvPr id="38943" name="Rectangle 68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44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(1,0)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8931" name="Group 70"/>
              <p:cNvGrpSpPr>
                <a:grpSpLocks/>
              </p:cNvGrpSpPr>
              <p:nvPr/>
            </p:nvGrpSpPr>
            <p:grpSpPr bwMode="auto">
              <a:xfrm>
                <a:off x="3402" y="2952"/>
                <a:ext cx="900" cy="882"/>
                <a:chOff x="1602" y="1188"/>
                <a:chExt cx="900" cy="882"/>
              </a:xfrm>
            </p:grpSpPr>
            <p:sp>
              <p:nvSpPr>
                <p:cNvPr id="38941" name="Rectangle 71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4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(1,1)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8932" name="Group 73"/>
              <p:cNvGrpSpPr>
                <a:grpSpLocks/>
              </p:cNvGrpSpPr>
              <p:nvPr/>
            </p:nvGrpSpPr>
            <p:grpSpPr bwMode="auto">
              <a:xfrm>
                <a:off x="3402" y="2070"/>
                <a:ext cx="900" cy="882"/>
                <a:chOff x="1602" y="1188"/>
                <a:chExt cx="900" cy="882"/>
              </a:xfrm>
            </p:grpSpPr>
            <p:sp>
              <p:nvSpPr>
                <p:cNvPr id="38939" name="Rectangle 74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40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(0,1)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8933" name="Group 76"/>
              <p:cNvGrpSpPr>
                <a:grpSpLocks/>
              </p:cNvGrpSpPr>
              <p:nvPr/>
            </p:nvGrpSpPr>
            <p:grpSpPr bwMode="auto">
              <a:xfrm>
                <a:off x="2502" y="1188"/>
                <a:ext cx="900" cy="882"/>
                <a:chOff x="1602" y="1188"/>
                <a:chExt cx="900" cy="882"/>
              </a:xfrm>
            </p:grpSpPr>
            <p:sp>
              <p:nvSpPr>
                <p:cNvPr id="38937" name="Rectangle 77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38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(-1,0)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8934" name="Group 79"/>
              <p:cNvGrpSpPr>
                <a:grpSpLocks/>
              </p:cNvGrpSpPr>
              <p:nvPr/>
            </p:nvGrpSpPr>
            <p:grpSpPr bwMode="auto">
              <a:xfrm>
                <a:off x="3402" y="1188"/>
                <a:ext cx="900" cy="882"/>
                <a:chOff x="1602" y="1188"/>
                <a:chExt cx="900" cy="882"/>
              </a:xfrm>
            </p:grpSpPr>
            <p:sp>
              <p:nvSpPr>
                <p:cNvPr id="38935" name="Rectangle 80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 w="158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936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(-1,1)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8920" name="Group 82"/>
          <p:cNvGrpSpPr>
            <a:grpSpLocks/>
          </p:cNvGrpSpPr>
          <p:nvPr/>
        </p:nvGrpSpPr>
        <p:grpSpPr bwMode="auto">
          <a:xfrm>
            <a:off x="1752600" y="1143000"/>
            <a:ext cx="6400800" cy="5440363"/>
            <a:chOff x="1104" y="720"/>
            <a:chExt cx="4032" cy="3427"/>
          </a:xfrm>
        </p:grpSpPr>
        <p:grpSp>
          <p:nvGrpSpPr>
            <p:cNvPr id="38921" name="Group 83"/>
            <p:cNvGrpSpPr>
              <a:grpSpLocks/>
            </p:cNvGrpSpPr>
            <p:nvPr/>
          </p:nvGrpSpPr>
          <p:grpSpPr bwMode="auto">
            <a:xfrm>
              <a:off x="1104" y="2112"/>
              <a:ext cx="4032" cy="2035"/>
              <a:chOff x="1104" y="2112"/>
              <a:chExt cx="4032" cy="2035"/>
            </a:xfrm>
          </p:grpSpPr>
          <p:sp>
            <p:nvSpPr>
              <p:cNvPr id="38923" name="Text Box 84"/>
              <p:cNvSpPr txBox="1">
                <a:spLocks noChangeArrowheads="1"/>
              </p:cNvSpPr>
              <p:nvPr/>
            </p:nvSpPr>
            <p:spPr bwMode="auto">
              <a:xfrm>
                <a:off x="1104" y="2160"/>
                <a:ext cx="57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b="1">
                    <a:solidFill>
                      <a:srgbClr val="000000"/>
                    </a:solidFill>
                  </a:rPr>
                  <a:t>....</a:t>
                </a:r>
                <a:endParaRPr lang="en-US" altLang="de-DE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8924" name="Text Box 85"/>
              <p:cNvSpPr txBox="1">
                <a:spLocks noChangeArrowheads="1"/>
              </p:cNvSpPr>
              <p:nvPr/>
            </p:nvSpPr>
            <p:spPr bwMode="auto">
              <a:xfrm>
                <a:off x="4560" y="2112"/>
                <a:ext cx="57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b="1">
                    <a:solidFill>
                      <a:srgbClr val="000000"/>
                    </a:solidFill>
                  </a:rPr>
                  <a:t>....</a:t>
                </a:r>
                <a:endParaRPr lang="en-US" altLang="de-DE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8925" name="Text Box 86"/>
              <p:cNvSpPr txBox="1">
                <a:spLocks noChangeArrowheads="1"/>
              </p:cNvSpPr>
              <p:nvPr/>
            </p:nvSpPr>
            <p:spPr bwMode="auto">
              <a:xfrm>
                <a:off x="2880" y="3744"/>
                <a:ext cx="240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b="1">
                    <a:solidFill>
                      <a:srgbClr val="000000"/>
                    </a:solidFill>
                  </a:rPr>
                  <a:t/>
                </a:r>
                <a:br>
                  <a:rPr lang="de-DE" altLang="de-DE" b="1">
                    <a:solidFill>
                      <a:srgbClr val="000000"/>
                    </a:solidFill>
                  </a:rPr>
                </a:br>
                <a:r>
                  <a:rPr lang="de-DE" altLang="de-DE" b="1">
                    <a:solidFill>
                      <a:srgbClr val="000000"/>
                    </a:solidFill>
                  </a:rPr>
                  <a:t>.</a:t>
                </a:r>
                <a:br>
                  <a:rPr lang="de-DE" altLang="de-DE" b="1">
                    <a:solidFill>
                      <a:srgbClr val="000000"/>
                    </a:solidFill>
                  </a:rPr>
                </a:br>
                <a:r>
                  <a:rPr lang="de-DE" altLang="de-DE" b="1">
                    <a:solidFill>
                      <a:srgbClr val="000000"/>
                    </a:solidFill>
                  </a:rPr>
                  <a:t>.</a:t>
                </a:r>
                <a:br>
                  <a:rPr lang="de-DE" altLang="de-DE" b="1">
                    <a:solidFill>
                      <a:srgbClr val="000000"/>
                    </a:solidFill>
                  </a:rPr>
                </a:br>
                <a:r>
                  <a:rPr lang="de-DE" altLang="de-DE" b="1">
                    <a:solidFill>
                      <a:srgbClr val="000000"/>
                    </a:solidFill>
                  </a:rPr>
                  <a:t>.</a:t>
                </a:r>
                <a:br>
                  <a:rPr lang="de-DE" altLang="de-DE" b="1">
                    <a:solidFill>
                      <a:srgbClr val="000000"/>
                    </a:solidFill>
                  </a:rPr>
                </a:br>
                <a:endParaRPr lang="en-US" altLang="de-DE" b="1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8922" name="Text Box 87"/>
            <p:cNvSpPr txBox="1">
              <a:spLocks noChangeArrowheads="1"/>
            </p:cNvSpPr>
            <p:nvPr/>
          </p:nvSpPr>
          <p:spPr bwMode="auto">
            <a:xfrm>
              <a:off x="2880" y="720"/>
              <a:ext cx="24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lnSpc>
                  <a:spcPct val="4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/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r>
                <a:rPr lang="de-DE" altLang="de-DE" b="1">
                  <a:solidFill>
                    <a:srgbClr val="000000"/>
                  </a:solidFill>
                </a:rPr>
                <a:t>.</a:t>
              </a:r>
              <a:br>
                <a:rPr lang="de-DE" altLang="de-DE" b="1">
                  <a:solidFill>
                    <a:srgbClr val="000000"/>
                  </a:solidFill>
                </a:rPr>
              </a:br>
              <a:endParaRPr lang="en-US" altLang="de-DE" b="1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341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Abstraction by graphs</a:t>
            </a:r>
          </a:p>
        </p:txBody>
      </p:sp>
      <p:sp>
        <p:nvSpPr>
          <p:cNvPr id="39939" name="Foliennummernplatzhalt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DB2ACD-8EC9-440B-9B4C-9D68BACF370E}" type="slidenum">
              <a:rPr lang="de-DE" altLang="de-DE">
                <a:solidFill>
                  <a:srgbClr val="000000"/>
                </a:solidFill>
              </a:rPr>
              <a:pPr eaLnBrk="1" hangingPunct="1"/>
              <a:t>10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2362200" y="1600200"/>
            <a:ext cx="4567238" cy="43402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39941" name="Group 3"/>
          <p:cNvGrpSpPr>
            <a:grpSpLocks/>
          </p:cNvGrpSpPr>
          <p:nvPr/>
        </p:nvGrpSpPr>
        <p:grpSpPr bwMode="auto">
          <a:xfrm>
            <a:off x="1676400" y="1066800"/>
            <a:ext cx="1524000" cy="1143000"/>
            <a:chOff x="192" y="624"/>
            <a:chExt cx="960" cy="720"/>
          </a:xfrm>
        </p:grpSpPr>
        <p:sp>
          <p:nvSpPr>
            <p:cNvPr id="40056" name="Text Box 4"/>
            <p:cNvSpPr txBox="1">
              <a:spLocks noChangeArrowheads="1"/>
            </p:cNvSpPr>
            <p:nvPr/>
          </p:nvSpPr>
          <p:spPr bwMode="auto">
            <a:xfrm>
              <a:off x="624" y="624"/>
              <a:ext cx="5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40057" name="Line 5"/>
            <p:cNvSpPr>
              <a:spLocks noChangeShapeType="1"/>
            </p:cNvSpPr>
            <p:nvPr/>
          </p:nvSpPr>
          <p:spPr bwMode="auto">
            <a:xfrm>
              <a:off x="432" y="81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8" name="Line 6"/>
            <p:cNvSpPr>
              <a:spLocks noChangeShapeType="1"/>
            </p:cNvSpPr>
            <p:nvPr/>
          </p:nvSpPr>
          <p:spPr bwMode="auto">
            <a:xfrm>
              <a:off x="432" y="816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9" name="Text Box 7"/>
            <p:cNvSpPr txBox="1">
              <a:spLocks noChangeArrowheads="1"/>
            </p:cNvSpPr>
            <p:nvPr/>
          </p:nvSpPr>
          <p:spPr bwMode="auto">
            <a:xfrm>
              <a:off x="192" y="960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X</a:t>
              </a:r>
            </a:p>
          </p:txBody>
        </p:sp>
      </p:grp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3962400" y="3124200"/>
            <a:ext cx="1536700" cy="1447800"/>
            <a:chOff x="2496" y="1968"/>
            <a:chExt cx="968" cy="912"/>
          </a:xfrm>
        </p:grpSpPr>
        <p:sp>
          <p:nvSpPr>
            <p:cNvPr id="40002" name="Line 9"/>
            <p:cNvSpPr>
              <a:spLocks noChangeShapeType="1"/>
            </p:cNvSpPr>
            <p:nvPr/>
          </p:nvSpPr>
          <p:spPr bwMode="auto">
            <a:xfrm>
              <a:off x="2641" y="2736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03" name="Text Box 10"/>
            <p:cNvSpPr txBox="1">
              <a:spLocks noChangeArrowheads="1"/>
            </p:cNvSpPr>
            <p:nvPr/>
          </p:nvSpPr>
          <p:spPr bwMode="auto">
            <a:xfrm>
              <a:off x="2522" y="1990"/>
              <a:ext cx="921" cy="8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82800" bIns="82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en-US" altLang="de-DE" sz="8000">
                <a:solidFill>
                  <a:srgbClr val="000000"/>
                </a:solidFill>
              </a:endParaRPr>
            </a:p>
          </p:txBody>
        </p:sp>
        <p:sp>
          <p:nvSpPr>
            <p:cNvPr id="40004" name="AutoShape 11"/>
            <p:cNvSpPr>
              <a:spLocks noChangeArrowheads="1"/>
            </p:cNvSpPr>
            <p:nvPr/>
          </p:nvSpPr>
          <p:spPr bwMode="auto">
            <a:xfrm>
              <a:off x="2619" y="1968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05" name="AutoShape 12"/>
            <p:cNvSpPr>
              <a:spLocks noChangeArrowheads="1"/>
            </p:cNvSpPr>
            <p:nvPr/>
          </p:nvSpPr>
          <p:spPr bwMode="auto">
            <a:xfrm>
              <a:off x="2814" y="1968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06" name="AutoShape 13"/>
            <p:cNvSpPr>
              <a:spLocks noChangeArrowheads="1"/>
            </p:cNvSpPr>
            <p:nvPr/>
          </p:nvSpPr>
          <p:spPr bwMode="auto">
            <a:xfrm>
              <a:off x="3056" y="1968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07" name="AutoShape 14"/>
            <p:cNvSpPr>
              <a:spLocks noChangeArrowheads="1"/>
            </p:cNvSpPr>
            <p:nvPr/>
          </p:nvSpPr>
          <p:spPr bwMode="auto">
            <a:xfrm>
              <a:off x="3249" y="1968"/>
              <a:ext cx="55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08" name="AutoShape 15"/>
            <p:cNvSpPr>
              <a:spLocks noChangeArrowheads="1"/>
            </p:cNvSpPr>
            <p:nvPr/>
          </p:nvSpPr>
          <p:spPr bwMode="auto">
            <a:xfrm>
              <a:off x="2619" y="2137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09" name="AutoShape 16"/>
            <p:cNvSpPr>
              <a:spLocks noChangeArrowheads="1"/>
            </p:cNvSpPr>
            <p:nvPr/>
          </p:nvSpPr>
          <p:spPr bwMode="auto">
            <a:xfrm>
              <a:off x="2814" y="2233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0" name="AutoShape 17"/>
            <p:cNvSpPr>
              <a:spLocks noChangeArrowheads="1"/>
            </p:cNvSpPr>
            <p:nvPr/>
          </p:nvSpPr>
          <p:spPr bwMode="auto">
            <a:xfrm>
              <a:off x="2933" y="2111"/>
              <a:ext cx="55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1" name="AutoShape 18"/>
            <p:cNvSpPr>
              <a:spLocks noChangeArrowheads="1"/>
            </p:cNvSpPr>
            <p:nvPr/>
          </p:nvSpPr>
          <p:spPr bwMode="auto">
            <a:xfrm>
              <a:off x="3056" y="2233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2" name="AutoShape 19"/>
            <p:cNvSpPr>
              <a:spLocks noChangeArrowheads="1"/>
            </p:cNvSpPr>
            <p:nvPr/>
          </p:nvSpPr>
          <p:spPr bwMode="auto">
            <a:xfrm>
              <a:off x="3249" y="2137"/>
              <a:ext cx="55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3" name="AutoShape 20"/>
            <p:cNvSpPr>
              <a:spLocks noChangeArrowheads="1"/>
            </p:cNvSpPr>
            <p:nvPr/>
          </p:nvSpPr>
          <p:spPr bwMode="auto">
            <a:xfrm>
              <a:off x="3249" y="2406"/>
              <a:ext cx="55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4" name="AutoShape 21"/>
            <p:cNvSpPr>
              <a:spLocks noChangeArrowheads="1"/>
            </p:cNvSpPr>
            <p:nvPr/>
          </p:nvSpPr>
          <p:spPr bwMode="auto">
            <a:xfrm>
              <a:off x="3056" y="2406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5" name="AutoShape 22"/>
            <p:cNvSpPr>
              <a:spLocks noChangeArrowheads="1"/>
            </p:cNvSpPr>
            <p:nvPr/>
          </p:nvSpPr>
          <p:spPr bwMode="auto">
            <a:xfrm>
              <a:off x="2813" y="2406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6" name="AutoShape 23"/>
            <p:cNvSpPr>
              <a:spLocks noChangeArrowheads="1"/>
            </p:cNvSpPr>
            <p:nvPr/>
          </p:nvSpPr>
          <p:spPr bwMode="auto">
            <a:xfrm>
              <a:off x="2619" y="2406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7" name="AutoShape 24"/>
            <p:cNvSpPr>
              <a:spLocks noChangeArrowheads="1"/>
            </p:cNvSpPr>
            <p:nvPr/>
          </p:nvSpPr>
          <p:spPr bwMode="auto">
            <a:xfrm>
              <a:off x="2496" y="2567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8" name="AutoShape 25"/>
            <p:cNvSpPr>
              <a:spLocks noChangeArrowheads="1"/>
            </p:cNvSpPr>
            <p:nvPr/>
          </p:nvSpPr>
          <p:spPr bwMode="auto">
            <a:xfrm>
              <a:off x="2496" y="2281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19" name="AutoShape 26"/>
            <p:cNvSpPr>
              <a:spLocks noChangeArrowheads="1"/>
            </p:cNvSpPr>
            <p:nvPr/>
          </p:nvSpPr>
          <p:spPr bwMode="auto">
            <a:xfrm>
              <a:off x="2619" y="2666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20" name="AutoShape 27"/>
            <p:cNvSpPr>
              <a:spLocks noChangeArrowheads="1"/>
            </p:cNvSpPr>
            <p:nvPr/>
          </p:nvSpPr>
          <p:spPr bwMode="auto">
            <a:xfrm>
              <a:off x="2813" y="2579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21" name="AutoShape 28"/>
            <p:cNvSpPr>
              <a:spLocks noChangeArrowheads="1"/>
            </p:cNvSpPr>
            <p:nvPr/>
          </p:nvSpPr>
          <p:spPr bwMode="auto">
            <a:xfrm>
              <a:off x="2933" y="2714"/>
              <a:ext cx="55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22" name="AutoShape 29"/>
            <p:cNvSpPr>
              <a:spLocks noChangeArrowheads="1"/>
            </p:cNvSpPr>
            <p:nvPr/>
          </p:nvSpPr>
          <p:spPr bwMode="auto">
            <a:xfrm>
              <a:off x="3056" y="2579"/>
              <a:ext cx="54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23" name="AutoShape 30"/>
            <p:cNvSpPr>
              <a:spLocks noChangeArrowheads="1"/>
            </p:cNvSpPr>
            <p:nvPr/>
          </p:nvSpPr>
          <p:spPr bwMode="auto">
            <a:xfrm>
              <a:off x="3249" y="2666"/>
              <a:ext cx="55" cy="51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82800" bIns="82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0024" name="Line 31"/>
            <p:cNvSpPr>
              <a:spLocks noChangeShapeType="1"/>
            </p:cNvSpPr>
            <p:nvPr/>
          </p:nvSpPr>
          <p:spPr bwMode="auto">
            <a:xfrm>
              <a:off x="2641" y="1984"/>
              <a:ext cx="0" cy="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25" name="Line 32"/>
            <p:cNvSpPr>
              <a:spLocks noChangeShapeType="1"/>
            </p:cNvSpPr>
            <p:nvPr/>
          </p:nvSpPr>
          <p:spPr bwMode="auto">
            <a:xfrm>
              <a:off x="2641" y="1984"/>
              <a:ext cx="2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26" name="Line 33"/>
            <p:cNvSpPr>
              <a:spLocks noChangeShapeType="1"/>
            </p:cNvSpPr>
            <p:nvPr/>
          </p:nvSpPr>
          <p:spPr bwMode="auto">
            <a:xfrm>
              <a:off x="2835" y="1984"/>
              <a:ext cx="134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27" name="Line 34"/>
            <p:cNvSpPr>
              <a:spLocks noChangeShapeType="1"/>
            </p:cNvSpPr>
            <p:nvPr/>
          </p:nvSpPr>
          <p:spPr bwMode="auto">
            <a:xfrm flipV="1">
              <a:off x="2967" y="1984"/>
              <a:ext cx="111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28" name="Line 35"/>
            <p:cNvSpPr>
              <a:spLocks noChangeShapeType="1"/>
            </p:cNvSpPr>
            <p:nvPr/>
          </p:nvSpPr>
          <p:spPr bwMode="auto">
            <a:xfrm>
              <a:off x="3078" y="1984"/>
              <a:ext cx="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29" name="Line 36"/>
            <p:cNvSpPr>
              <a:spLocks noChangeShapeType="1"/>
            </p:cNvSpPr>
            <p:nvPr/>
          </p:nvSpPr>
          <p:spPr bwMode="auto">
            <a:xfrm>
              <a:off x="3278" y="2001"/>
              <a:ext cx="0" cy="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0" name="Line 37"/>
            <p:cNvSpPr>
              <a:spLocks noChangeShapeType="1"/>
            </p:cNvSpPr>
            <p:nvPr/>
          </p:nvSpPr>
          <p:spPr bwMode="auto">
            <a:xfrm flipH="1">
              <a:off x="3078" y="2161"/>
              <a:ext cx="200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1" name="Line 38"/>
            <p:cNvSpPr>
              <a:spLocks noChangeShapeType="1"/>
            </p:cNvSpPr>
            <p:nvPr/>
          </p:nvSpPr>
          <p:spPr bwMode="auto">
            <a:xfrm>
              <a:off x="2956" y="2128"/>
              <a:ext cx="111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2" name="Line 39"/>
            <p:cNvSpPr>
              <a:spLocks noChangeShapeType="1"/>
            </p:cNvSpPr>
            <p:nvPr/>
          </p:nvSpPr>
          <p:spPr bwMode="auto">
            <a:xfrm>
              <a:off x="2641" y="2161"/>
              <a:ext cx="201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3" name="Line 40"/>
            <p:cNvSpPr>
              <a:spLocks noChangeShapeType="1"/>
            </p:cNvSpPr>
            <p:nvPr/>
          </p:nvSpPr>
          <p:spPr bwMode="auto">
            <a:xfrm flipV="1">
              <a:off x="2835" y="2139"/>
              <a:ext cx="134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4" name="Line 41"/>
            <p:cNvSpPr>
              <a:spLocks noChangeShapeType="1"/>
            </p:cNvSpPr>
            <p:nvPr/>
          </p:nvSpPr>
          <p:spPr bwMode="auto">
            <a:xfrm flipH="1">
              <a:off x="2520" y="2152"/>
              <a:ext cx="133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5" name="Line 42"/>
            <p:cNvSpPr>
              <a:spLocks noChangeShapeType="1"/>
            </p:cNvSpPr>
            <p:nvPr/>
          </p:nvSpPr>
          <p:spPr bwMode="auto">
            <a:xfrm>
              <a:off x="2520" y="2296"/>
              <a:ext cx="133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6" name="Line 43"/>
            <p:cNvSpPr>
              <a:spLocks noChangeShapeType="1"/>
            </p:cNvSpPr>
            <p:nvPr/>
          </p:nvSpPr>
          <p:spPr bwMode="auto">
            <a:xfrm>
              <a:off x="2641" y="2424"/>
              <a:ext cx="2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7" name="Line 44"/>
            <p:cNvSpPr>
              <a:spLocks noChangeShapeType="1"/>
            </p:cNvSpPr>
            <p:nvPr/>
          </p:nvSpPr>
          <p:spPr bwMode="auto">
            <a:xfrm>
              <a:off x="2840" y="2230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8" name="Line 45"/>
            <p:cNvSpPr>
              <a:spLocks noChangeShapeType="1"/>
            </p:cNvSpPr>
            <p:nvPr/>
          </p:nvSpPr>
          <p:spPr bwMode="auto">
            <a:xfrm>
              <a:off x="3083" y="2248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39" name="Line 46"/>
            <p:cNvSpPr>
              <a:spLocks noChangeShapeType="1"/>
            </p:cNvSpPr>
            <p:nvPr/>
          </p:nvSpPr>
          <p:spPr bwMode="auto">
            <a:xfrm>
              <a:off x="3077" y="2424"/>
              <a:ext cx="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0" name="Line 47"/>
            <p:cNvSpPr>
              <a:spLocks noChangeShapeType="1"/>
            </p:cNvSpPr>
            <p:nvPr/>
          </p:nvSpPr>
          <p:spPr bwMode="auto">
            <a:xfrm flipH="1">
              <a:off x="2499" y="2444"/>
              <a:ext cx="133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1" name="Line 48"/>
            <p:cNvSpPr>
              <a:spLocks noChangeShapeType="1"/>
            </p:cNvSpPr>
            <p:nvPr/>
          </p:nvSpPr>
          <p:spPr bwMode="auto">
            <a:xfrm>
              <a:off x="2520" y="2585"/>
              <a:ext cx="133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2" name="Line 49"/>
            <p:cNvSpPr>
              <a:spLocks noChangeShapeType="1"/>
            </p:cNvSpPr>
            <p:nvPr/>
          </p:nvSpPr>
          <p:spPr bwMode="auto">
            <a:xfrm>
              <a:off x="2835" y="2417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3" name="Line 50"/>
            <p:cNvSpPr>
              <a:spLocks noChangeShapeType="1"/>
            </p:cNvSpPr>
            <p:nvPr/>
          </p:nvSpPr>
          <p:spPr bwMode="auto">
            <a:xfrm>
              <a:off x="3078" y="2417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4" name="Line 51"/>
            <p:cNvSpPr>
              <a:spLocks noChangeShapeType="1"/>
            </p:cNvSpPr>
            <p:nvPr/>
          </p:nvSpPr>
          <p:spPr bwMode="auto">
            <a:xfrm flipV="1">
              <a:off x="2641" y="2609"/>
              <a:ext cx="201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5" name="Line 52"/>
            <p:cNvSpPr>
              <a:spLocks noChangeShapeType="1"/>
            </p:cNvSpPr>
            <p:nvPr/>
          </p:nvSpPr>
          <p:spPr bwMode="auto">
            <a:xfrm flipH="1">
              <a:off x="2967" y="2609"/>
              <a:ext cx="111" cy="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6" name="Line 53"/>
            <p:cNvSpPr>
              <a:spLocks noChangeShapeType="1"/>
            </p:cNvSpPr>
            <p:nvPr/>
          </p:nvSpPr>
          <p:spPr bwMode="auto">
            <a:xfrm>
              <a:off x="2835" y="2609"/>
              <a:ext cx="134" cy="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7" name="Line 54"/>
            <p:cNvSpPr>
              <a:spLocks noChangeShapeType="1"/>
            </p:cNvSpPr>
            <p:nvPr/>
          </p:nvSpPr>
          <p:spPr bwMode="auto">
            <a:xfrm>
              <a:off x="3078" y="2586"/>
              <a:ext cx="193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8" name="Line 55"/>
            <p:cNvSpPr>
              <a:spLocks noChangeShapeType="1"/>
            </p:cNvSpPr>
            <p:nvPr/>
          </p:nvSpPr>
          <p:spPr bwMode="auto">
            <a:xfrm>
              <a:off x="3270" y="268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49" name="Line 56"/>
            <p:cNvSpPr>
              <a:spLocks noChangeShapeType="1"/>
            </p:cNvSpPr>
            <p:nvPr/>
          </p:nvSpPr>
          <p:spPr bwMode="auto">
            <a:xfrm>
              <a:off x="2641" y="268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0" name="Line 57"/>
            <p:cNvSpPr>
              <a:spLocks noChangeShapeType="1"/>
            </p:cNvSpPr>
            <p:nvPr/>
          </p:nvSpPr>
          <p:spPr bwMode="auto">
            <a:xfrm flipH="1">
              <a:off x="2821" y="2729"/>
              <a:ext cx="145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1" name="Line 58"/>
            <p:cNvSpPr>
              <a:spLocks noChangeShapeType="1"/>
            </p:cNvSpPr>
            <p:nvPr/>
          </p:nvSpPr>
          <p:spPr bwMode="auto">
            <a:xfrm>
              <a:off x="3270" y="2160"/>
              <a:ext cx="19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2" name="Line 59"/>
            <p:cNvSpPr>
              <a:spLocks noChangeShapeType="1"/>
            </p:cNvSpPr>
            <p:nvPr/>
          </p:nvSpPr>
          <p:spPr bwMode="auto">
            <a:xfrm flipV="1">
              <a:off x="3270" y="2289"/>
              <a:ext cx="19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3" name="Line 60"/>
            <p:cNvSpPr>
              <a:spLocks noChangeShapeType="1"/>
            </p:cNvSpPr>
            <p:nvPr/>
          </p:nvSpPr>
          <p:spPr bwMode="auto">
            <a:xfrm>
              <a:off x="3285" y="2425"/>
              <a:ext cx="145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4" name="Line 61"/>
            <p:cNvSpPr>
              <a:spLocks noChangeShapeType="1"/>
            </p:cNvSpPr>
            <p:nvPr/>
          </p:nvSpPr>
          <p:spPr bwMode="auto">
            <a:xfrm flipV="1">
              <a:off x="3292" y="2588"/>
              <a:ext cx="145" cy="1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55" name="Line 62"/>
            <p:cNvSpPr>
              <a:spLocks noChangeShapeType="1"/>
            </p:cNvSpPr>
            <p:nvPr/>
          </p:nvSpPr>
          <p:spPr bwMode="auto">
            <a:xfrm>
              <a:off x="2932" y="2708"/>
              <a:ext cx="145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9943" name="Group 63"/>
          <p:cNvGrpSpPr>
            <a:grpSpLocks/>
          </p:cNvGrpSpPr>
          <p:nvPr/>
        </p:nvGrpSpPr>
        <p:grpSpPr bwMode="auto">
          <a:xfrm>
            <a:off x="2362200" y="1600200"/>
            <a:ext cx="4572000" cy="4343400"/>
            <a:chOff x="1488" y="1008"/>
            <a:chExt cx="2880" cy="2736"/>
          </a:xfrm>
        </p:grpSpPr>
        <p:sp>
          <p:nvSpPr>
            <p:cNvPr id="39998" name="Line 64"/>
            <p:cNvSpPr>
              <a:spLocks noChangeShapeType="1"/>
            </p:cNvSpPr>
            <p:nvPr/>
          </p:nvSpPr>
          <p:spPr bwMode="auto">
            <a:xfrm>
              <a:off x="2518" y="1008"/>
              <a:ext cx="0" cy="27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99" name="Line 65"/>
            <p:cNvSpPr>
              <a:spLocks noChangeShapeType="1"/>
            </p:cNvSpPr>
            <p:nvPr/>
          </p:nvSpPr>
          <p:spPr bwMode="auto">
            <a:xfrm>
              <a:off x="3441" y="1008"/>
              <a:ext cx="0" cy="27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00" name="Line 66"/>
            <p:cNvSpPr>
              <a:spLocks noChangeShapeType="1"/>
            </p:cNvSpPr>
            <p:nvPr/>
          </p:nvSpPr>
          <p:spPr bwMode="auto">
            <a:xfrm>
              <a:off x="1488" y="199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0001" name="Line 67"/>
            <p:cNvSpPr>
              <a:spLocks noChangeShapeType="1"/>
            </p:cNvSpPr>
            <p:nvPr/>
          </p:nvSpPr>
          <p:spPr bwMode="auto">
            <a:xfrm>
              <a:off x="1488" y="287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3779838" y="2924175"/>
            <a:ext cx="1954212" cy="1884363"/>
            <a:chOff x="2381" y="1842"/>
            <a:chExt cx="1231" cy="1187"/>
          </a:xfrm>
        </p:grpSpPr>
        <p:sp>
          <p:nvSpPr>
            <p:cNvPr id="39976" name="Line 69"/>
            <p:cNvSpPr>
              <a:spLocks noChangeShapeType="1"/>
            </p:cNvSpPr>
            <p:nvPr/>
          </p:nvSpPr>
          <p:spPr bwMode="auto">
            <a:xfrm flipV="1">
              <a:off x="2647" y="184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77" name="Line 70"/>
            <p:cNvSpPr>
              <a:spLocks noChangeShapeType="1"/>
            </p:cNvSpPr>
            <p:nvPr/>
          </p:nvSpPr>
          <p:spPr bwMode="auto">
            <a:xfrm flipV="1">
              <a:off x="2841" y="184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78" name="Line 71"/>
            <p:cNvSpPr>
              <a:spLocks noChangeShapeType="1"/>
            </p:cNvSpPr>
            <p:nvPr/>
          </p:nvSpPr>
          <p:spPr bwMode="auto">
            <a:xfrm flipV="1">
              <a:off x="3085" y="184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79" name="Line 72"/>
            <p:cNvSpPr>
              <a:spLocks noChangeShapeType="1"/>
            </p:cNvSpPr>
            <p:nvPr/>
          </p:nvSpPr>
          <p:spPr bwMode="auto">
            <a:xfrm flipV="1">
              <a:off x="3276" y="184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0" name="Line 73"/>
            <p:cNvSpPr>
              <a:spLocks noChangeShapeType="1"/>
            </p:cNvSpPr>
            <p:nvPr/>
          </p:nvSpPr>
          <p:spPr bwMode="auto">
            <a:xfrm flipH="1" flipV="1">
              <a:off x="2381" y="2205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1" name="Line 74"/>
            <p:cNvSpPr>
              <a:spLocks noChangeShapeType="1"/>
            </p:cNvSpPr>
            <p:nvPr/>
          </p:nvSpPr>
          <p:spPr bwMode="auto">
            <a:xfrm flipH="1">
              <a:off x="2381" y="2296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2" name="Line 75"/>
            <p:cNvSpPr>
              <a:spLocks noChangeShapeType="1"/>
            </p:cNvSpPr>
            <p:nvPr/>
          </p:nvSpPr>
          <p:spPr bwMode="auto">
            <a:xfrm flipH="1" flipV="1">
              <a:off x="2387" y="2504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3" name="Line 76"/>
            <p:cNvSpPr>
              <a:spLocks noChangeShapeType="1"/>
            </p:cNvSpPr>
            <p:nvPr/>
          </p:nvSpPr>
          <p:spPr bwMode="auto">
            <a:xfrm flipH="1">
              <a:off x="2387" y="2595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4" name="Oval 77"/>
            <p:cNvSpPr>
              <a:spLocks noChangeArrowheads="1"/>
            </p:cNvSpPr>
            <p:nvPr/>
          </p:nvSpPr>
          <p:spPr bwMode="auto">
            <a:xfrm>
              <a:off x="3424" y="2269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9985" name="Line 78"/>
            <p:cNvSpPr>
              <a:spLocks noChangeShapeType="1"/>
            </p:cNvSpPr>
            <p:nvPr/>
          </p:nvSpPr>
          <p:spPr bwMode="auto">
            <a:xfrm flipV="1">
              <a:off x="3464" y="2199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6" name="Oval 79"/>
            <p:cNvSpPr>
              <a:spLocks noChangeArrowheads="1"/>
            </p:cNvSpPr>
            <p:nvPr/>
          </p:nvSpPr>
          <p:spPr bwMode="auto">
            <a:xfrm>
              <a:off x="3424" y="2556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9987" name="Line 80"/>
            <p:cNvSpPr>
              <a:spLocks noChangeShapeType="1"/>
            </p:cNvSpPr>
            <p:nvPr/>
          </p:nvSpPr>
          <p:spPr bwMode="auto">
            <a:xfrm flipV="1">
              <a:off x="3470" y="2478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8" name="Line 81"/>
            <p:cNvSpPr>
              <a:spLocks noChangeShapeType="1"/>
            </p:cNvSpPr>
            <p:nvPr/>
          </p:nvSpPr>
          <p:spPr bwMode="auto">
            <a:xfrm>
              <a:off x="3470" y="2296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89" name="Line 82"/>
            <p:cNvSpPr>
              <a:spLocks noChangeShapeType="1"/>
            </p:cNvSpPr>
            <p:nvPr/>
          </p:nvSpPr>
          <p:spPr bwMode="auto">
            <a:xfrm>
              <a:off x="3476" y="2598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90" name="Oval 83"/>
            <p:cNvSpPr>
              <a:spLocks noChangeArrowheads="1"/>
            </p:cNvSpPr>
            <p:nvPr/>
          </p:nvSpPr>
          <p:spPr bwMode="auto">
            <a:xfrm>
              <a:off x="2608" y="2840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9991" name="Oval 84"/>
            <p:cNvSpPr>
              <a:spLocks noChangeArrowheads="1"/>
            </p:cNvSpPr>
            <p:nvPr/>
          </p:nvSpPr>
          <p:spPr bwMode="auto">
            <a:xfrm>
              <a:off x="2807" y="2840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9992" name="Oval 85"/>
            <p:cNvSpPr>
              <a:spLocks noChangeArrowheads="1"/>
            </p:cNvSpPr>
            <p:nvPr/>
          </p:nvSpPr>
          <p:spPr bwMode="auto">
            <a:xfrm>
              <a:off x="3055" y="2840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9993" name="Oval 86"/>
            <p:cNvSpPr>
              <a:spLocks noChangeArrowheads="1"/>
            </p:cNvSpPr>
            <p:nvPr/>
          </p:nvSpPr>
          <p:spPr bwMode="auto">
            <a:xfrm>
              <a:off x="3243" y="2840"/>
              <a:ext cx="54" cy="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9994" name="Line 87"/>
            <p:cNvSpPr>
              <a:spLocks noChangeShapeType="1"/>
            </p:cNvSpPr>
            <p:nvPr/>
          </p:nvSpPr>
          <p:spPr bwMode="auto">
            <a:xfrm flipV="1">
              <a:off x="2632" y="289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95" name="Line 88"/>
            <p:cNvSpPr>
              <a:spLocks noChangeShapeType="1"/>
            </p:cNvSpPr>
            <p:nvPr/>
          </p:nvSpPr>
          <p:spPr bwMode="auto">
            <a:xfrm flipV="1">
              <a:off x="2835" y="2886"/>
              <a:ext cx="0" cy="1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96" name="Line 89"/>
            <p:cNvSpPr>
              <a:spLocks noChangeShapeType="1"/>
            </p:cNvSpPr>
            <p:nvPr/>
          </p:nvSpPr>
          <p:spPr bwMode="auto">
            <a:xfrm flipV="1">
              <a:off x="3079" y="289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9997" name="Line 90"/>
            <p:cNvSpPr>
              <a:spLocks noChangeShapeType="1"/>
            </p:cNvSpPr>
            <p:nvPr/>
          </p:nvSpPr>
          <p:spPr bwMode="auto">
            <a:xfrm flipV="1">
              <a:off x="3270" y="289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9945" name="Group 91"/>
          <p:cNvGrpSpPr>
            <a:grpSpLocks/>
          </p:cNvGrpSpPr>
          <p:nvPr/>
        </p:nvGrpSpPr>
        <p:grpSpPr bwMode="auto">
          <a:xfrm>
            <a:off x="2544763" y="1895475"/>
            <a:ext cx="4286250" cy="4200525"/>
            <a:chOff x="1602" y="1188"/>
            <a:chExt cx="2700" cy="2646"/>
          </a:xfrm>
        </p:grpSpPr>
        <p:grpSp>
          <p:nvGrpSpPr>
            <p:cNvPr id="39951" name="Group 92"/>
            <p:cNvGrpSpPr>
              <a:grpSpLocks/>
            </p:cNvGrpSpPr>
            <p:nvPr/>
          </p:nvGrpSpPr>
          <p:grpSpPr bwMode="auto">
            <a:xfrm>
              <a:off x="1602" y="2070"/>
              <a:ext cx="900" cy="882"/>
              <a:chOff x="1602" y="1188"/>
              <a:chExt cx="900" cy="882"/>
            </a:xfrm>
          </p:grpSpPr>
          <p:sp>
            <p:nvSpPr>
              <p:cNvPr id="39974" name="Rectangle 93"/>
              <p:cNvSpPr>
                <a:spLocks noChangeArrowheads="1"/>
              </p:cNvSpPr>
              <p:nvPr/>
            </p:nvSpPr>
            <p:spPr bwMode="auto">
              <a:xfrm>
                <a:off x="1602" y="1188"/>
                <a:ext cx="900" cy="8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 cap="rnd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39975" name="Text Box 94"/>
              <p:cNvSpPr txBox="1">
                <a:spLocks noChangeArrowheads="1"/>
              </p:cNvSpPr>
              <p:nvPr/>
            </p:nvSpPr>
            <p:spPr bwMode="auto">
              <a:xfrm>
                <a:off x="1854" y="1536"/>
                <a:ext cx="43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000000"/>
                    </a:solidFill>
                  </a:rPr>
                  <a:t>(0,-1)</a:t>
                </a:r>
                <a:endParaRPr lang="en-US" altLang="de-DE" sz="1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9952" name="Group 95"/>
            <p:cNvGrpSpPr>
              <a:grpSpLocks/>
            </p:cNvGrpSpPr>
            <p:nvPr/>
          </p:nvGrpSpPr>
          <p:grpSpPr bwMode="auto">
            <a:xfrm>
              <a:off x="1602" y="1188"/>
              <a:ext cx="2700" cy="2646"/>
              <a:chOff x="1602" y="1188"/>
              <a:chExt cx="2700" cy="2646"/>
            </a:xfrm>
          </p:grpSpPr>
          <p:grpSp>
            <p:nvGrpSpPr>
              <p:cNvPr id="39953" name="Group 96"/>
              <p:cNvGrpSpPr>
                <a:grpSpLocks/>
              </p:cNvGrpSpPr>
              <p:nvPr/>
            </p:nvGrpSpPr>
            <p:grpSpPr bwMode="auto">
              <a:xfrm>
                <a:off x="1602" y="1188"/>
                <a:ext cx="900" cy="882"/>
                <a:chOff x="1602" y="1188"/>
                <a:chExt cx="900" cy="882"/>
              </a:xfrm>
            </p:grpSpPr>
            <p:sp>
              <p:nvSpPr>
                <p:cNvPr id="39972" name="Rectangle 97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73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(-1,-1)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54" name="Group 99"/>
              <p:cNvGrpSpPr>
                <a:grpSpLocks/>
              </p:cNvGrpSpPr>
              <p:nvPr/>
            </p:nvGrpSpPr>
            <p:grpSpPr bwMode="auto">
              <a:xfrm>
                <a:off x="1602" y="2952"/>
                <a:ext cx="900" cy="882"/>
                <a:chOff x="1602" y="1188"/>
                <a:chExt cx="900" cy="882"/>
              </a:xfrm>
            </p:grpSpPr>
            <p:sp>
              <p:nvSpPr>
                <p:cNvPr id="39970" name="Rectangle 100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71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(1,-1)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55" name="Group 102"/>
              <p:cNvGrpSpPr>
                <a:grpSpLocks/>
              </p:cNvGrpSpPr>
              <p:nvPr/>
            </p:nvGrpSpPr>
            <p:grpSpPr bwMode="auto">
              <a:xfrm>
                <a:off x="2502" y="2952"/>
                <a:ext cx="900" cy="882"/>
                <a:chOff x="1602" y="1188"/>
                <a:chExt cx="900" cy="882"/>
              </a:xfrm>
            </p:grpSpPr>
            <p:sp>
              <p:nvSpPr>
                <p:cNvPr id="39968" name="Rectangle 103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69" name="Text Box 104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(1,0)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56" name="Group 105"/>
              <p:cNvGrpSpPr>
                <a:grpSpLocks/>
              </p:cNvGrpSpPr>
              <p:nvPr/>
            </p:nvGrpSpPr>
            <p:grpSpPr bwMode="auto">
              <a:xfrm>
                <a:off x="3402" y="2952"/>
                <a:ext cx="900" cy="882"/>
                <a:chOff x="1602" y="1188"/>
                <a:chExt cx="900" cy="882"/>
              </a:xfrm>
            </p:grpSpPr>
            <p:sp>
              <p:nvSpPr>
                <p:cNvPr id="39966" name="Rectangle 106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67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(1,1)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57" name="Group 108"/>
              <p:cNvGrpSpPr>
                <a:grpSpLocks/>
              </p:cNvGrpSpPr>
              <p:nvPr/>
            </p:nvGrpSpPr>
            <p:grpSpPr bwMode="auto">
              <a:xfrm>
                <a:off x="3402" y="2070"/>
                <a:ext cx="900" cy="882"/>
                <a:chOff x="1602" y="1188"/>
                <a:chExt cx="900" cy="882"/>
              </a:xfrm>
            </p:grpSpPr>
            <p:sp>
              <p:nvSpPr>
                <p:cNvPr id="39964" name="Rectangle 109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65" name="Text Box 110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(0,1)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58" name="Group 111"/>
              <p:cNvGrpSpPr>
                <a:grpSpLocks/>
              </p:cNvGrpSpPr>
              <p:nvPr/>
            </p:nvGrpSpPr>
            <p:grpSpPr bwMode="auto">
              <a:xfrm>
                <a:off x="2502" y="1188"/>
                <a:ext cx="900" cy="882"/>
                <a:chOff x="1602" y="1188"/>
                <a:chExt cx="900" cy="882"/>
              </a:xfrm>
            </p:grpSpPr>
            <p:sp>
              <p:nvSpPr>
                <p:cNvPr id="39962" name="Rectangle 112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63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(-1,0)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39959" name="Group 114"/>
              <p:cNvGrpSpPr>
                <a:grpSpLocks/>
              </p:cNvGrpSpPr>
              <p:nvPr/>
            </p:nvGrpSpPr>
            <p:grpSpPr bwMode="auto">
              <a:xfrm>
                <a:off x="3402" y="1188"/>
                <a:ext cx="900" cy="882"/>
                <a:chOff x="1602" y="1188"/>
                <a:chExt cx="900" cy="882"/>
              </a:xfrm>
            </p:grpSpPr>
            <p:sp>
              <p:nvSpPr>
                <p:cNvPr id="39960" name="Rectangle 115"/>
                <p:cNvSpPr>
                  <a:spLocks noChangeArrowheads="1"/>
                </p:cNvSpPr>
                <p:nvPr/>
              </p:nvSpPr>
              <p:spPr bwMode="auto">
                <a:xfrm>
                  <a:off x="1602" y="1188"/>
                  <a:ext cx="900" cy="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587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961" name="Text Box 116"/>
                <p:cNvSpPr txBox="1">
                  <a:spLocks noChangeArrowheads="1"/>
                </p:cNvSpPr>
                <p:nvPr/>
              </p:nvSpPr>
              <p:spPr bwMode="auto">
                <a:xfrm>
                  <a:off x="1854" y="1536"/>
                  <a:ext cx="43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prstDash val="sysDot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de-DE" altLang="de-DE" sz="1400">
                      <a:solidFill>
                        <a:srgbClr val="000000"/>
                      </a:solidFill>
                    </a:rPr>
                    <a:t>(-1,1)</a:t>
                  </a:r>
                  <a:endParaRPr lang="en-US" altLang="de-DE" sz="14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33909" name="Oval 117"/>
          <p:cNvSpPr>
            <a:spLocks noChangeArrowheads="1"/>
          </p:cNvSpPr>
          <p:nvPr/>
        </p:nvSpPr>
        <p:spPr bwMode="auto">
          <a:xfrm>
            <a:off x="4113213" y="4178300"/>
            <a:ext cx="171450" cy="17303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3910" name="Freeform 118"/>
          <p:cNvSpPr>
            <a:spLocks/>
          </p:cNvSpPr>
          <p:nvPr/>
        </p:nvSpPr>
        <p:spPr bwMode="auto">
          <a:xfrm>
            <a:off x="3554413" y="3167063"/>
            <a:ext cx="647700" cy="1108075"/>
          </a:xfrm>
          <a:custGeom>
            <a:avLst/>
            <a:gdLst>
              <a:gd name="T0" fmla="*/ 408 w 408"/>
              <a:gd name="T1" fmla="*/ 0 h 908"/>
              <a:gd name="T2" fmla="*/ 0 w 408"/>
              <a:gd name="T3" fmla="*/ 0 h 908"/>
              <a:gd name="T4" fmla="*/ 0 w 408"/>
              <a:gd name="T5" fmla="*/ 908 h 908"/>
              <a:gd name="T6" fmla="*/ 408 w 408"/>
              <a:gd name="T7" fmla="*/ 908 h 908"/>
              <a:gd name="T8" fmla="*/ 0 60000 65536"/>
              <a:gd name="T9" fmla="*/ 0 60000 65536"/>
              <a:gd name="T10" fmla="*/ 0 60000 65536"/>
              <a:gd name="T11" fmla="*/ 0 60000 65536"/>
              <a:gd name="T12" fmla="*/ 0 w 408"/>
              <a:gd name="T13" fmla="*/ 0 h 908"/>
              <a:gd name="T14" fmla="*/ 408 w 408"/>
              <a:gd name="T15" fmla="*/ 908 h 9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8" h="908">
                <a:moveTo>
                  <a:pt x="408" y="0"/>
                </a:moveTo>
                <a:lnTo>
                  <a:pt x="0" y="0"/>
                </a:lnTo>
                <a:lnTo>
                  <a:pt x="0" y="908"/>
                </a:lnTo>
                <a:lnTo>
                  <a:pt x="408" y="908"/>
                </a:lnTo>
              </a:path>
            </a:pathLst>
          </a:custGeom>
          <a:noFill/>
          <a:ln w="15875" cap="flat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3911" name="Text Box 119"/>
          <p:cNvSpPr txBox="1">
            <a:spLocks noChangeArrowheads="1"/>
          </p:cNvSpPr>
          <p:nvPr/>
        </p:nvSpPr>
        <p:spPr bwMode="auto">
          <a:xfrm>
            <a:off x="3276600" y="2808288"/>
            <a:ext cx="782638" cy="314325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+(-10)-</a:t>
            </a:r>
          </a:p>
        </p:txBody>
      </p:sp>
      <p:sp>
        <p:nvSpPr>
          <p:cNvPr id="33912" name="Oval 120"/>
          <p:cNvSpPr>
            <a:spLocks noChangeArrowheads="1"/>
          </p:cNvSpPr>
          <p:nvPr/>
        </p:nvSpPr>
        <p:spPr bwMode="auto">
          <a:xfrm>
            <a:off x="4159250" y="2852738"/>
            <a:ext cx="87313" cy="857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3913" name="Line 121"/>
          <p:cNvSpPr>
            <a:spLocks noChangeShapeType="1"/>
          </p:cNvSpPr>
          <p:nvPr/>
        </p:nvSpPr>
        <p:spPr bwMode="auto">
          <a:xfrm flipH="1">
            <a:off x="4211638" y="2781300"/>
            <a:ext cx="431800" cy="2159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6679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39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09" grpId="0" animBg="1"/>
      <p:bldP spid="33910" grpId="0" animBg="1"/>
      <p:bldP spid="33911" grpId="0" animBg="1"/>
      <p:bldP spid="33912" grpId="0" animBg="1"/>
      <p:bldP spid="339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Abstraction by graphs</a:t>
            </a:r>
          </a:p>
        </p:txBody>
      </p:sp>
      <p:sp>
        <p:nvSpPr>
          <p:cNvPr id="40963" name="Foliennummernplatzhalt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3FE2AA-3DE6-4C8C-82A6-05E6B7A9B4BD}" type="slidenum">
              <a:rPr lang="de-DE" altLang="de-DE">
                <a:solidFill>
                  <a:srgbClr val="000000"/>
                </a:solidFill>
              </a:rPr>
              <a:pPr eaLnBrk="1" hangingPunct="1"/>
              <a:t>11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2362200" y="1600200"/>
            <a:ext cx="4567238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de-DE" sz="1400" b="1">
              <a:solidFill>
                <a:srgbClr val="000000"/>
              </a:solidFill>
            </a:endParaRP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6553200" cy="533400"/>
          </a:xfrm>
        </p:spPr>
        <p:txBody>
          <a:bodyPr/>
          <a:lstStyle/>
          <a:p>
            <a:pPr eaLnBrk="1" hangingPunct="1"/>
            <a:r>
              <a:rPr lang="de-DE" altLang="de-DE" sz="2000" b="1" smtClean="0"/>
              <a:t>Labeled quotient graph / Direction-labeled graph</a:t>
            </a:r>
          </a:p>
        </p:txBody>
      </p:sp>
      <p:sp>
        <p:nvSpPr>
          <p:cNvPr id="40966" name="Line 4"/>
          <p:cNvSpPr>
            <a:spLocks noChangeShapeType="1"/>
          </p:cNvSpPr>
          <p:nvPr/>
        </p:nvSpPr>
        <p:spPr bwMode="auto">
          <a:xfrm>
            <a:off x="4191000" y="4343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67" name="AutoShape 5"/>
          <p:cNvSpPr>
            <a:spLocks noChangeArrowheads="1"/>
          </p:cNvSpPr>
          <p:nvPr/>
        </p:nvSpPr>
        <p:spPr bwMode="auto">
          <a:xfrm>
            <a:off x="4157663" y="3124200"/>
            <a:ext cx="84137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68" name="AutoShape 6"/>
          <p:cNvSpPr>
            <a:spLocks noChangeArrowheads="1"/>
          </p:cNvSpPr>
          <p:nvPr/>
        </p:nvSpPr>
        <p:spPr bwMode="auto">
          <a:xfrm>
            <a:off x="4462463" y="3124200"/>
            <a:ext cx="85725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69" name="AutoShape 7"/>
          <p:cNvSpPr>
            <a:spLocks noChangeArrowheads="1"/>
          </p:cNvSpPr>
          <p:nvPr/>
        </p:nvSpPr>
        <p:spPr bwMode="auto">
          <a:xfrm>
            <a:off x="4843463" y="3124200"/>
            <a:ext cx="85725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0" name="AutoShape 8"/>
          <p:cNvSpPr>
            <a:spLocks noChangeArrowheads="1"/>
          </p:cNvSpPr>
          <p:nvPr/>
        </p:nvSpPr>
        <p:spPr bwMode="auto">
          <a:xfrm>
            <a:off x="5148263" y="3124200"/>
            <a:ext cx="85725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1" name="AutoShape 9"/>
          <p:cNvSpPr>
            <a:spLocks noChangeArrowheads="1"/>
          </p:cNvSpPr>
          <p:nvPr/>
        </p:nvSpPr>
        <p:spPr bwMode="auto">
          <a:xfrm>
            <a:off x="4157663" y="3392488"/>
            <a:ext cx="84137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2" name="AutoShape 10"/>
          <p:cNvSpPr>
            <a:spLocks noChangeArrowheads="1"/>
          </p:cNvSpPr>
          <p:nvPr/>
        </p:nvSpPr>
        <p:spPr bwMode="auto">
          <a:xfrm>
            <a:off x="4462463" y="3544888"/>
            <a:ext cx="85725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3" name="AutoShape 11"/>
          <p:cNvSpPr>
            <a:spLocks noChangeArrowheads="1"/>
          </p:cNvSpPr>
          <p:nvPr/>
        </p:nvSpPr>
        <p:spPr bwMode="auto">
          <a:xfrm>
            <a:off x="4649788" y="3351213"/>
            <a:ext cx="87312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4" name="AutoShape 12"/>
          <p:cNvSpPr>
            <a:spLocks noChangeArrowheads="1"/>
          </p:cNvSpPr>
          <p:nvPr/>
        </p:nvSpPr>
        <p:spPr bwMode="auto">
          <a:xfrm>
            <a:off x="4843463" y="3544888"/>
            <a:ext cx="85725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5" name="AutoShape 13"/>
          <p:cNvSpPr>
            <a:spLocks noChangeArrowheads="1"/>
          </p:cNvSpPr>
          <p:nvPr/>
        </p:nvSpPr>
        <p:spPr bwMode="auto">
          <a:xfrm>
            <a:off x="5148263" y="3392488"/>
            <a:ext cx="85725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6" name="AutoShape 14"/>
          <p:cNvSpPr>
            <a:spLocks noChangeArrowheads="1"/>
          </p:cNvSpPr>
          <p:nvPr/>
        </p:nvSpPr>
        <p:spPr bwMode="auto">
          <a:xfrm>
            <a:off x="5148263" y="3819525"/>
            <a:ext cx="85725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7" name="AutoShape 15"/>
          <p:cNvSpPr>
            <a:spLocks noChangeArrowheads="1"/>
          </p:cNvSpPr>
          <p:nvPr/>
        </p:nvSpPr>
        <p:spPr bwMode="auto">
          <a:xfrm>
            <a:off x="4843463" y="3819525"/>
            <a:ext cx="85725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8" name="AutoShape 16"/>
          <p:cNvSpPr>
            <a:spLocks noChangeArrowheads="1"/>
          </p:cNvSpPr>
          <p:nvPr/>
        </p:nvSpPr>
        <p:spPr bwMode="auto">
          <a:xfrm>
            <a:off x="4462463" y="3819525"/>
            <a:ext cx="84137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79" name="AutoShape 17"/>
          <p:cNvSpPr>
            <a:spLocks noChangeArrowheads="1"/>
          </p:cNvSpPr>
          <p:nvPr/>
        </p:nvSpPr>
        <p:spPr bwMode="auto">
          <a:xfrm>
            <a:off x="4157663" y="3819525"/>
            <a:ext cx="84137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0" name="AutoShape 18"/>
          <p:cNvSpPr>
            <a:spLocks noChangeArrowheads="1"/>
          </p:cNvSpPr>
          <p:nvPr/>
        </p:nvSpPr>
        <p:spPr bwMode="auto">
          <a:xfrm>
            <a:off x="3962400" y="4075113"/>
            <a:ext cx="87313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1" name="AutoShape 19"/>
          <p:cNvSpPr>
            <a:spLocks noChangeArrowheads="1"/>
          </p:cNvSpPr>
          <p:nvPr/>
        </p:nvSpPr>
        <p:spPr bwMode="auto">
          <a:xfrm>
            <a:off x="3962400" y="3621088"/>
            <a:ext cx="87313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2" name="AutoShape 20"/>
          <p:cNvSpPr>
            <a:spLocks noChangeArrowheads="1"/>
          </p:cNvSpPr>
          <p:nvPr/>
        </p:nvSpPr>
        <p:spPr bwMode="auto">
          <a:xfrm>
            <a:off x="4157663" y="4232275"/>
            <a:ext cx="84137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3" name="AutoShape 21"/>
          <p:cNvSpPr>
            <a:spLocks noChangeArrowheads="1"/>
          </p:cNvSpPr>
          <p:nvPr/>
        </p:nvSpPr>
        <p:spPr bwMode="auto">
          <a:xfrm>
            <a:off x="4462463" y="4094163"/>
            <a:ext cx="84137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4" name="AutoShape 22"/>
          <p:cNvSpPr>
            <a:spLocks noChangeArrowheads="1"/>
          </p:cNvSpPr>
          <p:nvPr/>
        </p:nvSpPr>
        <p:spPr bwMode="auto">
          <a:xfrm>
            <a:off x="4665663" y="4308475"/>
            <a:ext cx="88900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5" name="AutoShape 23"/>
          <p:cNvSpPr>
            <a:spLocks noChangeArrowheads="1"/>
          </p:cNvSpPr>
          <p:nvPr/>
        </p:nvSpPr>
        <p:spPr bwMode="auto">
          <a:xfrm>
            <a:off x="4843463" y="4094163"/>
            <a:ext cx="85725" cy="80962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6" name="AutoShape 24"/>
          <p:cNvSpPr>
            <a:spLocks noChangeArrowheads="1"/>
          </p:cNvSpPr>
          <p:nvPr/>
        </p:nvSpPr>
        <p:spPr bwMode="auto">
          <a:xfrm>
            <a:off x="5148263" y="4232275"/>
            <a:ext cx="85725" cy="80963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tIns="82800" bIns="82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87" name="Line 25"/>
          <p:cNvSpPr>
            <a:spLocks noChangeShapeType="1"/>
          </p:cNvSpPr>
          <p:nvPr/>
        </p:nvSpPr>
        <p:spPr bwMode="auto">
          <a:xfrm flipH="1">
            <a:off x="3967163" y="3879850"/>
            <a:ext cx="209550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82800" bIns="82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8" name="Line 26"/>
          <p:cNvSpPr>
            <a:spLocks noChangeShapeType="1"/>
          </p:cNvSpPr>
          <p:nvPr/>
        </p:nvSpPr>
        <p:spPr bwMode="auto">
          <a:xfrm>
            <a:off x="4878388" y="3836988"/>
            <a:ext cx="0" cy="28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82800" bIns="82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40989" name="Group 27"/>
          <p:cNvGrpSpPr>
            <a:grpSpLocks/>
          </p:cNvGrpSpPr>
          <p:nvPr/>
        </p:nvGrpSpPr>
        <p:grpSpPr bwMode="auto">
          <a:xfrm>
            <a:off x="4000500" y="3149600"/>
            <a:ext cx="1193800" cy="1201738"/>
            <a:chOff x="2520" y="1984"/>
            <a:chExt cx="752" cy="757"/>
          </a:xfrm>
        </p:grpSpPr>
        <p:sp>
          <p:nvSpPr>
            <p:cNvPr id="41022" name="Line 28"/>
            <p:cNvSpPr>
              <a:spLocks noChangeShapeType="1"/>
            </p:cNvSpPr>
            <p:nvPr/>
          </p:nvSpPr>
          <p:spPr bwMode="auto">
            <a:xfrm>
              <a:off x="2640" y="1984"/>
              <a:ext cx="0" cy="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3" name="Line 29"/>
            <p:cNvSpPr>
              <a:spLocks noChangeShapeType="1"/>
            </p:cNvSpPr>
            <p:nvPr/>
          </p:nvSpPr>
          <p:spPr bwMode="auto">
            <a:xfrm>
              <a:off x="2640" y="1984"/>
              <a:ext cx="1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4" name="Line 30"/>
            <p:cNvSpPr>
              <a:spLocks noChangeShapeType="1"/>
            </p:cNvSpPr>
            <p:nvPr/>
          </p:nvSpPr>
          <p:spPr bwMode="auto">
            <a:xfrm>
              <a:off x="2832" y="1984"/>
              <a:ext cx="133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5" name="Line 31"/>
            <p:cNvSpPr>
              <a:spLocks noChangeShapeType="1"/>
            </p:cNvSpPr>
            <p:nvPr/>
          </p:nvSpPr>
          <p:spPr bwMode="auto">
            <a:xfrm flipV="1">
              <a:off x="2963" y="1984"/>
              <a:ext cx="11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6" name="Line 32"/>
            <p:cNvSpPr>
              <a:spLocks noChangeShapeType="1"/>
            </p:cNvSpPr>
            <p:nvPr/>
          </p:nvSpPr>
          <p:spPr bwMode="auto">
            <a:xfrm>
              <a:off x="3073" y="1984"/>
              <a:ext cx="1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7" name="Line 33"/>
            <p:cNvSpPr>
              <a:spLocks noChangeShapeType="1"/>
            </p:cNvSpPr>
            <p:nvPr/>
          </p:nvSpPr>
          <p:spPr bwMode="auto">
            <a:xfrm>
              <a:off x="3272" y="2001"/>
              <a:ext cx="0" cy="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8" name="Line 34"/>
            <p:cNvSpPr>
              <a:spLocks noChangeShapeType="1"/>
            </p:cNvSpPr>
            <p:nvPr/>
          </p:nvSpPr>
          <p:spPr bwMode="auto">
            <a:xfrm flipH="1">
              <a:off x="3073" y="2161"/>
              <a:ext cx="199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9" name="Line 35"/>
            <p:cNvSpPr>
              <a:spLocks noChangeShapeType="1"/>
            </p:cNvSpPr>
            <p:nvPr/>
          </p:nvSpPr>
          <p:spPr bwMode="auto">
            <a:xfrm>
              <a:off x="2952" y="2128"/>
              <a:ext cx="110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0" name="Line 36"/>
            <p:cNvSpPr>
              <a:spLocks noChangeShapeType="1"/>
            </p:cNvSpPr>
            <p:nvPr/>
          </p:nvSpPr>
          <p:spPr bwMode="auto">
            <a:xfrm>
              <a:off x="2640" y="2161"/>
              <a:ext cx="199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1" name="Line 37"/>
            <p:cNvSpPr>
              <a:spLocks noChangeShapeType="1"/>
            </p:cNvSpPr>
            <p:nvPr/>
          </p:nvSpPr>
          <p:spPr bwMode="auto">
            <a:xfrm flipV="1">
              <a:off x="2832" y="2139"/>
              <a:ext cx="133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2" name="Line 38"/>
            <p:cNvSpPr>
              <a:spLocks noChangeShapeType="1"/>
            </p:cNvSpPr>
            <p:nvPr/>
          </p:nvSpPr>
          <p:spPr bwMode="auto">
            <a:xfrm flipH="1">
              <a:off x="2520" y="2152"/>
              <a:ext cx="132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3" name="Line 39"/>
            <p:cNvSpPr>
              <a:spLocks noChangeShapeType="1"/>
            </p:cNvSpPr>
            <p:nvPr/>
          </p:nvSpPr>
          <p:spPr bwMode="auto">
            <a:xfrm>
              <a:off x="2520" y="2296"/>
              <a:ext cx="132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4" name="Line 40"/>
            <p:cNvSpPr>
              <a:spLocks noChangeShapeType="1"/>
            </p:cNvSpPr>
            <p:nvPr/>
          </p:nvSpPr>
          <p:spPr bwMode="auto">
            <a:xfrm>
              <a:off x="2640" y="2424"/>
              <a:ext cx="1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5" name="Line 41"/>
            <p:cNvSpPr>
              <a:spLocks noChangeShapeType="1"/>
            </p:cNvSpPr>
            <p:nvPr/>
          </p:nvSpPr>
          <p:spPr bwMode="auto">
            <a:xfrm>
              <a:off x="2837" y="2230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6" name="Line 42"/>
            <p:cNvSpPr>
              <a:spLocks noChangeShapeType="1"/>
            </p:cNvSpPr>
            <p:nvPr/>
          </p:nvSpPr>
          <p:spPr bwMode="auto">
            <a:xfrm>
              <a:off x="3078" y="2248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7" name="Line 43"/>
            <p:cNvSpPr>
              <a:spLocks noChangeShapeType="1"/>
            </p:cNvSpPr>
            <p:nvPr/>
          </p:nvSpPr>
          <p:spPr bwMode="auto">
            <a:xfrm>
              <a:off x="3072" y="2424"/>
              <a:ext cx="1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8" name="Line 44"/>
            <p:cNvSpPr>
              <a:spLocks noChangeShapeType="1"/>
            </p:cNvSpPr>
            <p:nvPr/>
          </p:nvSpPr>
          <p:spPr bwMode="auto">
            <a:xfrm>
              <a:off x="2520" y="2585"/>
              <a:ext cx="132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39" name="Line 45"/>
            <p:cNvSpPr>
              <a:spLocks noChangeShapeType="1"/>
            </p:cNvSpPr>
            <p:nvPr/>
          </p:nvSpPr>
          <p:spPr bwMode="auto">
            <a:xfrm>
              <a:off x="2832" y="2417"/>
              <a:ext cx="0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40" name="Line 46"/>
            <p:cNvSpPr>
              <a:spLocks noChangeShapeType="1"/>
            </p:cNvSpPr>
            <p:nvPr/>
          </p:nvSpPr>
          <p:spPr bwMode="auto">
            <a:xfrm flipV="1">
              <a:off x="2640" y="2609"/>
              <a:ext cx="199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41" name="Line 47"/>
            <p:cNvSpPr>
              <a:spLocks noChangeShapeType="1"/>
            </p:cNvSpPr>
            <p:nvPr/>
          </p:nvSpPr>
          <p:spPr bwMode="auto">
            <a:xfrm flipH="1">
              <a:off x="2963" y="2609"/>
              <a:ext cx="110" cy="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42" name="Line 48"/>
            <p:cNvSpPr>
              <a:spLocks noChangeShapeType="1"/>
            </p:cNvSpPr>
            <p:nvPr/>
          </p:nvSpPr>
          <p:spPr bwMode="auto">
            <a:xfrm>
              <a:off x="2832" y="2609"/>
              <a:ext cx="133" cy="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43" name="Line 49"/>
            <p:cNvSpPr>
              <a:spLocks noChangeShapeType="1"/>
            </p:cNvSpPr>
            <p:nvPr/>
          </p:nvSpPr>
          <p:spPr bwMode="auto">
            <a:xfrm>
              <a:off x="3073" y="2586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82800" bIns="82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40990" name="Line 50"/>
          <p:cNvSpPr>
            <a:spLocks noChangeShapeType="1"/>
          </p:cNvSpPr>
          <p:nvPr/>
        </p:nvSpPr>
        <p:spPr bwMode="auto">
          <a:xfrm>
            <a:off x="51816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1" name="Line 51"/>
          <p:cNvSpPr>
            <a:spLocks noChangeShapeType="1"/>
          </p:cNvSpPr>
          <p:nvPr/>
        </p:nvSpPr>
        <p:spPr bwMode="auto">
          <a:xfrm>
            <a:off x="41910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2" name="Freeform 52"/>
          <p:cNvSpPr>
            <a:spLocks/>
          </p:cNvSpPr>
          <p:nvPr/>
        </p:nvSpPr>
        <p:spPr bwMode="auto">
          <a:xfrm>
            <a:off x="3657600" y="2971800"/>
            <a:ext cx="1905000" cy="685800"/>
          </a:xfrm>
          <a:custGeom>
            <a:avLst/>
            <a:gdLst>
              <a:gd name="T0" fmla="*/ 192 w 1200"/>
              <a:gd name="T1" fmla="*/ 432 h 432"/>
              <a:gd name="T2" fmla="*/ 0 w 1200"/>
              <a:gd name="T3" fmla="*/ 288 h 432"/>
              <a:gd name="T4" fmla="*/ 0 w 1200"/>
              <a:gd name="T5" fmla="*/ 0 h 432"/>
              <a:gd name="T6" fmla="*/ 1200 w 1200"/>
              <a:gd name="T7" fmla="*/ 0 h 432"/>
              <a:gd name="T8" fmla="*/ 1200 w 1200"/>
              <a:gd name="T9" fmla="*/ 288 h 432"/>
              <a:gd name="T10" fmla="*/ 960 w 1200"/>
              <a:gd name="T11" fmla="*/ 288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0"/>
              <a:gd name="T19" fmla="*/ 0 h 432"/>
              <a:gd name="T20" fmla="*/ 1200 w 1200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0" h="432">
                <a:moveTo>
                  <a:pt x="192" y="432"/>
                </a:moveTo>
                <a:lnTo>
                  <a:pt x="0" y="288"/>
                </a:lnTo>
                <a:lnTo>
                  <a:pt x="0" y="0"/>
                </a:lnTo>
                <a:lnTo>
                  <a:pt x="1200" y="0"/>
                </a:lnTo>
                <a:lnTo>
                  <a:pt x="1200" y="288"/>
                </a:lnTo>
                <a:lnTo>
                  <a:pt x="960" y="28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3" name="Freeform 53"/>
          <p:cNvSpPr>
            <a:spLocks/>
          </p:cNvSpPr>
          <p:nvPr/>
        </p:nvSpPr>
        <p:spPr bwMode="auto">
          <a:xfrm>
            <a:off x="3657600" y="4114800"/>
            <a:ext cx="1905000" cy="609600"/>
          </a:xfrm>
          <a:custGeom>
            <a:avLst/>
            <a:gdLst>
              <a:gd name="T0" fmla="*/ 192 w 1200"/>
              <a:gd name="T1" fmla="*/ 0 h 384"/>
              <a:gd name="T2" fmla="*/ 0 w 1200"/>
              <a:gd name="T3" fmla="*/ 144 h 384"/>
              <a:gd name="T4" fmla="*/ 0 w 1200"/>
              <a:gd name="T5" fmla="*/ 384 h 384"/>
              <a:gd name="T6" fmla="*/ 1200 w 1200"/>
              <a:gd name="T7" fmla="*/ 384 h 384"/>
              <a:gd name="T8" fmla="*/ 1200 w 1200"/>
              <a:gd name="T9" fmla="*/ 96 h 384"/>
              <a:gd name="T10" fmla="*/ 960 w 1200"/>
              <a:gd name="T11" fmla="*/ 96 h 3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00"/>
              <a:gd name="T19" fmla="*/ 0 h 384"/>
              <a:gd name="T20" fmla="*/ 1200 w 1200"/>
              <a:gd name="T21" fmla="*/ 384 h 3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00" h="384">
                <a:moveTo>
                  <a:pt x="192" y="0"/>
                </a:moveTo>
                <a:lnTo>
                  <a:pt x="0" y="144"/>
                </a:lnTo>
                <a:lnTo>
                  <a:pt x="0" y="384"/>
                </a:lnTo>
                <a:lnTo>
                  <a:pt x="1200" y="384"/>
                </a:lnTo>
                <a:lnTo>
                  <a:pt x="1200" y="96"/>
                </a:lnTo>
                <a:lnTo>
                  <a:pt x="960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4" name="Freeform 54"/>
          <p:cNvSpPr>
            <a:spLocks/>
          </p:cNvSpPr>
          <p:nvPr/>
        </p:nvSpPr>
        <p:spPr bwMode="auto">
          <a:xfrm>
            <a:off x="3429000" y="3886200"/>
            <a:ext cx="2362200" cy="1066800"/>
          </a:xfrm>
          <a:custGeom>
            <a:avLst/>
            <a:gdLst>
              <a:gd name="T0" fmla="*/ 336 w 1488"/>
              <a:gd name="T1" fmla="*/ 144 h 672"/>
              <a:gd name="T2" fmla="*/ 240 w 1488"/>
              <a:gd name="T3" fmla="*/ 48 h 672"/>
              <a:gd name="T4" fmla="*/ 0 w 1488"/>
              <a:gd name="T5" fmla="*/ 288 h 672"/>
              <a:gd name="T6" fmla="*/ 0 w 1488"/>
              <a:gd name="T7" fmla="*/ 672 h 672"/>
              <a:gd name="T8" fmla="*/ 1488 w 1488"/>
              <a:gd name="T9" fmla="*/ 672 h 672"/>
              <a:gd name="T10" fmla="*/ 1488 w 1488"/>
              <a:gd name="T11" fmla="*/ 144 h 672"/>
              <a:gd name="T12" fmla="*/ 1104 w 1488"/>
              <a:gd name="T13" fmla="*/ 0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88"/>
              <a:gd name="T22" fmla="*/ 0 h 672"/>
              <a:gd name="T23" fmla="*/ 1488 w 1488"/>
              <a:gd name="T24" fmla="*/ 672 h 6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88" h="672">
                <a:moveTo>
                  <a:pt x="336" y="144"/>
                </a:moveTo>
                <a:lnTo>
                  <a:pt x="240" y="48"/>
                </a:lnTo>
                <a:lnTo>
                  <a:pt x="0" y="288"/>
                </a:lnTo>
                <a:lnTo>
                  <a:pt x="0" y="672"/>
                </a:lnTo>
                <a:lnTo>
                  <a:pt x="1488" y="672"/>
                </a:lnTo>
                <a:lnTo>
                  <a:pt x="1488" y="144"/>
                </a:lnTo>
                <a:lnTo>
                  <a:pt x="110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5" name="Freeform 55"/>
          <p:cNvSpPr>
            <a:spLocks/>
          </p:cNvSpPr>
          <p:nvPr/>
        </p:nvSpPr>
        <p:spPr bwMode="auto">
          <a:xfrm>
            <a:off x="3124200" y="3657600"/>
            <a:ext cx="2819400" cy="1524000"/>
          </a:xfrm>
          <a:custGeom>
            <a:avLst/>
            <a:gdLst>
              <a:gd name="T0" fmla="*/ 528 w 1776"/>
              <a:gd name="T1" fmla="*/ 0 h 960"/>
              <a:gd name="T2" fmla="*/ 0 w 1776"/>
              <a:gd name="T3" fmla="*/ 528 h 960"/>
              <a:gd name="T4" fmla="*/ 0 w 1776"/>
              <a:gd name="T5" fmla="*/ 960 h 960"/>
              <a:gd name="T6" fmla="*/ 1776 w 1776"/>
              <a:gd name="T7" fmla="*/ 960 h 960"/>
              <a:gd name="T8" fmla="*/ 1776 w 1776"/>
              <a:gd name="T9" fmla="*/ 240 h 960"/>
              <a:gd name="T10" fmla="*/ 1296 w 1776"/>
              <a:gd name="T11" fmla="*/ 144 h 9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76"/>
              <a:gd name="T19" fmla="*/ 0 h 960"/>
              <a:gd name="T20" fmla="*/ 1776 w 1776"/>
              <a:gd name="T21" fmla="*/ 960 h 9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76" h="960">
                <a:moveTo>
                  <a:pt x="528" y="0"/>
                </a:moveTo>
                <a:lnTo>
                  <a:pt x="0" y="528"/>
                </a:lnTo>
                <a:lnTo>
                  <a:pt x="0" y="960"/>
                </a:lnTo>
                <a:lnTo>
                  <a:pt x="1776" y="960"/>
                </a:lnTo>
                <a:lnTo>
                  <a:pt x="1776" y="240"/>
                </a:lnTo>
                <a:lnTo>
                  <a:pt x="1296" y="1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6" name="Freeform 56"/>
          <p:cNvSpPr>
            <a:spLocks/>
          </p:cNvSpPr>
          <p:nvPr/>
        </p:nvSpPr>
        <p:spPr bwMode="auto">
          <a:xfrm>
            <a:off x="2895600" y="2819400"/>
            <a:ext cx="1295400" cy="2667000"/>
          </a:xfrm>
          <a:custGeom>
            <a:avLst/>
            <a:gdLst>
              <a:gd name="T0" fmla="*/ 816 w 816"/>
              <a:gd name="T1" fmla="*/ 1104 h 1680"/>
              <a:gd name="T2" fmla="*/ 816 w 816"/>
              <a:gd name="T3" fmla="*/ 1680 h 1680"/>
              <a:gd name="T4" fmla="*/ 0 w 816"/>
              <a:gd name="T5" fmla="*/ 1680 h 1680"/>
              <a:gd name="T6" fmla="*/ 0 w 816"/>
              <a:gd name="T7" fmla="*/ 0 h 1680"/>
              <a:gd name="T8" fmla="*/ 816 w 816"/>
              <a:gd name="T9" fmla="*/ 0 h 1680"/>
              <a:gd name="T10" fmla="*/ 816 w 816"/>
              <a:gd name="T11" fmla="*/ 192 h 1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16"/>
              <a:gd name="T19" fmla="*/ 0 h 1680"/>
              <a:gd name="T20" fmla="*/ 816 w 816"/>
              <a:gd name="T21" fmla="*/ 1680 h 16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16" h="1680">
                <a:moveTo>
                  <a:pt x="816" y="1104"/>
                </a:moveTo>
                <a:lnTo>
                  <a:pt x="816" y="1680"/>
                </a:lnTo>
                <a:lnTo>
                  <a:pt x="0" y="1680"/>
                </a:lnTo>
                <a:lnTo>
                  <a:pt x="0" y="0"/>
                </a:lnTo>
                <a:lnTo>
                  <a:pt x="816" y="0"/>
                </a:lnTo>
                <a:lnTo>
                  <a:pt x="816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7" name="Freeform 57"/>
          <p:cNvSpPr>
            <a:spLocks/>
          </p:cNvSpPr>
          <p:nvPr/>
        </p:nvSpPr>
        <p:spPr bwMode="auto">
          <a:xfrm>
            <a:off x="2667000" y="2438400"/>
            <a:ext cx="2057400" cy="3200400"/>
          </a:xfrm>
          <a:custGeom>
            <a:avLst/>
            <a:gdLst>
              <a:gd name="T0" fmla="*/ 1296 w 1296"/>
              <a:gd name="T1" fmla="*/ 1200 h 2016"/>
              <a:gd name="T2" fmla="*/ 1008 w 1296"/>
              <a:gd name="T3" fmla="*/ 2016 h 2016"/>
              <a:gd name="T4" fmla="*/ 0 w 1296"/>
              <a:gd name="T5" fmla="*/ 2016 h 2016"/>
              <a:gd name="T6" fmla="*/ 0 w 1296"/>
              <a:gd name="T7" fmla="*/ 0 h 2016"/>
              <a:gd name="T8" fmla="*/ 912 w 1296"/>
              <a:gd name="T9" fmla="*/ 0 h 2016"/>
              <a:gd name="T10" fmla="*/ 1152 w 1296"/>
              <a:gd name="T11" fmla="*/ 432 h 2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96"/>
              <a:gd name="T19" fmla="*/ 0 h 2016"/>
              <a:gd name="T20" fmla="*/ 1296 w 1296"/>
              <a:gd name="T21" fmla="*/ 2016 h 2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96" h="2016">
                <a:moveTo>
                  <a:pt x="1296" y="1200"/>
                </a:moveTo>
                <a:lnTo>
                  <a:pt x="1008" y="2016"/>
                </a:lnTo>
                <a:lnTo>
                  <a:pt x="0" y="2016"/>
                </a:lnTo>
                <a:lnTo>
                  <a:pt x="0" y="0"/>
                </a:lnTo>
                <a:lnTo>
                  <a:pt x="912" y="0"/>
                </a:lnTo>
                <a:lnTo>
                  <a:pt x="1152" y="4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8" name="Freeform 58"/>
          <p:cNvSpPr>
            <a:spLocks/>
          </p:cNvSpPr>
          <p:nvPr/>
        </p:nvSpPr>
        <p:spPr bwMode="auto">
          <a:xfrm>
            <a:off x="4716463" y="2438400"/>
            <a:ext cx="1676400" cy="3200400"/>
          </a:xfrm>
          <a:custGeom>
            <a:avLst/>
            <a:gdLst>
              <a:gd name="T0" fmla="*/ 0 w 1056"/>
              <a:gd name="T1" fmla="*/ 1200 h 2016"/>
              <a:gd name="T2" fmla="*/ 288 w 1056"/>
              <a:gd name="T3" fmla="*/ 2016 h 2016"/>
              <a:gd name="T4" fmla="*/ 912 w 1056"/>
              <a:gd name="T5" fmla="*/ 2016 h 2016"/>
              <a:gd name="T6" fmla="*/ 1056 w 1056"/>
              <a:gd name="T7" fmla="*/ 2016 h 2016"/>
              <a:gd name="T8" fmla="*/ 1056 w 1056"/>
              <a:gd name="T9" fmla="*/ 0 h 2016"/>
              <a:gd name="T10" fmla="*/ 288 w 1056"/>
              <a:gd name="T11" fmla="*/ 0 h 2016"/>
              <a:gd name="T12" fmla="*/ 96 w 1056"/>
              <a:gd name="T13" fmla="*/ 432 h 20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56"/>
              <a:gd name="T22" fmla="*/ 0 h 2016"/>
              <a:gd name="T23" fmla="*/ 1056 w 1056"/>
              <a:gd name="T24" fmla="*/ 2016 h 20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56" h="2016">
                <a:moveTo>
                  <a:pt x="0" y="1200"/>
                </a:moveTo>
                <a:lnTo>
                  <a:pt x="288" y="2016"/>
                </a:lnTo>
                <a:lnTo>
                  <a:pt x="912" y="2016"/>
                </a:lnTo>
                <a:lnTo>
                  <a:pt x="1056" y="2016"/>
                </a:lnTo>
                <a:lnTo>
                  <a:pt x="1056" y="0"/>
                </a:lnTo>
                <a:lnTo>
                  <a:pt x="288" y="0"/>
                </a:lnTo>
                <a:lnTo>
                  <a:pt x="96" y="4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9" name="Freeform 59"/>
          <p:cNvSpPr>
            <a:spLocks/>
          </p:cNvSpPr>
          <p:nvPr/>
        </p:nvSpPr>
        <p:spPr bwMode="auto">
          <a:xfrm>
            <a:off x="5181600" y="2819400"/>
            <a:ext cx="990600" cy="2590800"/>
          </a:xfrm>
          <a:custGeom>
            <a:avLst/>
            <a:gdLst>
              <a:gd name="T0" fmla="*/ 0 w 624"/>
              <a:gd name="T1" fmla="*/ 1104 h 1632"/>
              <a:gd name="T2" fmla="*/ 0 w 624"/>
              <a:gd name="T3" fmla="*/ 1632 h 1632"/>
              <a:gd name="T4" fmla="*/ 624 w 624"/>
              <a:gd name="T5" fmla="*/ 1632 h 1632"/>
              <a:gd name="T6" fmla="*/ 624 w 624"/>
              <a:gd name="T7" fmla="*/ 0 h 1632"/>
              <a:gd name="T8" fmla="*/ 0 w 624"/>
              <a:gd name="T9" fmla="*/ 0 h 1632"/>
              <a:gd name="T10" fmla="*/ 0 w 624"/>
              <a:gd name="T11" fmla="*/ 240 h 1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24"/>
              <a:gd name="T19" fmla="*/ 0 h 1632"/>
              <a:gd name="T20" fmla="*/ 624 w 624"/>
              <a:gd name="T21" fmla="*/ 1632 h 1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24" h="1632">
                <a:moveTo>
                  <a:pt x="0" y="1104"/>
                </a:moveTo>
                <a:lnTo>
                  <a:pt x="0" y="1632"/>
                </a:lnTo>
                <a:lnTo>
                  <a:pt x="624" y="1632"/>
                </a:lnTo>
                <a:lnTo>
                  <a:pt x="624" y="0"/>
                </a:lnTo>
                <a:lnTo>
                  <a:pt x="0" y="0"/>
                </a:lnTo>
                <a:lnTo>
                  <a:pt x="0" y="24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00" name="Text Box 60"/>
          <p:cNvSpPr txBox="1">
            <a:spLocks noChangeArrowheads="1"/>
          </p:cNvSpPr>
          <p:nvPr/>
        </p:nvSpPr>
        <p:spPr bwMode="auto">
          <a:xfrm>
            <a:off x="2895600" y="21336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+(-10)-</a:t>
            </a:r>
          </a:p>
        </p:txBody>
      </p:sp>
      <p:sp>
        <p:nvSpPr>
          <p:cNvPr id="41001" name="Text Box 61"/>
          <p:cNvSpPr txBox="1">
            <a:spLocks noChangeArrowheads="1"/>
          </p:cNvSpPr>
          <p:nvPr/>
        </p:nvSpPr>
        <p:spPr bwMode="auto">
          <a:xfrm>
            <a:off x="5410200" y="21336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-(-10)+</a:t>
            </a:r>
          </a:p>
        </p:txBody>
      </p:sp>
      <p:sp>
        <p:nvSpPr>
          <p:cNvPr id="41002" name="Text Box 62"/>
          <p:cNvSpPr txBox="1">
            <a:spLocks noChangeArrowheads="1"/>
          </p:cNvSpPr>
          <p:nvPr/>
        </p:nvSpPr>
        <p:spPr bwMode="auto">
          <a:xfrm>
            <a:off x="5562600" y="25146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-(-10)+</a:t>
            </a:r>
          </a:p>
        </p:txBody>
      </p:sp>
      <p:sp>
        <p:nvSpPr>
          <p:cNvPr id="41003" name="Text Box 63"/>
          <p:cNvSpPr txBox="1">
            <a:spLocks noChangeArrowheads="1"/>
          </p:cNvSpPr>
          <p:nvPr/>
        </p:nvSpPr>
        <p:spPr bwMode="auto">
          <a:xfrm>
            <a:off x="2971800" y="25146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+(-10)-</a:t>
            </a:r>
          </a:p>
        </p:txBody>
      </p:sp>
      <p:sp>
        <p:nvSpPr>
          <p:cNvPr id="41004" name="Text Box 64"/>
          <p:cNvSpPr txBox="1">
            <a:spLocks noChangeArrowheads="1"/>
          </p:cNvSpPr>
          <p:nvPr/>
        </p:nvSpPr>
        <p:spPr bwMode="auto">
          <a:xfrm>
            <a:off x="3352800" y="4913313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+(-10)-</a:t>
            </a:r>
          </a:p>
        </p:txBody>
      </p:sp>
      <p:sp>
        <p:nvSpPr>
          <p:cNvPr id="41005" name="Text Box 65"/>
          <p:cNvSpPr txBox="1">
            <a:spLocks noChangeArrowheads="1"/>
          </p:cNvSpPr>
          <p:nvPr/>
        </p:nvSpPr>
        <p:spPr bwMode="auto">
          <a:xfrm rot="-2824879">
            <a:off x="3048000" y="38100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+(0-1)-</a:t>
            </a:r>
          </a:p>
        </p:txBody>
      </p:sp>
      <p:sp>
        <p:nvSpPr>
          <p:cNvPr id="41006" name="Text Box 66"/>
          <p:cNvSpPr txBox="1">
            <a:spLocks noChangeArrowheads="1"/>
          </p:cNvSpPr>
          <p:nvPr/>
        </p:nvSpPr>
        <p:spPr bwMode="auto">
          <a:xfrm rot="-5341998">
            <a:off x="2849563" y="44958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+(0-1)-</a:t>
            </a:r>
          </a:p>
        </p:txBody>
      </p:sp>
      <p:sp>
        <p:nvSpPr>
          <p:cNvPr id="41007" name="Text Box 67"/>
          <p:cNvSpPr txBox="1">
            <a:spLocks noChangeArrowheads="1"/>
          </p:cNvSpPr>
          <p:nvPr/>
        </p:nvSpPr>
        <p:spPr bwMode="auto">
          <a:xfrm rot="-5341998">
            <a:off x="3048000" y="30480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+(0-1)-</a:t>
            </a:r>
          </a:p>
        </p:txBody>
      </p:sp>
      <p:sp>
        <p:nvSpPr>
          <p:cNvPr id="41008" name="Text Box 68"/>
          <p:cNvSpPr txBox="1">
            <a:spLocks noChangeArrowheads="1"/>
          </p:cNvSpPr>
          <p:nvPr/>
        </p:nvSpPr>
        <p:spPr bwMode="auto">
          <a:xfrm rot="58002">
            <a:off x="3581400" y="4456113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+(0-1)-</a:t>
            </a:r>
          </a:p>
        </p:txBody>
      </p:sp>
      <p:sp>
        <p:nvSpPr>
          <p:cNvPr id="41009" name="Text Box 69"/>
          <p:cNvSpPr txBox="1">
            <a:spLocks noChangeArrowheads="1"/>
          </p:cNvSpPr>
          <p:nvPr/>
        </p:nvSpPr>
        <p:spPr bwMode="auto">
          <a:xfrm>
            <a:off x="2716213" y="762000"/>
            <a:ext cx="4737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Chung/Hahn/Klee (1984), Goetzke/Klein (1987) </a:t>
            </a:r>
            <a:endParaRPr lang="en-GB" altLang="de-DE" sz="1400">
              <a:solidFill>
                <a:srgbClr val="000000"/>
              </a:solidFill>
            </a:endParaRP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438150" y="2763838"/>
            <a:ext cx="1687513" cy="1820862"/>
            <a:chOff x="140" y="1741"/>
            <a:chExt cx="1062" cy="1147"/>
          </a:xfrm>
        </p:grpSpPr>
        <p:sp>
          <p:nvSpPr>
            <p:cNvPr id="41011" name="Text Box 71"/>
            <p:cNvSpPr txBox="1">
              <a:spLocks noChangeArrowheads="1"/>
            </p:cNvSpPr>
            <p:nvPr/>
          </p:nvSpPr>
          <p:spPr bwMode="auto">
            <a:xfrm>
              <a:off x="249" y="1741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+(-10)-</a:t>
              </a:r>
            </a:p>
          </p:txBody>
        </p:sp>
        <p:sp>
          <p:nvSpPr>
            <p:cNvPr id="41012" name="Line 72"/>
            <p:cNvSpPr>
              <a:spLocks noChangeShapeType="1"/>
            </p:cNvSpPr>
            <p:nvPr/>
          </p:nvSpPr>
          <p:spPr bwMode="auto">
            <a:xfrm>
              <a:off x="204" y="1933"/>
              <a:ext cx="54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13" name="Text Box 73"/>
            <p:cNvSpPr txBox="1">
              <a:spLocks noChangeArrowheads="1"/>
            </p:cNvSpPr>
            <p:nvPr/>
          </p:nvSpPr>
          <p:spPr bwMode="auto">
            <a:xfrm>
              <a:off x="839" y="1800"/>
              <a:ext cx="36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  <a:latin typeface="Lucida Sans Unicode" pitchFamily="34" charset="0"/>
                  <a:ea typeface="Lucida Sans Unicode" pitchFamily="34" charset="0"/>
                  <a:cs typeface="Lucida Sans Unicode" pitchFamily="34" charset="0"/>
                </a:rPr>
                <a:t>≙</a:t>
              </a:r>
            </a:p>
          </p:txBody>
        </p:sp>
        <p:sp>
          <p:nvSpPr>
            <p:cNvPr id="41014" name="Oval 74"/>
            <p:cNvSpPr>
              <a:spLocks noChangeArrowheads="1"/>
            </p:cNvSpPr>
            <p:nvPr/>
          </p:nvSpPr>
          <p:spPr bwMode="auto">
            <a:xfrm>
              <a:off x="703" y="1900"/>
              <a:ext cx="68" cy="6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1015" name="Oval 75"/>
            <p:cNvSpPr>
              <a:spLocks noChangeArrowheads="1"/>
            </p:cNvSpPr>
            <p:nvPr/>
          </p:nvSpPr>
          <p:spPr bwMode="auto">
            <a:xfrm>
              <a:off x="158" y="1900"/>
              <a:ext cx="68" cy="6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1016" name="Oval 76"/>
            <p:cNvSpPr>
              <a:spLocks noChangeArrowheads="1"/>
            </p:cNvSpPr>
            <p:nvPr/>
          </p:nvSpPr>
          <p:spPr bwMode="auto">
            <a:xfrm>
              <a:off x="140" y="2479"/>
              <a:ext cx="68" cy="6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1017" name="Oval 77"/>
            <p:cNvSpPr>
              <a:spLocks noChangeArrowheads="1"/>
            </p:cNvSpPr>
            <p:nvPr/>
          </p:nvSpPr>
          <p:spPr bwMode="auto">
            <a:xfrm>
              <a:off x="721" y="2479"/>
              <a:ext cx="68" cy="6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1018" name="Freeform 78"/>
            <p:cNvSpPr>
              <a:spLocks/>
            </p:cNvSpPr>
            <p:nvPr/>
          </p:nvSpPr>
          <p:spPr bwMode="auto">
            <a:xfrm>
              <a:off x="186" y="2560"/>
              <a:ext cx="544" cy="136"/>
            </a:xfrm>
            <a:custGeom>
              <a:avLst/>
              <a:gdLst>
                <a:gd name="T0" fmla="*/ 544 w 544"/>
                <a:gd name="T1" fmla="*/ 0 h 136"/>
                <a:gd name="T2" fmla="*/ 272 w 544"/>
                <a:gd name="T3" fmla="*/ 136 h 136"/>
                <a:gd name="T4" fmla="*/ 0 w 544"/>
                <a:gd name="T5" fmla="*/ 0 h 136"/>
                <a:gd name="T6" fmla="*/ 0 60000 65536"/>
                <a:gd name="T7" fmla="*/ 0 60000 65536"/>
                <a:gd name="T8" fmla="*/ 0 60000 65536"/>
                <a:gd name="T9" fmla="*/ 0 w 544"/>
                <a:gd name="T10" fmla="*/ 0 h 136"/>
                <a:gd name="T11" fmla="*/ 544 w 544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4" h="136">
                  <a:moveTo>
                    <a:pt x="544" y="0"/>
                  </a:moveTo>
                  <a:cubicBezTo>
                    <a:pt x="499" y="23"/>
                    <a:pt x="363" y="136"/>
                    <a:pt x="272" y="136"/>
                  </a:cubicBezTo>
                  <a:cubicBezTo>
                    <a:pt x="181" y="136"/>
                    <a:pt x="57" y="28"/>
                    <a:pt x="0" y="0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19" name="Freeform 79"/>
            <p:cNvSpPr>
              <a:spLocks/>
            </p:cNvSpPr>
            <p:nvPr/>
          </p:nvSpPr>
          <p:spPr bwMode="auto">
            <a:xfrm>
              <a:off x="204" y="2325"/>
              <a:ext cx="544" cy="136"/>
            </a:xfrm>
            <a:custGeom>
              <a:avLst/>
              <a:gdLst>
                <a:gd name="T0" fmla="*/ 544 w 544"/>
                <a:gd name="T1" fmla="*/ 136 h 136"/>
                <a:gd name="T2" fmla="*/ 272 w 544"/>
                <a:gd name="T3" fmla="*/ 0 h 136"/>
                <a:gd name="T4" fmla="*/ 0 w 544"/>
                <a:gd name="T5" fmla="*/ 136 h 136"/>
                <a:gd name="T6" fmla="*/ 0 60000 65536"/>
                <a:gd name="T7" fmla="*/ 0 60000 65536"/>
                <a:gd name="T8" fmla="*/ 0 60000 65536"/>
                <a:gd name="T9" fmla="*/ 0 w 544"/>
                <a:gd name="T10" fmla="*/ 0 h 136"/>
                <a:gd name="T11" fmla="*/ 544 w 544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4" h="136">
                  <a:moveTo>
                    <a:pt x="544" y="136"/>
                  </a:moveTo>
                  <a:cubicBezTo>
                    <a:pt x="499" y="113"/>
                    <a:pt x="363" y="0"/>
                    <a:pt x="272" y="0"/>
                  </a:cubicBezTo>
                  <a:cubicBezTo>
                    <a:pt x="181" y="0"/>
                    <a:pt x="57" y="108"/>
                    <a:pt x="0" y="136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1020" name="Text Box 80"/>
            <p:cNvSpPr txBox="1">
              <a:spLocks noChangeArrowheads="1"/>
            </p:cNvSpPr>
            <p:nvPr/>
          </p:nvSpPr>
          <p:spPr bwMode="auto">
            <a:xfrm>
              <a:off x="314" y="2131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(10)</a:t>
              </a:r>
            </a:p>
          </p:txBody>
        </p:sp>
        <p:sp>
          <p:nvSpPr>
            <p:cNvPr id="41021" name="Text Box 81"/>
            <p:cNvSpPr txBox="1">
              <a:spLocks noChangeArrowheads="1"/>
            </p:cNvSpPr>
            <p:nvPr/>
          </p:nvSpPr>
          <p:spPr bwMode="auto">
            <a:xfrm>
              <a:off x="296" y="2696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b="1">
                  <a:solidFill>
                    <a:srgbClr val="000000"/>
                  </a:solidFill>
                </a:rPr>
                <a:t>(-10)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365113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Abstraction by graphs</a:t>
            </a:r>
          </a:p>
        </p:txBody>
      </p:sp>
      <p:sp>
        <p:nvSpPr>
          <p:cNvPr id="4198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96EF21-ABF1-4835-932E-8D93C4A30382}" type="slidenum">
              <a:rPr lang="de-DE" altLang="de-DE">
                <a:solidFill>
                  <a:srgbClr val="000000"/>
                </a:solidFill>
              </a:rPr>
              <a:pPr eaLnBrk="1" hangingPunct="1"/>
              <a:t>12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107950" y="404813"/>
            <a:ext cx="8786813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Some properties of direction-labeled graphs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n-colourability is decidable for n 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 2 but </a:t>
            </a:r>
            <a:r>
              <a:rPr lang="de-DE" altLang="de-DE">
                <a:solidFill>
                  <a:srgbClr val="000000"/>
                </a:solidFill>
              </a:rPr>
              <a:t>undecidable for n &gt; 2.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Decomposition into fundamental chains (Liebau method) is NP-complete.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Isomorphism problem?</a:t>
            </a:r>
          </a:p>
        </p:txBody>
      </p:sp>
    </p:spTree>
    <p:extLst>
      <p:ext uri="{BB962C8B-B14F-4D97-AF65-F5344CB8AC3E}">
        <p14:creationId xmlns:p14="http://schemas.microsoft.com/office/powerpoint/2010/main" val="52037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5800" y="1203325"/>
            <a:ext cx="7924800" cy="722313"/>
            <a:chOff x="288" y="1008"/>
            <a:chExt cx="4992" cy="455"/>
          </a:xfrm>
        </p:grpSpPr>
        <p:grpSp>
          <p:nvGrpSpPr>
            <p:cNvPr id="43049" name="Group 3"/>
            <p:cNvGrpSpPr>
              <a:grpSpLocks/>
            </p:cNvGrpSpPr>
            <p:nvPr/>
          </p:nvGrpSpPr>
          <p:grpSpPr bwMode="auto">
            <a:xfrm>
              <a:off x="288" y="1008"/>
              <a:ext cx="4176" cy="455"/>
              <a:chOff x="288" y="1056"/>
              <a:chExt cx="4176" cy="455"/>
            </a:xfrm>
          </p:grpSpPr>
          <p:sp>
            <p:nvSpPr>
              <p:cNvPr id="43051" name="Text Box 4"/>
              <p:cNvSpPr txBox="1">
                <a:spLocks noChangeArrowheads="1"/>
              </p:cNvSpPr>
              <p:nvPr/>
            </p:nvSpPr>
            <p:spPr bwMode="auto">
              <a:xfrm>
                <a:off x="480" y="1056"/>
                <a:ext cx="3984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endParaRPr lang="en-GB" altLang="de-DE" sz="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52" name="Text Box 5"/>
              <p:cNvSpPr txBox="1">
                <a:spLocks noChangeArrowheads="1"/>
              </p:cNvSpPr>
              <p:nvPr/>
            </p:nvSpPr>
            <p:spPr bwMode="auto">
              <a:xfrm>
                <a:off x="288" y="1152"/>
                <a:ext cx="350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  <a:buFont typeface="StarMath" pitchFamily="2" charset="2"/>
                  <a:buNone/>
                </a:pPr>
                <a:r>
                  <a:rPr lang="de-DE" altLang="de-DE" sz="2400">
                    <a:solidFill>
                      <a:srgbClr val="000000"/>
                    </a:solidFill>
                    <a:sym typeface="StarMath" pitchFamily="2" charset="2"/>
                  </a:rPr>
                  <a:t>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(v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1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,e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1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,v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2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,...,v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l-1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,e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l-1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,v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l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)    =</a:t>
                </a:r>
                <a:r>
                  <a:rPr lang="de-DE" altLang="de-DE" sz="2400" baseline="-25000">
                    <a:solidFill>
                      <a:srgbClr val="000000"/>
                    </a:solidFill>
                  </a:rPr>
                  <a:t>df</a:t>
                </a:r>
                <a:r>
                  <a:rPr lang="de-DE" altLang="de-DE" sz="2400">
                    <a:solidFill>
                      <a:srgbClr val="000000"/>
                    </a:solidFill>
                  </a:rPr>
                  <a:t>   </a:t>
                </a:r>
                <a:r>
                  <a:rPr lang="de-DE" altLang="de-DE" sz="2400">
                    <a:solidFill>
                      <a:srgbClr val="000000"/>
                    </a:solidFill>
                    <a:sym typeface="StarMath" pitchFamily="2" charset="2"/>
                  </a:rPr>
                  <a:t>  (e</a:t>
                </a:r>
                <a:r>
                  <a:rPr lang="de-DE" altLang="de-DE" sz="2400" baseline="-25000">
                    <a:solidFill>
                      <a:srgbClr val="000000"/>
                    </a:solidFill>
                    <a:sym typeface="StarMath" pitchFamily="2" charset="2"/>
                  </a:rPr>
                  <a:t>i</a:t>
                </a:r>
                <a:r>
                  <a:rPr lang="de-DE" altLang="de-DE" sz="2400">
                    <a:solidFill>
                      <a:srgbClr val="000000"/>
                    </a:solidFill>
                    <a:sym typeface="StarMath" pitchFamily="2" charset="2"/>
                  </a:rPr>
                  <a:t>)</a:t>
                </a:r>
                <a:r>
                  <a:rPr lang="de-DE" altLang="de-DE" sz="2400" baseline="-25000">
                    <a:solidFill>
                      <a:srgbClr val="000000"/>
                    </a:solidFill>
                    <a:sym typeface="StarMath" pitchFamily="2" charset="2"/>
                  </a:rPr>
                  <a:t>     </a:t>
                </a:r>
                <a:endParaRPr lang="de-DE" altLang="de-DE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53" name="Text Box 6"/>
              <p:cNvSpPr txBox="1">
                <a:spLocks noChangeArrowheads="1"/>
              </p:cNvSpPr>
              <p:nvPr/>
            </p:nvSpPr>
            <p:spPr bwMode="auto">
              <a:xfrm>
                <a:off x="2758" y="1056"/>
                <a:ext cx="28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000000"/>
                    </a:solidFill>
                  </a:rPr>
                  <a:t>l-1</a:t>
                </a:r>
              </a:p>
            </p:txBody>
          </p:sp>
          <p:sp>
            <p:nvSpPr>
              <p:cNvPr id="43054" name="Text Box 7"/>
              <p:cNvSpPr txBox="1">
                <a:spLocks noChangeArrowheads="1"/>
              </p:cNvSpPr>
              <p:nvPr/>
            </p:nvSpPr>
            <p:spPr bwMode="auto">
              <a:xfrm>
                <a:off x="2736" y="1319"/>
                <a:ext cx="33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000000"/>
                    </a:solidFill>
                  </a:rPr>
                  <a:t>i=1</a:t>
                </a:r>
              </a:p>
            </p:txBody>
          </p:sp>
        </p:grpSp>
        <p:sp>
          <p:nvSpPr>
            <p:cNvPr id="43050" name="Text Box 8"/>
            <p:cNvSpPr txBox="1">
              <a:spLocks noChangeArrowheads="1"/>
            </p:cNvSpPr>
            <p:nvPr/>
          </p:nvSpPr>
          <p:spPr bwMode="auto">
            <a:xfrm>
              <a:off x="3600" y="1104"/>
              <a:ext cx="16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  (path direction)</a:t>
              </a:r>
            </a:p>
          </p:txBody>
        </p:sp>
      </p:grp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609600" y="2041525"/>
            <a:ext cx="845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>
                <a:solidFill>
                  <a:srgbClr val="000000"/>
                </a:solidFill>
              </a:rPr>
              <a:t>DR(G</a:t>
            </a:r>
            <a:r>
              <a:rPr lang="de-DE" altLang="de-DE" sz="2000" baseline="-25000">
                <a:solidFill>
                  <a:srgbClr val="000000"/>
                </a:solidFill>
              </a:rPr>
              <a:t>dl</a:t>
            </a:r>
            <a:r>
              <a:rPr lang="de-DE" altLang="de-DE" sz="2000">
                <a:solidFill>
                  <a:srgbClr val="000000"/>
                </a:solidFill>
              </a:rPr>
              <a:t>) =</a:t>
            </a:r>
            <a:r>
              <a:rPr lang="de-DE" altLang="de-DE" sz="2000" baseline="-25000">
                <a:solidFill>
                  <a:srgbClr val="000000"/>
                </a:solidFill>
              </a:rPr>
              <a:t>df</a:t>
            </a:r>
            <a:r>
              <a:rPr lang="de-DE" altLang="de-DE" sz="2000">
                <a:solidFill>
                  <a:srgbClr val="000000"/>
                </a:solidFill>
              </a:rPr>
              <a:t> &lt;{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(c) | c Zyklus in G</a:t>
            </a:r>
            <a:r>
              <a:rPr lang="de-DE" altLang="de-DE" sz="2000" baseline="-25000">
                <a:solidFill>
                  <a:srgbClr val="000000"/>
                </a:solidFill>
                <a:sym typeface="StarMath" pitchFamily="2" charset="2"/>
              </a:rPr>
              <a:t>dl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}&gt;  {(0,0,0)}   </a:t>
            </a:r>
            <a:r>
              <a:rPr lang="de-DE" altLang="de-DE" sz="1600">
                <a:solidFill>
                  <a:srgbClr val="000000"/>
                </a:solidFill>
                <a:sym typeface="StarMath" pitchFamily="2" charset="2"/>
              </a:rPr>
              <a:t>(set of directions of repetition)</a:t>
            </a:r>
            <a:endParaRPr lang="de-DE" altLang="de-DE" sz="2000">
              <a:solidFill>
                <a:srgbClr val="000000"/>
              </a:solidFill>
            </a:endParaRP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685800" y="2574925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>
                <a:solidFill>
                  <a:srgbClr val="000000"/>
                </a:solidFill>
              </a:rPr>
              <a:t>Dimension of a graph G</a:t>
            </a:r>
            <a:r>
              <a:rPr lang="de-DE" altLang="de-DE" sz="2000" baseline="-25000">
                <a:solidFill>
                  <a:srgbClr val="000000"/>
                </a:solidFill>
              </a:rPr>
              <a:t>dl</a:t>
            </a:r>
            <a:r>
              <a:rPr lang="de-DE" altLang="de-DE" sz="2000">
                <a:solidFill>
                  <a:srgbClr val="000000"/>
                </a:solidFill>
              </a:rPr>
              <a:t>:   Rank (dimension) of DR(G</a:t>
            </a:r>
            <a:r>
              <a:rPr lang="de-DE" altLang="de-DE" sz="2000" baseline="-25000">
                <a:solidFill>
                  <a:srgbClr val="000000"/>
                </a:solidFill>
              </a:rPr>
              <a:t>dl</a:t>
            </a:r>
            <a:r>
              <a:rPr lang="de-DE" altLang="de-DE" sz="2000">
                <a:solidFill>
                  <a:srgbClr val="000000"/>
                </a:solidFill>
              </a:rPr>
              <a:t>)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514600" y="3581400"/>
            <a:ext cx="4038600" cy="1905000"/>
            <a:chOff x="1650" y="2160"/>
            <a:chExt cx="2544" cy="1200"/>
          </a:xfrm>
        </p:grpSpPr>
        <p:sp>
          <p:nvSpPr>
            <p:cNvPr id="43025" name="Oval 12"/>
            <p:cNvSpPr>
              <a:spLocks noChangeArrowheads="1"/>
            </p:cNvSpPr>
            <p:nvPr/>
          </p:nvSpPr>
          <p:spPr bwMode="auto">
            <a:xfrm>
              <a:off x="2082" y="2496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26" name="Oval 13"/>
            <p:cNvSpPr>
              <a:spLocks noChangeArrowheads="1"/>
            </p:cNvSpPr>
            <p:nvPr/>
          </p:nvSpPr>
          <p:spPr bwMode="auto">
            <a:xfrm>
              <a:off x="2418" y="2304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27" name="Oval 14"/>
            <p:cNvSpPr>
              <a:spLocks noChangeArrowheads="1"/>
            </p:cNvSpPr>
            <p:nvPr/>
          </p:nvSpPr>
          <p:spPr bwMode="auto">
            <a:xfrm>
              <a:off x="2850" y="2256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28" name="Oval 15"/>
            <p:cNvSpPr>
              <a:spLocks noChangeArrowheads="1"/>
            </p:cNvSpPr>
            <p:nvPr/>
          </p:nvSpPr>
          <p:spPr bwMode="auto">
            <a:xfrm>
              <a:off x="3282" y="2400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29" name="Oval 16"/>
            <p:cNvSpPr>
              <a:spLocks noChangeArrowheads="1"/>
            </p:cNvSpPr>
            <p:nvPr/>
          </p:nvSpPr>
          <p:spPr bwMode="auto">
            <a:xfrm>
              <a:off x="3283" y="2834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30" name="Oval 17"/>
            <p:cNvSpPr>
              <a:spLocks noChangeArrowheads="1"/>
            </p:cNvSpPr>
            <p:nvPr/>
          </p:nvSpPr>
          <p:spPr bwMode="auto">
            <a:xfrm>
              <a:off x="2946" y="3013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31" name="Oval 18"/>
            <p:cNvSpPr>
              <a:spLocks noChangeArrowheads="1"/>
            </p:cNvSpPr>
            <p:nvPr/>
          </p:nvSpPr>
          <p:spPr bwMode="auto">
            <a:xfrm>
              <a:off x="2610" y="3168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32" name="Oval 19"/>
            <p:cNvSpPr>
              <a:spLocks noChangeArrowheads="1"/>
            </p:cNvSpPr>
            <p:nvPr/>
          </p:nvSpPr>
          <p:spPr bwMode="auto">
            <a:xfrm>
              <a:off x="2178" y="3264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33" name="Oval 20"/>
            <p:cNvSpPr>
              <a:spLocks noChangeArrowheads="1"/>
            </p:cNvSpPr>
            <p:nvPr/>
          </p:nvSpPr>
          <p:spPr bwMode="auto">
            <a:xfrm>
              <a:off x="1890" y="3072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3034" name="Line 21"/>
            <p:cNvSpPr>
              <a:spLocks noChangeShapeType="1"/>
            </p:cNvSpPr>
            <p:nvPr/>
          </p:nvSpPr>
          <p:spPr bwMode="auto">
            <a:xfrm>
              <a:off x="1959" y="3142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35" name="Line 22"/>
            <p:cNvSpPr>
              <a:spLocks noChangeShapeType="1"/>
            </p:cNvSpPr>
            <p:nvPr/>
          </p:nvSpPr>
          <p:spPr bwMode="auto">
            <a:xfrm rot="-2742088">
              <a:off x="2322" y="316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36" name="Line 23"/>
            <p:cNvSpPr>
              <a:spLocks noChangeShapeType="1"/>
            </p:cNvSpPr>
            <p:nvPr/>
          </p:nvSpPr>
          <p:spPr bwMode="auto">
            <a:xfrm rot="-3331356">
              <a:off x="2706" y="305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37" name="Line 24"/>
            <p:cNvSpPr>
              <a:spLocks noChangeShapeType="1"/>
            </p:cNvSpPr>
            <p:nvPr/>
          </p:nvSpPr>
          <p:spPr bwMode="auto">
            <a:xfrm rot="-7608760">
              <a:off x="1794" y="2880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38" name="Line 25"/>
            <p:cNvSpPr>
              <a:spLocks noChangeShapeType="1"/>
            </p:cNvSpPr>
            <p:nvPr/>
          </p:nvSpPr>
          <p:spPr bwMode="auto">
            <a:xfrm flipV="1">
              <a:off x="2178" y="2352"/>
              <a:ext cx="243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39" name="Line 26"/>
            <p:cNvSpPr>
              <a:spLocks noChangeShapeType="1"/>
            </p:cNvSpPr>
            <p:nvPr/>
          </p:nvSpPr>
          <p:spPr bwMode="auto">
            <a:xfrm rot="-483012">
              <a:off x="2514" y="2307"/>
              <a:ext cx="315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40" name="Line 27"/>
            <p:cNvSpPr>
              <a:spLocks noChangeShapeType="1"/>
            </p:cNvSpPr>
            <p:nvPr/>
          </p:nvSpPr>
          <p:spPr bwMode="auto">
            <a:xfrm>
              <a:off x="2946" y="2304"/>
              <a:ext cx="295" cy="1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41" name="Line 28"/>
            <p:cNvSpPr>
              <a:spLocks noChangeShapeType="1"/>
            </p:cNvSpPr>
            <p:nvPr/>
          </p:nvSpPr>
          <p:spPr bwMode="auto">
            <a:xfrm rot="809437">
              <a:off x="3282" y="2496"/>
              <a:ext cx="93" cy="33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42" name="Oval 29"/>
            <p:cNvSpPr>
              <a:spLocks noChangeArrowheads="1"/>
            </p:cNvSpPr>
            <p:nvPr/>
          </p:nvSpPr>
          <p:spPr bwMode="auto">
            <a:xfrm>
              <a:off x="1890" y="2736"/>
              <a:ext cx="70" cy="7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altLang="de-DE" sz="2400">
                <a:solidFill>
                  <a:srgbClr val="000000"/>
                </a:solidFill>
              </a:endParaRPr>
            </a:p>
          </p:txBody>
        </p:sp>
        <p:sp>
          <p:nvSpPr>
            <p:cNvPr id="43043" name="Line 30"/>
            <p:cNvSpPr>
              <a:spLocks noChangeShapeType="1"/>
            </p:cNvSpPr>
            <p:nvPr/>
          </p:nvSpPr>
          <p:spPr bwMode="auto">
            <a:xfrm flipV="1">
              <a:off x="1938" y="2544"/>
              <a:ext cx="147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44" name="Text Box 31"/>
            <p:cNvSpPr txBox="1">
              <a:spLocks noChangeArrowheads="1"/>
            </p:cNvSpPr>
            <p:nvPr/>
          </p:nvSpPr>
          <p:spPr bwMode="auto">
            <a:xfrm>
              <a:off x="3330" y="2160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2400">
                  <a:solidFill>
                    <a:srgbClr val="000000"/>
                  </a:solidFill>
                  <a:latin typeface="Lucida Handwriting" pitchFamily="66" charset="0"/>
                </a:rPr>
                <a:t>v</a:t>
              </a:r>
              <a:r>
                <a:rPr lang="de-DE" altLang="de-DE" sz="2400" baseline="-25000">
                  <a:solidFill>
                    <a:srgbClr val="000000"/>
                  </a:solidFill>
                  <a:latin typeface="Lucida Handwriting" pitchFamily="66" charset="0"/>
                </a:rPr>
                <a:t>i</a:t>
              </a:r>
              <a:endParaRPr lang="de-DE" altLang="de-DE" sz="240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43045" name="Text Box 32"/>
            <p:cNvSpPr txBox="1">
              <a:spLocks noChangeArrowheads="1"/>
            </p:cNvSpPr>
            <p:nvPr/>
          </p:nvSpPr>
          <p:spPr bwMode="auto">
            <a:xfrm>
              <a:off x="3378" y="2784"/>
              <a:ext cx="8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2400">
                  <a:solidFill>
                    <a:srgbClr val="000000"/>
                  </a:solidFill>
                  <a:latin typeface="Lucida Handwriting" pitchFamily="66" charset="0"/>
                </a:rPr>
                <a:t>v</a:t>
              </a:r>
              <a:r>
                <a:rPr lang="de-DE" altLang="de-DE" sz="2400" baseline="-25000">
                  <a:solidFill>
                    <a:srgbClr val="000000"/>
                  </a:solidFill>
                  <a:latin typeface="Lucida Handwriting" pitchFamily="66" charset="0"/>
                </a:rPr>
                <a:t>j</a:t>
              </a:r>
              <a:endParaRPr lang="de-DE" altLang="de-DE" sz="240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49185" name="Text Box 33"/>
            <p:cNvSpPr txBox="1">
              <a:spLocks noChangeArrowheads="1"/>
            </p:cNvSpPr>
            <p:nvPr/>
          </p:nvSpPr>
          <p:spPr bwMode="auto">
            <a:xfrm>
              <a:off x="3330" y="2448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de-DE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Lucida Handwriting" pitchFamily="66" charset="0"/>
                </a:rPr>
                <a:t>e</a:t>
              </a:r>
              <a:endParaRPr lang="de-DE" sz="2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3047" name="Line 34"/>
            <p:cNvSpPr>
              <a:spLocks noChangeShapeType="1"/>
            </p:cNvSpPr>
            <p:nvPr/>
          </p:nvSpPr>
          <p:spPr bwMode="auto">
            <a:xfrm rot="325867" flipV="1">
              <a:off x="3042" y="2880"/>
              <a:ext cx="227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48" name="Text Box 35"/>
            <p:cNvSpPr txBox="1">
              <a:spLocks noChangeArrowheads="1"/>
            </p:cNvSpPr>
            <p:nvPr/>
          </p:nvSpPr>
          <p:spPr bwMode="auto">
            <a:xfrm>
              <a:off x="1650" y="2976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2400">
                  <a:solidFill>
                    <a:srgbClr val="000000"/>
                  </a:solidFill>
                  <a:latin typeface="Lucida Handwriting" pitchFamily="66" charset="0"/>
                </a:rPr>
                <a:t>v</a:t>
              </a:r>
            </a:p>
          </p:txBody>
        </p: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2419350" y="3190875"/>
            <a:ext cx="3306763" cy="2705100"/>
            <a:chOff x="1524" y="2010"/>
            <a:chExt cx="2082" cy="1704"/>
          </a:xfrm>
        </p:grpSpPr>
        <p:sp>
          <p:nvSpPr>
            <p:cNvPr id="43019" name="Freeform 37"/>
            <p:cNvSpPr>
              <a:spLocks/>
            </p:cNvSpPr>
            <p:nvPr/>
          </p:nvSpPr>
          <p:spPr bwMode="auto">
            <a:xfrm>
              <a:off x="1524" y="2250"/>
              <a:ext cx="1644" cy="966"/>
            </a:xfrm>
            <a:custGeom>
              <a:avLst/>
              <a:gdLst>
                <a:gd name="T0" fmla="*/ 0 w 1644"/>
                <a:gd name="T1" fmla="*/ 870 h 966"/>
                <a:gd name="T2" fmla="*/ 42 w 1644"/>
                <a:gd name="T3" fmla="*/ 630 h 966"/>
                <a:gd name="T4" fmla="*/ 324 w 1644"/>
                <a:gd name="T5" fmla="*/ 246 h 966"/>
                <a:gd name="T6" fmla="*/ 792 w 1644"/>
                <a:gd name="T7" fmla="*/ 36 h 966"/>
                <a:gd name="T8" fmla="*/ 1320 w 1644"/>
                <a:gd name="T9" fmla="*/ 30 h 966"/>
                <a:gd name="T10" fmla="*/ 1644 w 1644"/>
                <a:gd name="T11" fmla="*/ 150 h 9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44"/>
                <a:gd name="T19" fmla="*/ 0 h 966"/>
                <a:gd name="T20" fmla="*/ 1644 w 1644"/>
                <a:gd name="T21" fmla="*/ 966 h 9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44" h="966">
                  <a:moveTo>
                    <a:pt x="0" y="870"/>
                  </a:moveTo>
                  <a:cubicBezTo>
                    <a:pt x="0" y="966"/>
                    <a:pt x="18" y="666"/>
                    <a:pt x="42" y="630"/>
                  </a:cubicBezTo>
                  <a:cubicBezTo>
                    <a:pt x="78" y="516"/>
                    <a:pt x="193" y="343"/>
                    <a:pt x="324" y="246"/>
                  </a:cubicBezTo>
                  <a:cubicBezTo>
                    <a:pt x="465" y="125"/>
                    <a:pt x="611" y="72"/>
                    <a:pt x="792" y="36"/>
                  </a:cubicBezTo>
                  <a:cubicBezTo>
                    <a:pt x="958" y="0"/>
                    <a:pt x="1185" y="15"/>
                    <a:pt x="1320" y="30"/>
                  </a:cubicBezTo>
                  <a:cubicBezTo>
                    <a:pt x="1462" y="49"/>
                    <a:pt x="1590" y="130"/>
                    <a:pt x="1644" y="150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20" name="Line 38"/>
            <p:cNvSpPr>
              <a:spLocks noChangeShapeType="1"/>
            </p:cNvSpPr>
            <p:nvPr/>
          </p:nvSpPr>
          <p:spPr bwMode="auto">
            <a:xfrm rot="2944286">
              <a:off x="3193" y="2417"/>
              <a:ext cx="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21" name="Line 39"/>
            <p:cNvSpPr>
              <a:spLocks noChangeShapeType="1"/>
            </p:cNvSpPr>
            <p:nvPr/>
          </p:nvSpPr>
          <p:spPr bwMode="auto">
            <a:xfrm flipV="1">
              <a:off x="3207" y="3018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22" name="Text Box 40"/>
            <p:cNvSpPr txBox="1">
              <a:spLocks noChangeArrowheads="1"/>
            </p:cNvSpPr>
            <p:nvPr/>
          </p:nvSpPr>
          <p:spPr bwMode="auto">
            <a:xfrm>
              <a:off x="2352" y="2010"/>
              <a:ext cx="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2000">
                  <a:solidFill>
                    <a:srgbClr val="000000"/>
                  </a:solidFill>
                  <a:latin typeface="Lucida Handwriting" pitchFamily="66" charset="0"/>
                </a:rPr>
                <a:t>w</a:t>
              </a:r>
              <a:r>
                <a:rPr lang="de-DE" altLang="de-DE" sz="2000" baseline="-25000">
                  <a:solidFill>
                    <a:srgbClr val="000000"/>
                  </a:solidFill>
                  <a:latin typeface="Lucida Handwriting" pitchFamily="66" charset="0"/>
                </a:rPr>
                <a:t>i</a:t>
              </a:r>
              <a:endParaRPr lang="de-DE" altLang="de-DE" sz="200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43023" name="Freeform 41"/>
            <p:cNvSpPr>
              <a:spLocks/>
            </p:cNvSpPr>
            <p:nvPr/>
          </p:nvSpPr>
          <p:spPr bwMode="auto">
            <a:xfrm>
              <a:off x="1536" y="3117"/>
              <a:ext cx="1668" cy="476"/>
            </a:xfrm>
            <a:custGeom>
              <a:avLst/>
              <a:gdLst>
                <a:gd name="T0" fmla="*/ 0 w 1668"/>
                <a:gd name="T1" fmla="*/ 216 h 476"/>
                <a:gd name="T2" fmla="*/ 108 w 1668"/>
                <a:gd name="T3" fmla="*/ 336 h 476"/>
                <a:gd name="T4" fmla="*/ 282 w 1668"/>
                <a:gd name="T5" fmla="*/ 414 h 476"/>
                <a:gd name="T6" fmla="*/ 552 w 1668"/>
                <a:gd name="T7" fmla="*/ 468 h 476"/>
                <a:gd name="T8" fmla="*/ 744 w 1668"/>
                <a:gd name="T9" fmla="*/ 468 h 476"/>
                <a:gd name="T10" fmla="*/ 900 w 1668"/>
                <a:gd name="T11" fmla="*/ 450 h 476"/>
                <a:gd name="T12" fmla="*/ 1218 w 1668"/>
                <a:gd name="T13" fmla="*/ 360 h 476"/>
                <a:gd name="T14" fmla="*/ 1548 w 1668"/>
                <a:gd name="T15" fmla="*/ 132 h 476"/>
                <a:gd name="T16" fmla="*/ 1668 w 1668"/>
                <a:gd name="T17" fmla="*/ 0 h 4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68"/>
                <a:gd name="T28" fmla="*/ 0 h 476"/>
                <a:gd name="T29" fmla="*/ 1668 w 1668"/>
                <a:gd name="T30" fmla="*/ 476 h 4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68" h="476">
                  <a:moveTo>
                    <a:pt x="0" y="216"/>
                  </a:moveTo>
                  <a:cubicBezTo>
                    <a:pt x="16" y="264"/>
                    <a:pt x="67" y="307"/>
                    <a:pt x="108" y="336"/>
                  </a:cubicBezTo>
                  <a:cubicBezTo>
                    <a:pt x="161" y="374"/>
                    <a:pt x="220" y="393"/>
                    <a:pt x="282" y="414"/>
                  </a:cubicBezTo>
                  <a:cubicBezTo>
                    <a:pt x="369" y="443"/>
                    <a:pt x="460" y="463"/>
                    <a:pt x="552" y="468"/>
                  </a:cubicBezTo>
                  <a:cubicBezTo>
                    <a:pt x="628" y="476"/>
                    <a:pt x="686" y="471"/>
                    <a:pt x="744" y="468"/>
                  </a:cubicBezTo>
                  <a:cubicBezTo>
                    <a:pt x="802" y="465"/>
                    <a:pt x="821" y="468"/>
                    <a:pt x="900" y="450"/>
                  </a:cubicBezTo>
                  <a:cubicBezTo>
                    <a:pt x="1003" y="442"/>
                    <a:pt x="1108" y="412"/>
                    <a:pt x="1218" y="360"/>
                  </a:cubicBezTo>
                  <a:cubicBezTo>
                    <a:pt x="1326" y="307"/>
                    <a:pt x="1473" y="192"/>
                    <a:pt x="1548" y="132"/>
                  </a:cubicBezTo>
                  <a:cubicBezTo>
                    <a:pt x="1623" y="72"/>
                    <a:pt x="1643" y="27"/>
                    <a:pt x="1668" y="0"/>
                  </a:cubicBezTo>
                </a:path>
              </a:pathLst>
            </a:custGeom>
            <a:noFill/>
            <a:ln w="317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43024" name="Text Box 42"/>
            <p:cNvSpPr txBox="1">
              <a:spLocks noChangeArrowheads="1"/>
            </p:cNvSpPr>
            <p:nvPr/>
          </p:nvSpPr>
          <p:spPr bwMode="auto">
            <a:xfrm>
              <a:off x="2646" y="3464"/>
              <a:ext cx="9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2000">
                  <a:solidFill>
                    <a:srgbClr val="000000"/>
                  </a:solidFill>
                  <a:latin typeface="Lucida Handwriting" pitchFamily="66" charset="0"/>
                </a:rPr>
                <a:t>w</a:t>
              </a:r>
              <a:r>
                <a:rPr lang="de-DE" altLang="de-DE" sz="2000" baseline="-25000">
                  <a:solidFill>
                    <a:srgbClr val="000000"/>
                  </a:solidFill>
                  <a:latin typeface="Lucida Handwriting" pitchFamily="66" charset="0"/>
                </a:rPr>
                <a:t>j</a:t>
              </a:r>
              <a:endParaRPr lang="de-DE" altLang="de-DE" sz="200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</p:grpSp>
      <p:sp>
        <p:nvSpPr>
          <p:cNvPr id="49195" name="Text Box 43"/>
          <p:cNvSpPr txBox="1">
            <a:spLocks noChangeArrowheads="1"/>
          </p:cNvSpPr>
          <p:nvPr/>
        </p:nvSpPr>
        <p:spPr bwMode="auto">
          <a:xfrm>
            <a:off x="990600" y="6172200"/>
            <a:ext cx="716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StarMath" pitchFamily="2" charset="2"/>
              <a:buNone/>
            </a:pPr>
            <a:r>
              <a:rPr lang="de-DE" altLang="de-DE" sz="2000">
                <a:solidFill>
                  <a:srgbClr val="000000"/>
                </a:solidFill>
              </a:rPr>
              <a:t>&lt;{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(w</a:t>
            </a:r>
            <a:r>
              <a:rPr lang="de-DE" altLang="de-DE" sz="2000" baseline="-25000">
                <a:solidFill>
                  <a:srgbClr val="000000"/>
                </a:solidFill>
                <a:sym typeface="StarMath" pitchFamily="2" charset="2"/>
              </a:rPr>
              <a:t>i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) + (e) - (w</a:t>
            </a:r>
            <a:r>
              <a:rPr lang="de-DE" altLang="de-DE" sz="2000" baseline="-25000">
                <a:solidFill>
                  <a:srgbClr val="000000"/>
                </a:solidFill>
                <a:sym typeface="StarMath" pitchFamily="2" charset="2"/>
              </a:rPr>
              <a:t>j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) | e  E,  (e) = v</a:t>
            </a:r>
            <a:r>
              <a:rPr lang="de-DE" altLang="de-DE" sz="2000" baseline="-25000">
                <a:solidFill>
                  <a:srgbClr val="000000"/>
                </a:solidFill>
                <a:sym typeface="StarMath" pitchFamily="2" charset="2"/>
              </a:rPr>
              <a:t>i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, (e) = v</a:t>
            </a:r>
            <a:r>
              <a:rPr lang="de-DE" altLang="de-DE" sz="2000" baseline="-25000">
                <a:solidFill>
                  <a:srgbClr val="000000"/>
                </a:solidFill>
                <a:sym typeface="StarMath" pitchFamily="2" charset="2"/>
              </a:rPr>
              <a:t>j</a:t>
            </a:r>
            <a:r>
              <a:rPr lang="de-DE" altLang="de-DE" sz="2000">
                <a:solidFill>
                  <a:srgbClr val="000000"/>
                </a:solidFill>
                <a:sym typeface="StarMath" pitchFamily="2" charset="2"/>
              </a:rPr>
              <a:t>}&gt;</a:t>
            </a:r>
            <a:endParaRPr lang="de-DE" altLang="de-DE" sz="2000">
              <a:solidFill>
                <a:srgbClr val="000000"/>
              </a:solidFill>
            </a:endParaRPr>
          </a:p>
        </p:txBody>
      </p:sp>
      <p:sp>
        <p:nvSpPr>
          <p:cNvPr id="43016" name="Rectangle 4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7239000" cy="685800"/>
          </a:xfrm>
        </p:spPr>
        <p:txBody>
          <a:bodyPr/>
          <a:lstStyle/>
          <a:p>
            <a:pPr eaLnBrk="1" hangingPunct="1"/>
            <a:r>
              <a:rPr lang="de-DE" altLang="de-DE" sz="2400" b="1" smtClean="0"/>
              <a:t>Dimensionality</a:t>
            </a:r>
            <a:r>
              <a:rPr lang="de-DE" altLang="de-DE" sz="2800" b="1" smtClean="0"/>
              <a:t/>
            </a:r>
            <a:br>
              <a:rPr lang="de-DE" altLang="de-DE" sz="2800" b="1" smtClean="0"/>
            </a:br>
            <a:endParaRPr lang="de-DE" altLang="de-DE" sz="2800" b="1" smtClean="0"/>
          </a:p>
        </p:txBody>
      </p:sp>
      <p:sp>
        <p:nvSpPr>
          <p:cNvPr id="43017" name="Freeform 45"/>
          <p:cNvSpPr>
            <a:spLocks/>
          </p:cNvSpPr>
          <p:nvPr/>
        </p:nvSpPr>
        <p:spPr bwMode="auto">
          <a:xfrm>
            <a:off x="2921000" y="736600"/>
            <a:ext cx="2601913" cy="100013"/>
          </a:xfrm>
          <a:custGeom>
            <a:avLst/>
            <a:gdLst>
              <a:gd name="T0" fmla="*/ 0 w 1638"/>
              <a:gd name="T1" fmla="*/ 60 h 63"/>
              <a:gd name="T2" fmla="*/ 112 w 1638"/>
              <a:gd name="T3" fmla="*/ 7 h 63"/>
              <a:gd name="T4" fmla="*/ 180 w 1638"/>
              <a:gd name="T5" fmla="*/ 15 h 63"/>
              <a:gd name="T6" fmla="*/ 247 w 1638"/>
              <a:gd name="T7" fmla="*/ 45 h 63"/>
              <a:gd name="T8" fmla="*/ 307 w 1638"/>
              <a:gd name="T9" fmla="*/ 60 h 63"/>
              <a:gd name="T10" fmla="*/ 457 w 1638"/>
              <a:gd name="T11" fmla="*/ 37 h 63"/>
              <a:gd name="T12" fmla="*/ 479 w 1638"/>
              <a:gd name="T13" fmla="*/ 22 h 63"/>
              <a:gd name="T14" fmla="*/ 524 w 1638"/>
              <a:gd name="T15" fmla="*/ 7 h 63"/>
              <a:gd name="T16" fmla="*/ 621 w 1638"/>
              <a:gd name="T17" fmla="*/ 15 h 63"/>
              <a:gd name="T18" fmla="*/ 741 w 1638"/>
              <a:gd name="T19" fmla="*/ 60 h 63"/>
              <a:gd name="T20" fmla="*/ 898 w 1638"/>
              <a:gd name="T21" fmla="*/ 22 h 63"/>
              <a:gd name="T22" fmla="*/ 943 w 1638"/>
              <a:gd name="T23" fmla="*/ 7 h 63"/>
              <a:gd name="T24" fmla="*/ 965 w 1638"/>
              <a:gd name="T25" fmla="*/ 0 h 63"/>
              <a:gd name="T26" fmla="*/ 1070 w 1638"/>
              <a:gd name="T27" fmla="*/ 22 h 63"/>
              <a:gd name="T28" fmla="*/ 1092 w 1638"/>
              <a:gd name="T29" fmla="*/ 37 h 63"/>
              <a:gd name="T30" fmla="*/ 1137 w 1638"/>
              <a:gd name="T31" fmla="*/ 52 h 63"/>
              <a:gd name="T32" fmla="*/ 1309 w 1638"/>
              <a:gd name="T33" fmla="*/ 30 h 63"/>
              <a:gd name="T34" fmla="*/ 1377 w 1638"/>
              <a:gd name="T35" fmla="*/ 7 h 63"/>
              <a:gd name="T36" fmla="*/ 1399 w 1638"/>
              <a:gd name="T37" fmla="*/ 0 h 63"/>
              <a:gd name="T38" fmla="*/ 1481 w 1638"/>
              <a:gd name="T39" fmla="*/ 15 h 63"/>
              <a:gd name="T40" fmla="*/ 1549 w 1638"/>
              <a:gd name="T41" fmla="*/ 45 h 63"/>
              <a:gd name="T42" fmla="*/ 1638 w 1638"/>
              <a:gd name="T43" fmla="*/ 45 h 6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638"/>
              <a:gd name="T67" fmla="*/ 0 h 63"/>
              <a:gd name="T68" fmla="*/ 1638 w 1638"/>
              <a:gd name="T69" fmla="*/ 63 h 6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638" h="63">
                <a:moveTo>
                  <a:pt x="0" y="60"/>
                </a:moveTo>
                <a:cubicBezTo>
                  <a:pt x="41" y="44"/>
                  <a:pt x="70" y="18"/>
                  <a:pt x="112" y="7"/>
                </a:cubicBezTo>
                <a:cubicBezTo>
                  <a:pt x="135" y="10"/>
                  <a:pt x="158" y="10"/>
                  <a:pt x="180" y="15"/>
                </a:cubicBezTo>
                <a:cubicBezTo>
                  <a:pt x="251" y="30"/>
                  <a:pt x="202" y="23"/>
                  <a:pt x="247" y="45"/>
                </a:cubicBezTo>
                <a:cubicBezTo>
                  <a:pt x="258" y="51"/>
                  <a:pt x="300" y="58"/>
                  <a:pt x="307" y="60"/>
                </a:cubicBezTo>
                <a:cubicBezTo>
                  <a:pt x="428" y="51"/>
                  <a:pt x="379" y="63"/>
                  <a:pt x="457" y="37"/>
                </a:cubicBezTo>
                <a:cubicBezTo>
                  <a:pt x="465" y="34"/>
                  <a:pt x="471" y="26"/>
                  <a:pt x="479" y="22"/>
                </a:cubicBezTo>
                <a:cubicBezTo>
                  <a:pt x="493" y="16"/>
                  <a:pt x="524" y="7"/>
                  <a:pt x="524" y="7"/>
                </a:cubicBezTo>
                <a:cubicBezTo>
                  <a:pt x="556" y="10"/>
                  <a:pt x="589" y="11"/>
                  <a:pt x="621" y="15"/>
                </a:cubicBezTo>
                <a:cubicBezTo>
                  <a:pt x="660" y="20"/>
                  <a:pt x="700" y="49"/>
                  <a:pt x="741" y="60"/>
                </a:cubicBezTo>
                <a:cubicBezTo>
                  <a:pt x="815" y="52"/>
                  <a:pt x="837" y="49"/>
                  <a:pt x="898" y="22"/>
                </a:cubicBezTo>
                <a:cubicBezTo>
                  <a:pt x="912" y="16"/>
                  <a:pt x="928" y="12"/>
                  <a:pt x="943" y="7"/>
                </a:cubicBezTo>
                <a:cubicBezTo>
                  <a:pt x="950" y="5"/>
                  <a:pt x="965" y="0"/>
                  <a:pt x="965" y="0"/>
                </a:cubicBezTo>
                <a:cubicBezTo>
                  <a:pt x="1003" y="5"/>
                  <a:pt x="1034" y="11"/>
                  <a:pt x="1070" y="22"/>
                </a:cubicBezTo>
                <a:cubicBezTo>
                  <a:pt x="1077" y="27"/>
                  <a:pt x="1084" y="33"/>
                  <a:pt x="1092" y="37"/>
                </a:cubicBezTo>
                <a:cubicBezTo>
                  <a:pt x="1106" y="43"/>
                  <a:pt x="1137" y="52"/>
                  <a:pt x="1137" y="52"/>
                </a:cubicBezTo>
                <a:cubicBezTo>
                  <a:pt x="1276" y="44"/>
                  <a:pt x="1225" y="58"/>
                  <a:pt x="1309" y="30"/>
                </a:cubicBezTo>
                <a:cubicBezTo>
                  <a:pt x="1332" y="22"/>
                  <a:pt x="1354" y="15"/>
                  <a:pt x="1377" y="7"/>
                </a:cubicBezTo>
                <a:cubicBezTo>
                  <a:pt x="1384" y="5"/>
                  <a:pt x="1399" y="0"/>
                  <a:pt x="1399" y="0"/>
                </a:cubicBezTo>
                <a:cubicBezTo>
                  <a:pt x="1427" y="3"/>
                  <a:pt x="1455" y="2"/>
                  <a:pt x="1481" y="15"/>
                </a:cubicBezTo>
                <a:cubicBezTo>
                  <a:pt x="1507" y="28"/>
                  <a:pt x="1513" y="45"/>
                  <a:pt x="1549" y="45"/>
                </a:cubicBezTo>
                <a:cubicBezTo>
                  <a:pt x="1579" y="45"/>
                  <a:pt x="1608" y="45"/>
                  <a:pt x="1638" y="45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pic>
        <p:nvPicPr>
          <p:cNvPr id="49198" name="Picture 46" descr="QUARZD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3513"/>
            <a:ext cx="1160463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88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 autoUpdateAnimBg="0"/>
      <p:bldP spid="49162" grpId="0" autoUpdateAnimBg="0"/>
      <p:bldP spid="4919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4403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304A4D-864E-448F-82CE-C776A8B05BAB}" type="slidenum">
              <a:rPr lang="de-DE" altLang="de-DE">
                <a:solidFill>
                  <a:srgbClr val="000000"/>
                </a:solidFill>
              </a:rPr>
              <a:pPr eaLnBrk="1" hangingPunct="1"/>
              <a:t>14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250825" y="250825"/>
            <a:ext cx="8610600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b="1" u="sng">
                <a:solidFill>
                  <a:srgbClr val="000000"/>
                </a:solidFill>
              </a:rPr>
              <a:t>Organic databases</a:t>
            </a:r>
            <a:r>
              <a:rPr lang="de-DE">
                <a:solidFill>
                  <a:srgbClr val="000000"/>
                </a:solidFill>
              </a:rPr>
              <a:t>:    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000000"/>
                </a:solidFill>
              </a:rPr>
              <a:t>Relatively small number of rigid substructures, mapping of 2D chemical structure</a:t>
            </a:r>
            <a:br>
              <a:rPr lang="de-DE">
                <a:solidFill>
                  <a:srgbClr val="000000"/>
                </a:solidFill>
              </a:rPr>
            </a:br>
            <a:r>
              <a:rPr lang="de-DE">
                <a:solidFill>
                  <a:srgbClr val="000000"/>
                </a:solidFill>
              </a:rPr>
              <a:t>onto 3D molecular structure can be used for substructure searches.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i="1">
                <a:solidFill>
                  <a:srgbClr val="000000"/>
                </a:solidFill>
              </a:rPr>
              <a:t>Example</a:t>
            </a:r>
            <a:r>
              <a:rPr lang="de-DE">
                <a:solidFill>
                  <a:srgbClr val="000000"/>
                </a:solidFill>
              </a:rPr>
              <a:t>: </a:t>
            </a:r>
            <a:r>
              <a:rPr lang="de-DE" b="1">
                <a:solidFill>
                  <a:srgbClr val="000000"/>
                </a:solidFill>
              </a:rPr>
              <a:t>C</a:t>
            </a:r>
            <a:r>
              <a:rPr lang="de-DE">
                <a:solidFill>
                  <a:srgbClr val="000000"/>
                </a:solidFill>
              </a:rPr>
              <a:t>ambridge </a:t>
            </a:r>
            <a:r>
              <a:rPr lang="de-DE" b="1">
                <a:solidFill>
                  <a:srgbClr val="000000"/>
                </a:solidFill>
              </a:rPr>
              <a:t>S</a:t>
            </a:r>
            <a:r>
              <a:rPr lang="de-DE">
                <a:solidFill>
                  <a:srgbClr val="000000"/>
                </a:solidFill>
              </a:rPr>
              <a:t>tructural </a:t>
            </a:r>
            <a:r>
              <a:rPr lang="de-DE" b="1">
                <a:solidFill>
                  <a:srgbClr val="000000"/>
                </a:solidFill>
              </a:rPr>
              <a:t>D</a:t>
            </a:r>
            <a:r>
              <a:rPr lang="de-DE">
                <a:solidFill>
                  <a:srgbClr val="000000"/>
                </a:solidFill>
              </a:rPr>
              <a:t>atabase (organic and metal-organic compounds);</a:t>
            </a:r>
            <a:br>
              <a:rPr lang="de-DE">
                <a:solidFill>
                  <a:srgbClr val="000000"/>
                </a:solidFill>
              </a:rPr>
            </a:br>
            <a:r>
              <a:rPr lang="de-DE">
                <a:solidFill>
                  <a:srgbClr val="000000"/>
                </a:solidFill>
              </a:rPr>
              <a:t>                more than 500,000 single-crystal X-ray structures.</a:t>
            </a:r>
            <a:br>
              <a:rPr lang="de-DE">
                <a:solidFill>
                  <a:srgbClr val="000000"/>
                </a:solidFill>
              </a:rPr>
            </a:br>
            <a:r>
              <a:rPr lang="de-DE">
                <a:solidFill>
                  <a:srgbClr val="000000"/>
                </a:solidFill>
              </a:rPr>
              <a:t/>
            </a:r>
            <a:br>
              <a:rPr lang="de-DE">
                <a:solidFill>
                  <a:srgbClr val="000000"/>
                </a:solidFill>
              </a:rPr>
            </a:br>
            <a:r>
              <a:rPr lang="de-DE">
                <a:solidFill>
                  <a:srgbClr val="000000"/>
                </a:solidFill>
              </a:rPr>
              <a:t>                </a:t>
            </a:r>
            <a:r>
              <a:rPr lang="de-DE" u="sng">
                <a:solidFill>
                  <a:srgbClr val="000000"/>
                </a:solidFill>
              </a:rPr>
              <a:t>Search facilities</a:t>
            </a:r>
            <a:r>
              <a:rPr lang="de-DE">
                <a:solidFill>
                  <a:srgbClr val="000000"/>
                </a:solidFill>
              </a:rPr>
              <a:t>: </a:t>
            </a:r>
            <a:r>
              <a:rPr lang="de-DE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Structural search by drawing all or part of a molecule,</a:t>
            </a:r>
            <a:br>
              <a:rPr lang="de-DE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de-DE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</a:t>
            </a:r>
            <a:r>
              <a:rPr lang="de-DE">
                <a:solidFill>
                  <a:srgbClr val="000000"/>
                </a:solidFill>
              </a:rPr>
              <a:t>selection by providing chemical, bibliographic, .... information.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u="sng">
              <a:solidFill>
                <a:srgbClr val="000000"/>
              </a:solidFill>
            </a:endParaRPr>
          </a:p>
        </p:txBody>
      </p:sp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2898775"/>
            <a:ext cx="43719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2997200"/>
            <a:ext cx="4595812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5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45059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4053C0-DDB4-4729-8235-6C2AA0D4C160}" type="slidenum">
              <a:rPr lang="de-DE" altLang="de-DE">
                <a:solidFill>
                  <a:srgbClr val="000000"/>
                </a:solidFill>
              </a:rPr>
              <a:pPr eaLnBrk="1" hangingPunct="1"/>
              <a:t>15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111125" y="260350"/>
            <a:ext cx="8964613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b="1" u="sng">
                <a:solidFill>
                  <a:srgbClr val="000000"/>
                </a:solidFill>
              </a:rPr>
              <a:t>Inorganic databases</a:t>
            </a:r>
            <a:r>
              <a:rPr lang="de-DE" altLang="de-DE">
                <a:solidFill>
                  <a:srgbClr val="000000"/>
                </a:solidFill>
              </a:rPr>
              <a:t>: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Large variety of chemical elements and patterns    </a:t>
            </a:r>
            <a:r>
              <a:rPr lang="de-DE" altLang="de-DE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</a:t>
            </a:r>
            <a:br>
              <a:rPr lang="de-DE" altLang="de-DE">
                <a:solidFill>
                  <a:srgbClr val="000000"/>
                </a:solidFill>
                <a:sym typeface="StarMath" pitchFamily="2" charset="2"/>
              </a:rPr>
            </a:b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    </a:t>
            </a:r>
            <a:r>
              <a:rPr lang="de-DE" altLang="de-DE">
                <a:solidFill>
                  <a:srgbClr val="000000"/>
                </a:solidFill>
              </a:rPr>
              <a:t>Problem to fix a suitable set of substructures for indexation.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Example</a:t>
            </a:r>
            <a:r>
              <a:rPr lang="de-DE" altLang="de-DE">
                <a:solidFill>
                  <a:srgbClr val="000000"/>
                </a:solidFill>
              </a:rPr>
              <a:t>: </a:t>
            </a:r>
            <a:r>
              <a:rPr lang="de-DE" altLang="de-DE" b="1">
                <a:solidFill>
                  <a:srgbClr val="000000"/>
                </a:solidFill>
              </a:rPr>
              <a:t>I</a:t>
            </a:r>
            <a:r>
              <a:rPr lang="de-DE" altLang="de-DE">
                <a:solidFill>
                  <a:srgbClr val="000000"/>
                </a:solidFill>
              </a:rPr>
              <a:t>norganic </a:t>
            </a:r>
            <a:r>
              <a:rPr lang="de-DE" altLang="de-DE" b="1">
                <a:solidFill>
                  <a:srgbClr val="000000"/>
                </a:solidFill>
              </a:rPr>
              <a:t>C</a:t>
            </a:r>
            <a:r>
              <a:rPr lang="de-DE" altLang="de-DE">
                <a:solidFill>
                  <a:srgbClr val="000000"/>
                </a:solidFill>
              </a:rPr>
              <a:t>rystal </a:t>
            </a:r>
            <a:r>
              <a:rPr lang="de-DE" altLang="de-DE" b="1">
                <a:solidFill>
                  <a:srgbClr val="000000"/>
                </a:solidFill>
              </a:rPr>
              <a:t>S</a:t>
            </a:r>
            <a:r>
              <a:rPr lang="de-DE" altLang="de-DE">
                <a:solidFill>
                  <a:srgbClr val="000000"/>
                </a:solidFill>
              </a:rPr>
              <a:t>tructure </a:t>
            </a:r>
            <a:r>
              <a:rPr lang="de-DE" altLang="de-DE" b="1">
                <a:solidFill>
                  <a:srgbClr val="000000"/>
                </a:solidFill>
              </a:rPr>
              <a:t>D</a:t>
            </a:r>
            <a:r>
              <a:rPr lang="de-DE" altLang="de-DE">
                <a:solidFill>
                  <a:srgbClr val="000000"/>
                </a:solidFill>
              </a:rPr>
              <a:t>atabase;  more than 140,000 entries. </a:t>
            </a:r>
            <a:endParaRPr lang="en-US" altLang="de-DE">
              <a:solidFill>
                <a:srgbClr val="000000"/>
              </a:solidFill>
            </a:endParaRPr>
          </a:p>
        </p:txBody>
      </p:sp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2444750"/>
            <a:ext cx="5786437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4" name="Text Box 4"/>
          <p:cNvSpPr txBox="1">
            <a:spLocks noChangeArrowheads="1"/>
          </p:cNvSpPr>
          <p:nvPr/>
        </p:nvSpPr>
        <p:spPr bwMode="auto">
          <a:xfrm>
            <a:off x="106363" y="1728788"/>
            <a:ext cx="9036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               </a:t>
            </a:r>
            <a:r>
              <a:rPr lang="de-DE" altLang="de-DE" u="sng">
                <a:solidFill>
                  <a:srgbClr val="000000"/>
                </a:solidFill>
              </a:rPr>
              <a:t>Search facilities</a:t>
            </a:r>
            <a:r>
              <a:rPr lang="de-DE" altLang="de-DE">
                <a:solidFill>
                  <a:srgbClr val="000000"/>
                </a:solidFill>
              </a:rPr>
              <a:t>: Selection in the categories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   cell, chemistry, symmetry, crystal chemistry, structure type, bibliography.</a:t>
            </a:r>
          </a:p>
        </p:txBody>
      </p:sp>
    </p:spTree>
    <p:extLst>
      <p:ext uri="{BB962C8B-B14F-4D97-AF65-F5344CB8AC3E}">
        <p14:creationId xmlns:p14="http://schemas.microsoft.com/office/powerpoint/2010/main" val="206161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 build="p"/>
      <p:bldP spid="16896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46083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1524DFA-0FCF-46F2-9B81-7C26AA938EF2}" type="slidenum">
              <a:rPr lang="de-DE" altLang="de-DE">
                <a:solidFill>
                  <a:srgbClr val="000000"/>
                </a:solidFill>
              </a:rPr>
              <a:pPr eaLnBrk="1" hangingPunct="1"/>
              <a:t>16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6084" name="Rectangle 2"/>
          <p:cNvSpPr>
            <a:spLocks noChangeArrowheads="1"/>
          </p:cNvSpPr>
          <p:nvPr/>
        </p:nvSpPr>
        <p:spPr bwMode="auto">
          <a:xfrm>
            <a:off x="111125" y="260350"/>
            <a:ext cx="8964613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b="1" u="sng">
                <a:solidFill>
                  <a:srgbClr val="000000"/>
                </a:solidFill>
              </a:rPr>
              <a:t>Inorganic databases</a:t>
            </a:r>
            <a:r>
              <a:rPr lang="de-DE" altLang="de-DE">
                <a:solidFill>
                  <a:srgbClr val="000000"/>
                </a:solidFill>
              </a:rPr>
              <a:t>: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Large variety of chemical elements and patterns    </a:t>
            </a:r>
            <a:r>
              <a:rPr lang="de-DE" altLang="de-DE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</a:t>
            </a:r>
            <a:br>
              <a:rPr lang="de-DE" altLang="de-DE">
                <a:solidFill>
                  <a:srgbClr val="000000"/>
                </a:solidFill>
                <a:sym typeface="StarMath" pitchFamily="2" charset="2"/>
              </a:rPr>
            </a:b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    </a:t>
            </a:r>
            <a:r>
              <a:rPr lang="de-DE" altLang="de-DE">
                <a:solidFill>
                  <a:srgbClr val="000000"/>
                </a:solidFill>
              </a:rPr>
              <a:t>Problem to fix a suitable set of substructures for indexation.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Example</a:t>
            </a:r>
            <a:r>
              <a:rPr lang="de-DE" altLang="de-DE">
                <a:solidFill>
                  <a:srgbClr val="000000"/>
                </a:solidFill>
              </a:rPr>
              <a:t>: Pearson's Crystal Data;  about 212,500 entries.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106363" y="1728788"/>
            <a:ext cx="903605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000000"/>
                </a:solidFill>
              </a:rPr>
              <a:t>                </a:t>
            </a:r>
            <a:r>
              <a:rPr lang="de-DE" u="sng">
                <a:solidFill>
                  <a:srgbClr val="000000"/>
                </a:solidFill>
              </a:rPr>
              <a:t>Search facilities</a:t>
            </a:r>
            <a:r>
              <a:rPr lang="de-DE">
                <a:solidFill>
                  <a:srgbClr val="000000"/>
                </a:solidFill>
              </a:rPr>
              <a:t>: </a:t>
            </a:r>
            <a:r>
              <a:rPr lang="de-DE" sz="1600">
                <a:solidFill>
                  <a:srgbClr val="000000"/>
                </a:solidFill>
              </a:rPr>
              <a:t>interatomic distances, phase information, chemical composition, </a:t>
            </a:r>
            <a:br>
              <a:rPr lang="de-DE" sz="1600">
                <a:solidFill>
                  <a:srgbClr val="000000"/>
                </a:solidFill>
              </a:rPr>
            </a:br>
            <a:r>
              <a:rPr lang="de-DE" sz="1600">
                <a:solidFill>
                  <a:srgbClr val="000000"/>
                </a:solidFill>
              </a:rPr>
              <a:t>                                                </a:t>
            </a:r>
            <a:r>
              <a:rPr lang="de-DE" sz="1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atomic environment</a:t>
            </a:r>
            <a:r>
              <a:rPr lang="de-DE" sz="1600">
                <a:solidFill>
                  <a:srgbClr val="000000"/>
                </a:solidFill>
              </a:rPr>
              <a:t> (coordination number, atom coordination), ...</a:t>
            </a:r>
          </a:p>
        </p:txBody>
      </p:sp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349500"/>
            <a:ext cx="6484937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9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4710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44EC09-69EC-49B5-BA98-C6C0BA5C6853}" type="slidenum">
              <a:rPr lang="de-DE" altLang="de-DE">
                <a:solidFill>
                  <a:srgbClr val="000000"/>
                </a:solidFill>
              </a:rPr>
              <a:pPr eaLnBrk="1" hangingPunct="1"/>
              <a:t>17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171010" name="Picture 2" descr="alp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1752600"/>
            <a:ext cx="325755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" y="1011238"/>
            <a:ext cx="8153400" cy="762000"/>
          </a:xfrm>
        </p:spPr>
        <p:txBody>
          <a:bodyPr/>
          <a:lstStyle/>
          <a:p>
            <a:pPr eaLnBrk="1" hangingPunct="1"/>
            <a:r>
              <a:rPr lang="de-DE" altLang="de-DE" sz="1800" smtClean="0">
                <a:sym typeface="StarMath" pitchFamily="2" charset="2"/>
              </a:rPr>
              <a:t>Part of the tetrahedral network of </a:t>
            </a:r>
            <a:r>
              <a:rPr lang="de-DE" altLang="de-DE" sz="1800" smtClean="0">
                <a:sym typeface="Symbol" pitchFamily="18" charset="2"/>
              </a:rPr>
              <a:t></a:t>
            </a:r>
            <a:r>
              <a:rPr lang="de-DE" altLang="de-DE" sz="1800" smtClean="0"/>
              <a:t>-quartz</a:t>
            </a:r>
          </a:p>
        </p:txBody>
      </p:sp>
      <p:sp>
        <p:nvSpPr>
          <p:cNvPr id="47110" name="Text Box 4"/>
          <p:cNvSpPr txBox="1">
            <a:spLocks noChangeArrowheads="1"/>
          </p:cNvSpPr>
          <p:nvPr/>
        </p:nvSpPr>
        <p:spPr bwMode="auto">
          <a:xfrm>
            <a:off x="612775" y="188913"/>
            <a:ext cx="7920038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Common level of description: coordination polyhedra and their connections.</a:t>
            </a:r>
          </a:p>
        </p:txBody>
      </p:sp>
    </p:spTree>
    <p:extLst>
      <p:ext uri="{BB962C8B-B14F-4D97-AF65-F5344CB8AC3E}">
        <p14:creationId xmlns:p14="http://schemas.microsoft.com/office/powerpoint/2010/main" val="84792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2052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849970-7DBD-4382-9E0C-7FF671FF090A}" type="slidenum">
              <a:rPr lang="de-DE" altLang="de-DE">
                <a:solidFill>
                  <a:srgbClr val="000000"/>
                </a:solidFill>
              </a:rPr>
              <a:pPr eaLnBrk="1" hangingPunct="1"/>
              <a:t>18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53" name="Text Box 2"/>
          <p:cNvSpPr txBox="1">
            <a:spLocks noChangeArrowheads="1"/>
          </p:cNvSpPr>
          <p:nvPr/>
        </p:nvSpPr>
        <p:spPr bwMode="auto">
          <a:xfrm>
            <a:off x="533400" y="609600"/>
            <a:ext cx="800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Vertex and edge sharing of octahedra and tetrahedra in zoisite</a:t>
            </a:r>
            <a:endParaRPr lang="en-US" altLang="de-DE">
              <a:solidFill>
                <a:srgbClr val="000000"/>
              </a:solidFill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676400" y="1676400"/>
          <a:ext cx="6013450" cy="397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Bitmap" r:id="rId3" imgW="4717189" imgH="3116190" progId="Paint.Picture">
                  <p:embed/>
                </p:oleObj>
              </mc:Choice>
              <mc:Fallback>
                <p:oleObj name="Bitmap" r:id="rId3" imgW="4717189" imgH="311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76400"/>
                        <a:ext cx="6013450" cy="397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9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48131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7E42E7B-5B57-48E9-91AF-C3FFEEE6359F}" type="slidenum">
              <a:rPr lang="de-DE" altLang="de-DE">
                <a:solidFill>
                  <a:srgbClr val="000000"/>
                </a:solidFill>
              </a:rPr>
              <a:pPr eaLnBrk="1" hangingPunct="1"/>
              <a:t>19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8132" name="Freeform 2"/>
          <p:cNvSpPr>
            <a:spLocks/>
          </p:cNvSpPr>
          <p:nvPr/>
        </p:nvSpPr>
        <p:spPr bwMode="auto">
          <a:xfrm>
            <a:off x="3348038" y="115888"/>
            <a:ext cx="2438400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73059" name="Text Box 3"/>
          <p:cNvSpPr txBox="1">
            <a:spLocks noChangeArrowheads="1"/>
          </p:cNvSpPr>
          <p:nvPr/>
        </p:nvSpPr>
        <p:spPr bwMode="auto">
          <a:xfrm>
            <a:off x="119063" y="171450"/>
            <a:ext cx="8964612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u="sng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u="sng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000000"/>
                </a:solidFill>
              </a:rPr>
              <a:t>Given the structural pattern of a part of a (real or hypothetical) chemical compound.</a:t>
            </a:r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107950" y="3933825"/>
            <a:ext cx="89646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Find all compounds in a given set of models with </a:t>
            </a:r>
            <a:r>
              <a:rPr lang="de-DE" altLang="de-DE" b="1" i="1">
                <a:solidFill>
                  <a:srgbClr val="000000"/>
                </a:solidFill>
              </a:rPr>
              <a:t>similar</a:t>
            </a:r>
            <a:r>
              <a:rPr lang="de-DE" altLang="de-DE">
                <a:solidFill>
                  <a:srgbClr val="000000"/>
                </a:solidFill>
              </a:rPr>
              <a:t> structural patterns. </a:t>
            </a:r>
          </a:p>
        </p:txBody>
      </p:sp>
      <p:pic>
        <p:nvPicPr>
          <p:cNvPr id="17306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646238"/>
            <a:ext cx="1900238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3850" y="4394200"/>
            <a:ext cx="7831138" cy="2014538"/>
            <a:chOff x="204" y="2768"/>
            <a:chExt cx="4933" cy="1269"/>
          </a:xfrm>
        </p:grpSpPr>
        <p:pic>
          <p:nvPicPr>
            <p:cNvPr id="48139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768"/>
              <a:ext cx="1376" cy="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0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" y="3022"/>
              <a:ext cx="1703" cy="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1" name="Picture 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2795"/>
              <a:ext cx="1168" cy="1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137" name="Text Box 10"/>
          <p:cNvSpPr txBox="1">
            <a:spLocks noChangeArrowheads="1"/>
          </p:cNvSpPr>
          <p:nvPr/>
        </p:nvSpPr>
        <p:spPr bwMode="auto">
          <a:xfrm>
            <a:off x="3708400" y="260350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 i="1">
                <a:solidFill>
                  <a:srgbClr val="FFFFFF"/>
                </a:solidFill>
              </a:rPr>
              <a:t>The problem</a:t>
            </a:r>
          </a:p>
        </p:txBody>
      </p:sp>
      <p:pic>
        <p:nvPicPr>
          <p:cNvPr id="17306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1343025"/>
            <a:ext cx="408463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6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4915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9C2A9D5-9EC6-4944-95EC-BFDC844D1D72}" type="slidenum">
              <a:rPr lang="de-DE" altLang="de-DE">
                <a:solidFill>
                  <a:srgbClr val="000000"/>
                </a:solidFill>
              </a:rPr>
              <a:pPr eaLnBrk="1" hangingPunct="1"/>
              <a:t>20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8913"/>
            <a:ext cx="3605213" cy="611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2268538" y="3357563"/>
            <a:ext cx="2016125" cy="2663825"/>
          </a:xfrm>
          <a:prstGeom prst="rect">
            <a:avLst/>
          </a:prstGeom>
          <a:noFill/>
          <a:ln w="508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4716463" y="3403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49159" name="Text Box 5"/>
          <p:cNvSpPr txBox="1">
            <a:spLocks noChangeArrowheads="1"/>
          </p:cNvSpPr>
          <p:nvPr/>
        </p:nvSpPr>
        <p:spPr bwMode="auto">
          <a:xfrm>
            <a:off x="5148263" y="476250"/>
            <a:ext cx="3671887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>
                <a:solidFill>
                  <a:srgbClr val="000000"/>
                </a:solidFill>
              </a:rPr>
              <a:t>Combination of graphical and textual query parameters</a:t>
            </a:r>
            <a:r>
              <a:rPr lang="de-DE" altLang="de-DE">
                <a:solidFill>
                  <a:srgbClr val="000000"/>
                </a:solidFill>
              </a:rPr>
              <a:t>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219700" y="2781300"/>
            <a:ext cx="3673475" cy="1727200"/>
            <a:chOff x="3288" y="1752"/>
            <a:chExt cx="2314" cy="1088"/>
          </a:xfrm>
        </p:grpSpPr>
        <p:sp>
          <p:nvSpPr>
            <p:cNvPr id="49161" name="Text Box 7"/>
            <p:cNvSpPr txBox="1">
              <a:spLocks noChangeArrowheads="1"/>
            </p:cNvSpPr>
            <p:nvPr/>
          </p:nvSpPr>
          <p:spPr bwMode="auto">
            <a:xfrm>
              <a:off x="3289" y="1797"/>
              <a:ext cx="2313" cy="1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Cations</a:t>
              </a:r>
              <a:r>
                <a:rPr lang="de-DE" altLang="de-DE">
                  <a:solidFill>
                    <a:srgbClr val="000000"/>
                  </a:solidFill>
                </a:rPr>
                <a:t>: Cu</a:t>
              </a:r>
            </a:p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Anions</a:t>
              </a:r>
              <a:r>
                <a:rPr lang="de-DE" altLang="de-DE">
                  <a:solidFill>
                    <a:srgbClr val="000000"/>
                  </a:solidFill>
                </a:rPr>
                <a:t>:  O</a:t>
              </a:r>
            </a:p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Bonds</a:t>
              </a:r>
              <a:r>
                <a:rPr lang="de-DE" altLang="de-DE">
                  <a:solidFill>
                    <a:srgbClr val="000000"/>
                  </a:solidFill>
                </a:rPr>
                <a:t>: 'strong'</a:t>
              </a:r>
            </a:p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b="1">
                  <a:solidFill>
                    <a:srgbClr val="000000"/>
                  </a:solidFill>
                </a:rPr>
                <a:t>Pyramids</a:t>
              </a:r>
              <a:r>
                <a:rPr lang="de-DE" altLang="de-DE">
                  <a:solidFill>
                    <a:srgbClr val="000000"/>
                  </a:solidFill>
                </a:rPr>
                <a:t>: inclination &gt; 55° </a:t>
              </a:r>
            </a:p>
          </p:txBody>
        </p:sp>
        <p:sp>
          <p:nvSpPr>
            <p:cNvPr id="49162" name="Rectangle 8"/>
            <p:cNvSpPr>
              <a:spLocks noChangeArrowheads="1"/>
            </p:cNvSpPr>
            <p:nvPr/>
          </p:nvSpPr>
          <p:spPr bwMode="auto">
            <a:xfrm>
              <a:off x="3288" y="1752"/>
              <a:ext cx="1860" cy="10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089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animBg="1"/>
      <p:bldP spid="1740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307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704713-EEE5-4658-BB6E-3480570D497A}" type="slidenum">
              <a:rPr lang="de-DE" altLang="de-DE">
                <a:solidFill>
                  <a:srgbClr val="000000"/>
                </a:solidFill>
              </a:rPr>
              <a:pPr eaLnBrk="1" hangingPunct="1"/>
              <a:t>21</a:t>
            </a:fld>
            <a:endParaRPr lang="de-DE" altLang="de-DE">
              <a:solidFill>
                <a:srgbClr val="000000"/>
              </a:solidFill>
            </a:endParaRPr>
          </a:p>
        </p:txBody>
      </p:sp>
      <p:graphicFrame>
        <p:nvGraphicFramePr>
          <p:cNvPr id="176130" name="Object 2"/>
          <p:cNvGraphicFramePr>
            <a:graphicFrameLocks noChangeAspect="1"/>
          </p:cNvGraphicFramePr>
          <p:nvPr/>
        </p:nvGraphicFramePr>
        <p:xfrm>
          <a:off x="792163" y="2235200"/>
          <a:ext cx="259873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Bitmap" r:id="rId3" imgW="4328535" imgH="2956816" progId="Paint.Picture">
                  <p:embed/>
                </p:oleObj>
              </mc:Choice>
              <mc:Fallback>
                <p:oleObj name="Bitmap" r:id="rId3" imgW="4328535" imgH="295681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2235200"/>
                        <a:ext cx="259873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1544638" y="4149725"/>
            <a:ext cx="990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</a:rPr>
              <a:t>Na, Cl</a:t>
            </a:r>
            <a:endParaRPr lang="en-US" altLang="de-DE" sz="1600">
              <a:solidFill>
                <a:srgbClr val="000000"/>
              </a:solidFill>
            </a:endParaRP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6400800" y="4140200"/>
            <a:ext cx="1484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</a:rPr>
              <a:t>Li, Al, Si, O</a:t>
            </a:r>
            <a:endParaRPr lang="en-US" altLang="de-DE" sz="1600">
              <a:solidFill>
                <a:srgbClr val="000000"/>
              </a:solidFill>
            </a:endParaRP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944563" y="1701800"/>
            <a:ext cx="2895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   Sodium chloride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6134" name="Text Box 6"/>
          <p:cNvSpPr txBox="1">
            <a:spLocks noChangeArrowheads="1"/>
          </p:cNvSpPr>
          <p:nvPr/>
        </p:nvSpPr>
        <p:spPr bwMode="auto">
          <a:xfrm>
            <a:off x="4297363" y="29972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.....</a:t>
            </a:r>
            <a:endParaRPr lang="en-US" altLang="de-DE" b="1">
              <a:solidFill>
                <a:srgbClr val="000000"/>
              </a:solidFill>
            </a:endParaRPr>
          </a:p>
        </p:txBody>
      </p:sp>
      <p:sp>
        <p:nvSpPr>
          <p:cNvPr id="176135" name="Text Box 7"/>
          <p:cNvSpPr txBox="1">
            <a:spLocks noChangeArrowheads="1"/>
          </p:cNvSpPr>
          <p:nvPr/>
        </p:nvSpPr>
        <p:spPr bwMode="auto">
          <a:xfrm>
            <a:off x="6172200" y="17018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 Spodumene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6136" name="Text Box 8"/>
          <p:cNvSpPr txBox="1">
            <a:spLocks noChangeArrowheads="1"/>
          </p:cNvSpPr>
          <p:nvPr/>
        </p:nvSpPr>
        <p:spPr bwMode="auto">
          <a:xfrm>
            <a:off x="611188" y="4652963"/>
            <a:ext cx="312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 Regular convex polyhedra 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5167313" y="4652963"/>
            <a:ext cx="3581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   as well as distorted polyhedra  </a:t>
            </a:r>
            <a:endParaRPr lang="en-US" altLang="de-DE">
              <a:solidFill>
                <a:srgbClr val="000000"/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33513" y="5205413"/>
            <a:ext cx="1266825" cy="1200150"/>
            <a:chOff x="786" y="2748"/>
            <a:chExt cx="798" cy="756"/>
          </a:xfrm>
        </p:grpSpPr>
        <p:sp>
          <p:nvSpPr>
            <p:cNvPr id="3099" name="Oval 11"/>
            <p:cNvSpPr>
              <a:spLocks noChangeArrowheads="1"/>
            </p:cNvSpPr>
            <p:nvPr/>
          </p:nvSpPr>
          <p:spPr bwMode="auto">
            <a:xfrm>
              <a:off x="1068" y="321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100" name="Oval 12"/>
            <p:cNvSpPr>
              <a:spLocks noChangeArrowheads="1"/>
            </p:cNvSpPr>
            <p:nvPr/>
          </p:nvSpPr>
          <p:spPr bwMode="auto">
            <a:xfrm>
              <a:off x="786" y="3078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101" name="Oval 13"/>
            <p:cNvSpPr>
              <a:spLocks noChangeArrowheads="1"/>
            </p:cNvSpPr>
            <p:nvPr/>
          </p:nvSpPr>
          <p:spPr bwMode="auto">
            <a:xfrm>
              <a:off x="1158" y="2748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102" name="Oval 14"/>
            <p:cNvSpPr>
              <a:spLocks noChangeArrowheads="1"/>
            </p:cNvSpPr>
            <p:nvPr/>
          </p:nvSpPr>
          <p:spPr bwMode="auto">
            <a:xfrm>
              <a:off x="1254" y="2982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103" name="Oval 15"/>
            <p:cNvSpPr>
              <a:spLocks noChangeArrowheads="1"/>
            </p:cNvSpPr>
            <p:nvPr/>
          </p:nvSpPr>
          <p:spPr bwMode="auto">
            <a:xfrm>
              <a:off x="1536" y="3072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104" name="Oval 16"/>
            <p:cNvSpPr>
              <a:spLocks noChangeArrowheads="1"/>
            </p:cNvSpPr>
            <p:nvPr/>
          </p:nvSpPr>
          <p:spPr bwMode="auto">
            <a:xfrm>
              <a:off x="1158" y="3456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105" name="Freeform 17"/>
            <p:cNvSpPr>
              <a:spLocks/>
            </p:cNvSpPr>
            <p:nvPr/>
          </p:nvSpPr>
          <p:spPr bwMode="auto">
            <a:xfrm>
              <a:off x="798" y="2766"/>
              <a:ext cx="384" cy="720"/>
            </a:xfrm>
            <a:custGeom>
              <a:avLst/>
              <a:gdLst>
                <a:gd name="T0" fmla="*/ 384 w 384"/>
                <a:gd name="T1" fmla="*/ 720 h 720"/>
                <a:gd name="T2" fmla="*/ 0 w 384"/>
                <a:gd name="T3" fmla="*/ 336 h 720"/>
                <a:gd name="T4" fmla="*/ 384 w 384"/>
                <a:gd name="T5" fmla="*/ 0 h 720"/>
                <a:gd name="T6" fmla="*/ 288 w 384"/>
                <a:gd name="T7" fmla="*/ 480 h 720"/>
                <a:gd name="T8" fmla="*/ 0 w 384"/>
                <a:gd name="T9" fmla="*/ 336 h 7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720"/>
                <a:gd name="T17" fmla="*/ 384 w 384"/>
                <a:gd name="T18" fmla="*/ 720 h 7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720">
                  <a:moveTo>
                    <a:pt x="384" y="720"/>
                  </a:moveTo>
                  <a:lnTo>
                    <a:pt x="0" y="336"/>
                  </a:lnTo>
                  <a:lnTo>
                    <a:pt x="384" y="0"/>
                  </a:lnTo>
                  <a:lnTo>
                    <a:pt x="288" y="480"/>
                  </a:lnTo>
                  <a:lnTo>
                    <a:pt x="0" y="33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106" name="Freeform 18"/>
            <p:cNvSpPr>
              <a:spLocks/>
            </p:cNvSpPr>
            <p:nvPr/>
          </p:nvSpPr>
          <p:spPr bwMode="auto">
            <a:xfrm>
              <a:off x="1086" y="2766"/>
              <a:ext cx="480" cy="720"/>
            </a:xfrm>
            <a:custGeom>
              <a:avLst/>
              <a:gdLst>
                <a:gd name="T0" fmla="*/ 96 w 480"/>
                <a:gd name="T1" fmla="*/ 720 h 720"/>
                <a:gd name="T2" fmla="*/ 0 w 480"/>
                <a:gd name="T3" fmla="*/ 480 h 720"/>
                <a:gd name="T4" fmla="*/ 480 w 480"/>
                <a:gd name="T5" fmla="*/ 336 h 720"/>
                <a:gd name="T6" fmla="*/ 96 w 480"/>
                <a:gd name="T7" fmla="*/ 0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720"/>
                <a:gd name="T14" fmla="*/ 480 w 480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720">
                  <a:moveTo>
                    <a:pt x="96" y="720"/>
                  </a:moveTo>
                  <a:lnTo>
                    <a:pt x="0" y="480"/>
                  </a:lnTo>
                  <a:lnTo>
                    <a:pt x="480" y="336"/>
                  </a:lnTo>
                  <a:lnTo>
                    <a:pt x="9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107" name="Line 19"/>
            <p:cNvSpPr>
              <a:spLocks noChangeShapeType="1"/>
            </p:cNvSpPr>
            <p:nvPr/>
          </p:nvSpPr>
          <p:spPr bwMode="auto">
            <a:xfrm flipH="1">
              <a:off x="1182" y="3102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108" name="Freeform 20"/>
            <p:cNvSpPr>
              <a:spLocks/>
            </p:cNvSpPr>
            <p:nvPr/>
          </p:nvSpPr>
          <p:spPr bwMode="auto">
            <a:xfrm>
              <a:off x="1182" y="2766"/>
              <a:ext cx="384" cy="336"/>
            </a:xfrm>
            <a:custGeom>
              <a:avLst/>
              <a:gdLst>
                <a:gd name="T0" fmla="*/ 0 w 384"/>
                <a:gd name="T1" fmla="*/ 0 h 336"/>
                <a:gd name="T2" fmla="*/ 96 w 384"/>
                <a:gd name="T3" fmla="*/ 240 h 336"/>
                <a:gd name="T4" fmla="*/ 384 w 384"/>
                <a:gd name="T5" fmla="*/ 336 h 336"/>
                <a:gd name="T6" fmla="*/ 0 60000 65536"/>
                <a:gd name="T7" fmla="*/ 0 60000 65536"/>
                <a:gd name="T8" fmla="*/ 0 60000 65536"/>
                <a:gd name="T9" fmla="*/ 0 w 384"/>
                <a:gd name="T10" fmla="*/ 0 h 336"/>
                <a:gd name="T11" fmla="*/ 384 w 38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336">
                  <a:moveTo>
                    <a:pt x="0" y="0"/>
                  </a:moveTo>
                  <a:lnTo>
                    <a:pt x="96" y="240"/>
                  </a:lnTo>
                  <a:lnTo>
                    <a:pt x="384" y="336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109" name="Freeform 21"/>
            <p:cNvSpPr>
              <a:spLocks/>
            </p:cNvSpPr>
            <p:nvPr/>
          </p:nvSpPr>
          <p:spPr bwMode="auto">
            <a:xfrm>
              <a:off x="798" y="3006"/>
              <a:ext cx="480" cy="480"/>
            </a:xfrm>
            <a:custGeom>
              <a:avLst/>
              <a:gdLst>
                <a:gd name="T0" fmla="*/ 0 w 480"/>
                <a:gd name="T1" fmla="*/ 96 h 480"/>
                <a:gd name="T2" fmla="*/ 480 w 480"/>
                <a:gd name="T3" fmla="*/ 0 h 480"/>
                <a:gd name="T4" fmla="*/ 384 w 480"/>
                <a:gd name="T5" fmla="*/ 480 h 480"/>
                <a:gd name="T6" fmla="*/ 0 60000 65536"/>
                <a:gd name="T7" fmla="*/ 0 60000 65536"/>
                <a:gd name="T8" fmla="*/ 0 60000 65536"/>
                <a:gd name="T9" fmla="*/ 0 w 480"/>
                <a:gd name="T10" fmla="*/ 0 h 480"/>
                <a:gd name="T11" fmla="*/ 480 w 480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480">
                  <a:moveTo>
                    <a:pt x="0" y="96"/>
                  </a:moveTo>
                  <a:lnTo>
                    <a:pt x="480" y="0"/>
                  </a:lnTo>
                  <a:lnTo>
                    <a:pt x="384" y="480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76150" name="Object 22"/>
          <p:cNvGraphicFramePr>
            <a:graphicFrameLocks noChangeAspect="1"/>
          </p:cNvGraphicFramePr>
          <p:nvPr/>
        </p:nvGraphicFramePr>
        <p:xfrm>
          <a:off x="5943600" y="2182813"/>
          <a:ext cx="2079625" cy="188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Bitmap" r:id="rId5" imgW="4625741" imgH="4191363" progId="Paint.Picture">
                  <p:embed/>
                </p:oleObj>
              </mc:Choice>
              <mc:Fallback>
                <p:oleObj name="Bitmap" r:id="rId5" imgW="4625741" imgH="419136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182813"/>
                        <a:ext cx="2079625" cy="188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6588125" y="5186363"/>
            <a:ext cx="971550" cy="1266825"/>
            <a:chOff x="1932" y="3024"/>
            <a:chExt cx="612" cy="798"/>
          </a:xfrm>
        </p:grpSpPr>
        <p:sp>
          <p:nvSpPr>
            <p:cNvPr id="3090" name="Oval 24"/>
            <p:cNvSpPr>
              <a:spLocks noChangeArrowheads="1"/>
            </p:cNvSpPr>
            <p:nvPr/>
          </p:nvSpPr>
          <p:spPr bwMode="auto">
            <a:xfrm>
              <a:off x="2118" y="336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091" name="Oval 25"/>
            <p:cNvSpPr>
              <a:spLocks noChangeArrowheads="1"/>
            </p:cNvSpPr>
            <p:nvPr/>
          </p:nvSpPr>
          <p:spPr bwMode="auto">
            <a:xfrm>
              <a:off x="1932" y="3228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092" name="Oval 26"/>
            <p:cNvSpPr>
              <a:spLocks noChangeArrowheads="1"/>
            </p:cNvSpPr>
            <p:nvPr/>
          </p:nvSpPr>
          <p:spPr bwMode="auto">
            <a:xfrm>
              <a:off x="2124" y="3024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093" name="Oval 27"/>
            <p:cNvSpPr>
              <a:spLocks noChangeArrowheads="1"/>
            </p:cNvSpPr>
            <p:nvPr/>
          </p:nvSpPr>
          <p:spPr bwMode="auto">
            <a:xfrm>
              <a:off x="2448" y="312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094" name="Oval 28"/>
            <p:cNvSpPr>
              <a:spLocks noChangeArrowheads="1"/>
            </p:cNvSpPr>
            <p:nvPr/>
          </p:nvSpPr>
          <p:spPr bwMode="auto">
            <a:xfrm>
              <a:off x="2496" y="336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095" name="Oval 29"/>
            <p:cNvSpPr>
              <a:spLocks noChangeArrowheads="1"/>
            </p:cNvSpPr>
            <p:nvPr/>
          </p:nvSpPr>
          <p:spPr bwMode="auto">
            <a:xfrm>
              <a:off x="2208" y="3774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3096" name="Freeform 30"/>
            <p:cNvSpPr>
              <a:spLocks/>
            </p:cNvSpPr>
            <p:nvPr/>
          </p:nvSpPr>
          <p:spPr bwMode="auto">
            <a:xfrm>
              <a:off x="1950" y="3054"/>
              <a:ext cx="576" cy="768"/>
            </a:xfrm>
            <a:custGeom>
              <a:avLst/>
              <a:gdLst>
                <a:gd name="T0" fmla="*/ 288 w 576"/>
                <a:gd name="T1" fmla="*/ 720 h 768"/>
                <a:gd name="T2" fmla="*/ 0 w 576"/>
                <a:gd name="T3" fmla="*/ 192 h 768"/>
                <a:gd name="T4" fmla="*/ 192 w 576"/>
                <a:gd name="T5" fmla="*/ 0 h 768"/>
                <a:gd name="T6" fmla="*/ 192 w 576"/>
                <a:gd name="T7" fmla="*/ 336 h 768"/>
                <a:gd name="T8" fmla="*/ 576 w 576"/>
                <a:gd name="T9" fmla="*/ 336 h 768"/>
                <a:gd name="T10" fmla="*/ 192 w 576"/>
                <a:gd name="T11" fmla="*/ 0 h 768"/>
                <a:gd name="T12" fmla="*/ 528 w 576"/>
                <a:gd name="T13" fmla="*/ 96 h 768"/>
                <a:gd name="T14" fmla="*/ 576 w 576"/>
                <a:gd name="T15" fmla="*/ 336 h 768"/>
                <a:gd name="T16" fmla="*/ 288 w 576"/>
                <a:gd name="T17" fmla="*/ 768 h 768"/>
                <a:gd name="T18" fmla="*/ 192 w 576"/>
                <a:gd name="T19" fmla="*/ 336 h 768"/>
                <a:gd name="T20" fmla="*/ 0 w 576"/>
                <a:gd name="T21" fmla="*/ 192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76"/>
                <a:gd name="T34" fmla="*/ 0 h 768"/>
                <a:gd name="T35" fmla="*/ 576 w 576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76" h="768">
                  <a:moveTo>
                    <a:pt x="288" y="720"/>
                  </a:moveTo>
                  <a:lnTo>
                    <a:pt x="0" y="192"/>
                  </a:lnTo>
                  <a:lnTo>
                    <a:pt x="192" y="0"/>
                  </a:lnTo>
                  <a:lnTo>
                    <a:pt x="192" y="336"/>
                  </a:lnTo>
                  <a:lnTo>
                    <a:pt x="576" y="336"/>
                  </a:lnTo>
                  <a:lnTo>
                    <a:pt x="192" y="0"/>
                  </a:lnTo>
                  <a:lnTo>
                    <a:pt x="528" y="96"/>
                  </a:lnTo>
                  <a:lnTo>
                    <a:pt x="576" y="336"/>
                  </a:lnTo>
                  <a:lnTo>
                    <a:pt x="288" y="768"/>
                  </a:lnTo>
                  <a:lnTo>
                    <a:pt x="192" y="336"/>
                  </a:lnTo>
                  <a:lnTo>
                    <a:pt x="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097" name="Line 31"/>
            <p:cNvSpPr>
              <a:spLocks noChangeShapeType="1"/>
            </p:cNvSpPr>
            <p:nvPr/>
          </p:nvSpPr>
          <p:spPr bwMode="auto">
            <a:xfrm flipV="1">
              <a:off x="1992" y="3144"/>
              <a:ext cx="449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3098" name="Line 32"/>
            <p:cNvSpPr>
              <a:spLocks noChangeShapeType="1"/>
            </p:cNvSpPr>
            <p:nvPr/>
          </p:nvSpPr>
          <p:spPr bwMode="auto">
            <a:xfrm flipH="1">
              <a:off x="2232" y="3162"/>
              <a:ext cx="24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3087" name="Freeform 33"/>
          <p:cNvSpPr>
            <a:spLocks/>
          </p:cNvSpPr>
          <p:nvPr/>
        </p:nvSpPr>
        <p:spPr bwMode="auto">
          <a:xfrm>
            <a:off x="3348038" y="115888"/>
            <a:ext cx="2438400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088" name="Text Box 34"/>
          <p:cNvSpPr txBox="1">
            <a:spLocks noChangeArrowheads="1"/>
          </p:cNvSpPr>
          <p:nvPr/>
        </p:nvSpPr>
        <p:spPr bwMode="auto">
          <a:xfrm>
            <a:off x="3898900" y="260350"/>
            <a:ext cx="1871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 i="1">
                <a:solidFill>
                  <a:srgbClr val="FFFFFF"/>
                </a:solidFill>
              </a:rPr>
              <a:t>Difficulties</a:t>
            </a:r>
          </a:p>
        </p:txBody>
      </p:sp>
      <p:sp>
        <p:nvSpPr>
          <p:cNvPr id="3089" name="Text Box 35"/>
          <p:cNvSpPr txBox="1">
            <a:spLocks noChangeArrowheads="1"/>
          </p:cNvSpPr>
          <p:nvPr/>
        </p:nvSpPr>
        <p:spPr bwMode="auto">
          <a:xfrm>
            <a:off x="539750" y="1052513"/>
            <a:ext cx="8353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-</a:t>
            </a:r>
            <a:r>
              <a:rPr lang="de-DE" altLang="de-DE">
                <a:solidFill>
                  <a:srgbClr val="000000"/>
                </a:solidFill>
              </a:rPr>
              <a:t> Definition of coordination polyhedra (</a:t>
            </a:r>
            <a:r>
              <a:rPr lang="de-DE" altLang="de-DE" sz="1400">
                <a:solidFill>
                  <a:srgbClr val="000000"/>
                </a:solidFill>
              </a:rPr>
              <a:t>linear/quadratic gap,</a:t>
            </a:r>
            <a:r>
              <a:rPr lang="de-DE" altLang="de-DE">
                <a:solidFill>
                  <a:srgbClr val="000000"/>
                </a:solidFill>
              </a:rPr>
              <a:t> </a:t>
            </a:r>
            <a:r>
              <a:rPr lang="de-DE" altLang="de-DE" sz="1400">
                <a:solidFill>
                  <a:srgbClr val="000000"/>
                </a:solidFill>
              </a:rPr>
              <a:t>bond valence &gt; 0.02 vu, ... ?</a:t>
            </a:r>
            <a:r>
              <a:rPr lang="de-DE" altLang="de-DE">
                <a:solidFill>
                  <a:srgbClr val="00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785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utoUpdateAnimBg="0"/>
      <p:bldP spid="176132" grpId="0" autoUpdateAnimBg="0"/>
      <p:bldP spid="176133" grpId="0" autoUpdateAnimBg="0"/>
      <p:bldP spid="176134" grpId="0" autoUpdateAnimBg="0"/>
      <p:bldP spid="176135" grpId="0" autoUpdateAnimBg="0"/>
      <p:bldP spid="176136" grpId="0" autoUpdateAnimBg="0"/>
      <p:bldP spid="17613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Problem description</a:t>
            </a:r>
          </a:p>
        </p:txBody>
      </p:sp>
      <p:sp>
        <p:nvSpPr>
          <p:cNvPr id="50179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78AAB7-1677-4EF5-9D4C-BA8F9705AF41}" type="slidenum">
              <a:rPr lang="de-DE" altLang="de-DE">
                <a:solidFill>
                  <a:srgbClr val="000000"/>
                </a:solidFill>
              </a:rPr>
              <a:pPr eaLnBrk="1" hangingPunct="1"/>
              <a:t>22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1981200" y="2840038"/>
            <a:ext cx="4751388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Search for substructures should be flexible!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533400" y="3892550"/>
            <a:ext cx="86106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Two phases</a:t>
            </a:r>
            <a:r>
              <a:rPr lang="de-DE" altLang="de-DE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1.      Determine </a:t>
            </a:r>
            <a:r>
              <a:rPr lang="de-DE" altLang="de-DE" b="1" i="1">
                <a:solidFill>
                  <a:srgbClr val="000000"/>
                </a:solidFill>
              </a:rPr>
              <a:t>topologically equivalent</a:t>
            </a:r>
            <a:r>
              <a:rPr lang="de-DE" altLang="de-DE">
                <a:solidFill>
                  <a:srgbClr val="000000"/>
                </a:solidFill>
              </a:rPr>
              <a:t> substructures.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2.      Check possible embeddings for </a:t>
            </a:r>
            <a:r>
              <a:rPr lang="de-DE" altLang="de-DE" b="1" i="1">
                <a:solidFill>
                  <a:srgbClr val="000000"/>
                </a:solidFill>
              </a:rPr>
              <a:t>geometrical conformity</a:t>
            </a:r>
            <a:r>
              <a:rPr lang="de-DE" altLang="de-DE">
                <a:solidFill>
                  <a:srgbClr val="000000"/>
                </a:solidFill>
              </a:rPr>
              <a:t>.                                      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7488238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 i="1">
                <a:solidFill>
                  <a:srgbClr val="000000"/>
                </a:solidFill>
              </a:rPr>
              <a:t>Similar</a:t>
            </a:r>
            <a:r>
              <a:rPr lang="de-DE" altLang="de-DE">
                <a:solidFill>
                  <a:srgbClr val="000000"/>
                </a:solidFill>
              </a:rPr>
              <a:t>: </a:t>
            </a:r>
            <a:r>
              <a:rPr lang="de-DE" altLang="de-DE">
                <a:solidFill>
                  <a:srgbClr val="000000"/>
                </a:solidFill>
                <a:latin typeface="Times New Roman" pitchFamily="18" charset="0"/>
              </a:rPr>
              <a:t>The use of the term 'similar', ...., arises from the inherent difficulty in defining </a:t>
            </a:r>
            <a:r>
              <a:rPr lang="de-DE" altLang="de-DE" i="1">
                <a:solidFill>
                  <a:srgbClr val="000000"/>
                </a:solidFill>
                <a:latin typeface="Times New Roman" pitchFamily="18" charset="0"/>
              </a:rPr>
              <a:t>a priori</a:t>
            </a:r>
            <a:r>
              <a:rPr lang="de-DE" altLang="de-DE">
                <a:solidFill>
                  <a:srgbClr val="000000"/>
                </a:solidFill>
                <a:latin typeface="Times New Roman" pitchFamily="18" charset="0"/>
              </a:rPr>
              <a:t> limits on the similarity of geometrical configurations or physical/chemical characteristics.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</a:rPr>
              <a:t>(In: Terms that define different degrees of similarity between inorganic structures,</a:t>
            </a:r>
            <a:br>
              <a:rPr lang="de-DE" altLang="de-DE" sz="1600">
                <a:solidFill>
                  <a:srgbClr val="000000"/>
                </a:solidFill>
              </a:rPr>
            </a:br>
            <a:r>
              <a:rPr lang="de-DE" altLang="de-DE" sz="1600">
                <a:solidFill>
                  <a:srgbClr val="000000"/>
                </a:solidFill>
              </a:rPr>
              <a:t> </a:t>
            </a:r>
            <a:r>
              <a:rPr lang="de-DE" altLang="de-DE" sz="1600" i="1">
                <a:solidFill>
                  <a:srgbClr val="000000"/>
                </a:solidFill>
              </a:rPr>
              <a:t>Nomenclature Commission, International Union of Crystallography</a:t>
            </a:r>
            <a:r>
              <a:rPr lang="de-DE" altLang="de-DE" sz="1600">
                <a:solidFill>
                  <a:srgbClr val="000000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17407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animBg="1"/>
      <p:bldP spid="177155" grpId="0" build="p" autoUpdateAnimBg="0"/>
      <p:bldP spid="17715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Modelling of...</a:t>
            </a:r>
          </a:p>
        </p:txBody>
      </p:sp>
      <p:sp>
        <p:nvSpPr>
          <p:cNvPr id="51203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741643-86F9-45A3-8105-D64B7D88D644}" type="slidenum">
              <a:rPr lang="de-DE" altLang="de-DE">
                <a:solidFill>
                  <a:srgbClr val="000000"/>
                </a:solidFill>
              </a:rPr>
              <a:pPr eaLnBrk="1" hangingPunct="1"/>
              <a:t>23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1204" name="Freeform 2"/>
          <p:cNvSpPr>
            <a:spLocks/>
          </p:cNvSpPr>
          <p:nvPr/>
        </p:nvSpPr>
        <p:spPr bwMode="auto">
          <a:xfrm>
            <a:off x="2339975" y="152400"/>
            <a:ext cx="4537075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1205" name="Text Box 3"/>
          <p:cNvSpPr txBox="1">
            <a:spLocks noChangeArrowheads="1"/>
          </p:cNvSpPr>
          <p:nvPr/>
        </p:nvSpPr>
        <p:spPr bwMode="auto">
          <a:xfrm>
            <a:off x="179388" y="304800"/>
            <a:ext cx="883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 i="1">
                <a:solidFill>
                  <a:srgbClr val="FFFFFF"/>
                </a:solidFill>
              </a:rPr>
              <a:t>Modelling of polyhedral networks</a:t>
            </a:r>
            <a:endParaRPr lang="en-US" altLang="de-DE" sz="2000" b="1" i="1">
              <a:solidFill>
                <a:srgbClr val="FFFFFF"/>
              </a:solidFill>
            </a:endParaRP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8686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Problems to be solved: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lphaLcParenR"/>
            </a:pPr>
            <a:r>
              <a:rPr lang="de-DE" altLang="de-DE">
                <a:solidFill>
                  <a:srgbClr val="000000"/>
                </a:solidFill>
              </a:rPr>
              <a:t>Large variety of polyhedra (</a:t>
            </a:r>
            <a:r>
              <a:rPr lang="de-DE" altLang="de-DE" i="1">
                <a:solidFill>
                  <a:srgbClr val="000000"/>
                </a:solidFill>
              </a:rPr>
              <a:t>regular </a:t>
            </a:r>
            <a:r>
              <a:rPr lang="de-DE" altLang="de-DE">
                <a:solidFill>
                  <a:srgbClr val="000000"/>
                </a:solidFill>
              </a:rPr>
              <a:t>or</a:t>
            </a:r>
            <a:r>
              <a:rPr lang="de-DE" altLang="de-DE" i="1">
                <a:solidFill>
                  <a:srgbClr val="000000"/>
                </a:solidFill>
              </a:rPr>
              <a:t> distorted</a:t>
            </a:r>
            <a:r>
              <a:rPr lang="de-DE" altLang="de-DE">
                <a:solidFill>
                  <a:srgbClr val="000000"/>
                </a:solidFill>
              </a:rPr>
              <a:t>).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lphaLcParenR"/>
            </a:pPr>
            <a:r>
              <a:rPr lang="de-DE" altLang="de-DE">
                <a:solidFill>
                  <a:srgbClr val="000000"/>
                </a:solidFill>
              </a:rPr>
              <a:t>Three kinds of connections between polyhedra (</a:t>
            </a:r>
            <a:r>
              <a:rPr lang="de-DE" altLang="de-DE" i="1">
                <a:solidFill>
                  <a:srgbClr val="000000"/>
                </a:solidFill>
              </a:rPr>
              <a:t>vertex, edge,</a:t>
            </a:r>
            <a:r>
              <a:rPr lang="de-DE" altLang="de-DE">
                <a:solidFill>
                  <a:srgbClr val="000000"/>
                </a:solidFill>
              </a:rPr>
              <a:t> or </a:t>
            </a:r>
            <a:r>
              <a:rPr lang="de-DE" altLang="de-DE" i="1">
                <a:solidFill>
                  <a:srgbClr val="000000"/>
                </a:solidFill>
              </a:rPr>
              <a:t>face</a:t>
            </a:r>
            <a:r>
              <a:rPr lang="de-DE" altLang="de-DE">
                <a:solidFill>
                  <a:srgbClr val="000000"/>
                </a:solidFill>
              </a:rPr>
              <a:t>).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lphaLcParenR"/>
            </a:pPr>
            <a:r>
              <a:rPr lang="de-DE" altLang="de-DE">
                <a:solidFill>
                  <a:srgbClr val="000000"/>
                </a:solidFill>
              </a:rPr>
              <a:t>Infinite periodic structures.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611188" y="2852738"/>
            <a:ext cx="8839200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Topological view</a:t>
            </a:r>
            <a:r>
              <a:rPr lang="de-DE" altLang="de-DE">
                <a:solidFill>
                  <a:srgbClr val="000000"/>
                </a:solidFill>
              </a:rPr>
              <a:t> of convex polyhedra: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  <a:sym typeface="StarMath" pitchFamily="2" charset="2"/>
              </a:rPr>
              <a:t>                            Three-connected planar graphs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  (Theorem of Steinitz).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de-DE" altLang="de-DE" b="1">
              <a:solidFill>
                <a:srgbClr val="000000"/>
              </a:solidFill>
              <a:sym typeface="StarMath" pitchFamily="2" charset="2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  <a:sym typeface="StarMath" pitchFamily="2" charset="2"/>
              </a:rPr>
              <a:t>Equivalence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of polyhedra: Isomorphic topological views (allowing distortions).</a:t>
            </a:r>
            <a:endParaRPr lang="en-US" altLang="de-DE" sz="2400">
              <a:solidFill>
                <a:srgbClr val="00000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227763" y="4724400"/>
            <a:ext cx="2808287" cy="1441450"/>
            <a:chOff x="4105" y="2930"/>
            <a:chExt cx="1769" cy="908"/>
          </a:xfrm>
        </p:grpSpPr>
        <p:sp>
          <p:nvSpPr>
            <p:cNvPr id="51234" name="Line 7"/>
            <p:cNvSpPr>
              <a:spLocks noChangeShapeType="1"/>
            </p:cNvSpPr>
            <p:nvPr/>
          </p:nvSpPr>
          <p:spPr bwMode="auto">
            <a:xfrm>
              <a:off x="4464" y="3837"/>
              <a:ext cx="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235" name="Rectangle 8"/>
            <p:cNvSpPr>
              <a:spLocks noChangeArrowheads="1"/>
            </p:cNvSpPr>
            <p:nvPr/>
          </p:nvSpPr>
          <p:spPr bwMode="auto">
            <a:xfrm>
              <a:off x="4105" y="2930"/>
              <a:ext cx="1769" cy="72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1236" name="Oval 9"/>
            <p:cNvSpPr>
              <a:spLocks noChangeArrowheads="1"/>
            </p:cNvSpPr>
            <p:nvPr/>
          </p:nvSpPr>
          <p:spPr bwMode="auto">
            <a:xfrm>
              <a:off x="4679" y="3204"/>
              <a:ext cx="87" cy="75"/>
            </a:xfrm>
            <a:prstGeom prst="ellipse">
              <a:avLst/>
            </a:prstGeom>
            <a:solidFill>
              <a:schemeClr val="tx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1237" name="Oval 10"/>
            <p:cNvSpPr>
              <a:spLocks noChangeArrowheads="1"/>
            </p:cNvSpPr>
            <p:nvPr/>
          </p:nvSpPr>
          <p:spPr bwMode="auto">
            <a:xfrm>
              <a:off x="5201" y="3204"/>
              <a:ext cx="87" cy="75"/>
            </a:xfrm>
            <a:prstGeom prst="ellipse">
              <a:avLst/>
            </a:prstGeom>
            <a:solidFill>
              <a:schemeClr val="tx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1238" name="Oval 11"/>
            <p:cNvSpPr>
              <a:spLocks noChangeArrowheads="1"/>
            </p:cNvSpPr>
            <p:nvPr/>
          </p:nvSpPr>
          <p:spPr bwMode="auto">
            <a:xfrm>
              <a:off x="5201" y="3478"/>
              <a:ext cx="87" cy="75"/>
            </a:xfrm>
            <a:prstGeom prst="ellipse">
              <a:avLst/>
            </a:prstGeom>
            <a:solidFill>
              <a:schemeClr val="tx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1239" name="Oval 12"/>
            <p:cNvSpPr>
              <a:spLocks noChangeArrowheads="1"/>
            </p:cNvSpPr>
            <p:nvPr/>
          </p:nvSpPr>
          <p:spPr bwMode="auto">
            <a:xfrm>
              <a:off x="4679" y="3478"/>
              <a:ext cx="87" cy="75"/>
            </a:xfrm>
            <a:prstGeom prst="ellipse">
              <a:avLst/>
            </a:prstGeom>
            <a:solidFill>
              <a:schemeClr val="tx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1240" name="Oval 13"/>
            <p:cNvSpPr>
              <a:spLocks noChangeArrowheads="1"/>
            </p:cNvSpPr>
            <p:nvPr/>
          </p:nvSpPr>
          <p:spPr bwMode="auto">
            <a:xfrm>
              <a:off x="4964" y="2991"/>
              <a:ext cx="87" cy="75"/>
            </a:xfrm>
            <a:prstGeom prst="ellipse">
              <a:avLst/>
            </a:prstGeom>
            <a:solidFill>
              <a:schemeClr val="tx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1241" name="Oval 14"/>
            <p:cNvSpPr>
              <a:spLocks noChangeArrowheads="1"/>
            </p:cNvSpPr>
            <p:nvPr/>
          </p:nvSpPr>
          <p:spPr bwMode="auto">
            <a:xfrm>
              <a:off x="4953" y="3344"/>
              <a:ext cx="87" cy="75"/>
            </a:xfrm>
            <a:prstGeom prst="ellipse">
              <a:avLst/>
            </a:prstGeom>
            <a:solidFill>
              <a:schemeClr val="tx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1242" name="AutoShape 15"/>
            <p:cNvCxnSpPr>
              <a:cxnSpLocks noChangeShapeType="1"/>
              <a:stCxn id="51236" idx="6"/>
              <a:endCxn id="51237" idx="2"/>
            </p:cNvCxnSpPr>
            <p:nvPr/>
          </p:nvCxnSpPr>
          <p:spPr bwMode="auto">
            <a:xfrm>
              <a:off x="4769" y="3241"/>
              <a:ext cx="429" cy="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3" name="AutoShape 16"/>
            <p:cNvCxnSpPr>
              <a:cxnSpLocks noChangeShapeType="1"/>
              <a:stCxn id="51237" idx="4"/>
              <a:endCxn id="51238" idx="0"/>
            </p:cNvCxnSpPr>
            <p:nvPr/>
          </p:nvCxnSpPr>
          <p:spPr bwMode="auto">
            <a:xfrm>
              <a:off x="5244" y="3281"/>
              <a:ext cx="0" cy="19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4" name="AutoShape 17"/>
            <p:cNvCxnSpPr>
              <a:cxnSpLocks noChangeShapeType="1"/>
              <a:stCxn id="51238" idx="2"/>
              <a:endCxn id="51239" idx="6"/>
            </p:cNvCxnSpPr>
            <p:nvPr/>
          </p:nvCxnSpPr>
          <p:spPr bwMode="auto">
            <a:xfrm flipH="1">
              <a:off x="4769" y="3516"/>
              <a:ext cx="429" cy="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5" name="AutoShape 18"/>
            <p:cNvCxnSpPr>
              <a:cxnSpLocks noChangeShapeType="1"/>
              <a:stCxn id="51236" idx="4"/>
              <a:endCxn id="51239" idx="0"/>
            </p:cNvCxnSpPr>
            <p:nvPr/>
          </p:nvCxnSpPr>
          <p:spPr bwMode="auto">
            <a:xfrm>
              <a:off x="4722" y="3281"/>
              <a:ext cx="0" cy="19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6" name="AutoShape 19"/>
            <p:cNvCxnSpPr>
              <a:cxnSpLocks noChangeShapeType="1"/>
              <a:stCxn id="51236" idx="7"/>
              <a:endCxn id="51240" idx="3"/>
            </p:cNvCxnSpPr>
            <p:nvPr/>
          </p:nvCxnSpPr>
          <p:spPr bwMode="auto">
            <a:xfrm flipV="1">
              <a:off x="4753" y="3058"/>
              <a:ext cx="224" cy="15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7" name="AutoShape 20"/>
            <p:cNvCxnSpPr>
              <a:cxnSpLocks noChangeShapeType="1"/>
              <a:stCxn id="51237" idx="0"/>
              <a:endCxn id="51240" idx="5"/>
            </p:cNvCxnSpPr>
            <p:nvPr/>
          </p:nvCxnSpPr>
          <p:spPr bwMode="auto">
            <a:xfrm flipH="1" flipV="1">
              <a:off x="5038" y="3058"/>
              <a:ext cx="206" cy="14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8" name="Freeform 21"/>
            <p:cNvSpPr>
              <a:spLocks/>
            </p:cNvSpPr>
            <p:nvPr/>
          </p:nvSpPr>
          <p:spPr bwMode="auto">
            <a:xfrm>
              <a:off x="4432" y="3030"/>
              <a:ext cx="566" cy="498"/>
            </a:xfrm>
            <a:custGeom>
              <a:avLst/>
              <a:gdLst>
                <a:gd name="T0" fmla="*/ 504 w 936"/>
                <a:gd name="T1" fmla="*/ 960 h 960"/>
                <a:gd name="T2" fmla="*/ 72 w 936"/>
                <a:gd name="T3" fmla="*/ 240 h 960"/>
                <a:gd name="T4" fmla="*/ 936 w 936"/>
                <a:gd name="T5" fmla="*/ 0 h 960"/>
                <a:gd name="T6" fmla="*/ 0 60000 65536"/>
                <a:gd name="T7" fmla="*/ 0 60000 65536"/>
                <a:gd name="T8" fmla="*/ 0 60000 65536"/>
                <a:gd name="T9" fmla="*/ 0 w 936"/>
                <a:gd name="T10" fmla="*/ 0 h 960"/>
                <a:gd name="T11" fmla="*/ 936 w 936"/>
                <a:gd name="T12" fmla="*/ 960 h 9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6" h="960">
                  <a:moveTo>
                    <a:pt x="504" y="960"/>
                  </a:moveTo>
                  <a:cubicBezTo>
                    <a:pt x="252" y="680"/>
                    <a:pt x="0" y="400"/>
                    <a:pt x="72" y="240"/>
                  </a:cubicBezTo>
                  <a:cubicBezTo>
                    <a:pt x="144" y="80"/>
                    <a:pt x="540" y="40"/>
                    <a:pt x="936" y="0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249" name="Freeform 22"/>
            <p:cNvSpPr>
              <a:spLocks/>
            </p:cNvSpPr>
            <p:nvPr/>
          </p:nvSpPr>
          <p:spPr bwMode="auto">
            <a:xfrm flipH="1">
              <a:off x="4959" y="3033"/>
              <a:ext cx="566" cy="498"/>
            </a:xfrm>
            <a:custGeom>
              <a:avLst/>
              <a:gdLst>
                <a:gd name="T0" fmla="*/ 504 w 936"/>
                <a:gd name="T1" fmla="*/ 960 h 960"/>
                <a:gd name="T2" fmla="*/ 72 w 936"/>
                <a:gd name="T3" fmla="*/ 240 h 960"/>
                <a:gd name="T4" fmla="*/ 936 w 936"/>
                <a:gd name="T5" fmla="*/ 0 h 960"/>
                <a:gd name="T6" fmla="*/ 0 60000 65536"/>
                <a:gd name="T7" fmla="*/ 0 60000 65536"/>
                <a:gd name="T8" fmla="*/ 0 60000 65536"/>
                <a:gd name="T9" fmla="*/ 0 w 936"/>
                <a:gd name="T10" fmla="*/ 0 h 960"/>
                <a:gd name="T11" fmla="*/ 936 w 936"/>
                <a:gd name="T12" fmla="*/ 960 h 9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6" h="960">
                  <a:moveTo>
                    <a:pt x="504" y="960"/>
                  </a:moveTo>
                  <a:cubicBezTo>
                    <a:pt x="252" y="680"/>
                    <a:pt x="0" y="400"/>
                    <a:pt x="72" y="240"/>
                  </a:cubicBezTo>
                  <a:cubicBezTo>
                    <a:pt x="144" y="80"/>
                    <a:pt x="540" y="40"/>
                    <a:pt x="936" y="0"/>
                  </a:cubicBezTo>
                </a:path>
              </a:pathLst>
            </a:custGeom>
            <a:noFill/>
            <a:ln w="158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250" name="Line 23"/>
            <p:cNvSpPr>
              <a:spLocks noChangeShapeType="1"/>
            </p:cNvSpPr>
            <p:nvPr/>
          </p:nvSpPr>
          <p:spPr bwMode="auto">
            <a:xfrm>
              <a:off x="4731" y="3239"/>
              <a:ext cx="512" cy="27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251" name="Line 24"/>
            <p:cNvSpPr>
              <a:spLocks noChangeShapeType="1"/>
            </p:cNvSpPr>
            <p:nvPr/>
          </p:nvSpPr>
          <p:spPr bwMode="auto">
            <a:xfrm flipV="1">
              <a:off x="4714" y="3244"/>
              <a:ext cx="522" cy="27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611188" y="4800600"/>
            <a:ext cx="6445250" cy="1266825"/>
            <a:chOff x="385" y="3024"/>
            <a:chExt cx="4060" cy="798"/>
          </a:xfrm>
        </p:grpSpPr>
        <p:grpSp>
          <p:nvGrpSpPr>
            <p:cNvPr id="51210" name="Group 26"/>
            <p:cNvGrpSpPr>
              <a:grpSpLocks/>
            </p:cNvGrpSpPr>
            <p:nvPr/>
          </p:nvGrpSpPr>
          <p:grpSpPr bwMode="auto">
            <a:xfrm>
              <a:off x="385" y="3036"/>
              <a:ext cx="798" cy="756"/>
              <a:chOff x="516" y="3054"/>
              <a:chExt cx="798" cy="756"/>
            </a:xfrm>
          </p:grpSpPr>
          <p:sp>
            <p:nvSpPr>
              <p:cNvPr id="51223" name="Oval 27"/>
              <p:cNvSpPr>
                <a:spLocks noChangeArrowheads="1"/>
              </p:cNvSpPr>
              <p:nvPr/>
            </p:nvSpPr>
            <p:spPr bwMode="auto">
              <a:xfrm>
                <a:off x="798" y="3516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4" name="Oval 28"/>
              <p:cNvSpPr>
                <a:spLocks noChangeArrowheads="1"/>
              </p:cNvSpPr>
              <p:nvPr/>
            </p:nvSpPr>
            <p:spPr bwMode="auto">
              <a:xfrm>
                <a:off x="516" y="339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5" name="Oval 29"/>
              <p:cNvSpPr>
                <a:spLocks noChangeArrowheads="1"/>
              </p:cNvSpPr>
              <p:nvPr/>
            </p:nvSpPr>
            <p:spPr bwMode="auto">
              <a:xfrm>
                <a:off x="888" y="305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6" name="Oval 30"/>
              <p:cNvSpPr>
                <a:spLocks noChangeArrowheads="1"/>
              </p:cNvSpPr>
              <p:nvPr/>
            </p:nvSpPr>
            <p:spPr bwMode="auto">
              <a:xfrm>
                <a:off x="984" y="32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7" name="Oval 31"/>
              <p:cNvSpPr>
                <a:spLocks noChangeArrowheads="1"/>
              </p:cNvSpPr>
              <p:nvPr/>
            </p:nvSpPr>
            <p:spPr bwMode="auto">
              <a:xfrm>
                <a:off x="1266" y="337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8" name="Oval 32"/>
              <p:cNvSpPr>
                <a:spLocks noChangeArrowheads="1"/>
              </p:cNvSpPr>
              <p:nvPr/>
            </p:nvSpPr>
            <p:spPr bwMode="auto">
              <a:xfrm>
                <a:off x="876" y="376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9" name="Freeform 33"/>
              <p:cNvSpPr>
                <a:spLocks/>
              </p:cNvSpPr>
              <p:nvPr/>
            </p:nvSpPr>
            <p:spPr bwMode="auto">
              <a:xfrm>
                <a:off x="528" y="3072"/>
                <a:ext cx="384" cy="720"/>
              </a:xfrm>
              <a:custGeom>
                <a:avLst/>
                <a:gdLst>
                  <a:gd name="T0" fmla="*/ 384 w 384"/>
                  <a:gd name="T1" fmla="*/ 720 h 720"/>
                  <a:gd name="T2" fmla="*/ 0 w 384"/>
                  <a:gd name="T3" fmla="*/ 336 h 720"/>
                  <a:gd name="T4" fmla="*/ 384 w 384"/>
                  <a:gd name="T5" fmla="*/ 0 h 720"/>
                  <a:gd name="T6" fmla="*/ 288 w 384"/>
                  <a:gd name="T7" fmla="*/ 480 h 720"/>
                  <a:gd name="T8" fmla="*/ 0 w 384"/>
                  <a:gd name="T9" fmla="*/ 336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720"/>
                  <a:gd name="T17" fmla="*/ 384 w 384"/>
                  <a:gd name="T18" fmla="*/ 720 h 7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720">
                    <a:moveTo>
                      <a:pt x="384" y="720"/>
                    </a:moveTo>
                    <a:lnTo>
                      <a:pt x="0" y="336"/>
                    </a:lnTo>
                    <a:lnTo>
                      <a:pt x="384" y="0"/>
                    </a:lnTo>
                    <a:lnTo>
                      <a:pt x="288" y="480"/>
                    </a:lnTo>
                    <a:lnTo>
                      <a:pt x="0" y="336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30" name="Freeform 34"/>
              <p:cNvSpPr>
                <a:spLocks/>
              </p:cNvSpPr>
              <p:nvPr/>
            </p:nvSpPr>
            <p:spPr bwMode="auto">
              <a:xfrm>
                <a:off x="816" y="3072"/>
                <a:ext cx="480" cy="720"/>
              </a:xfrm>
              <a:custGeom>
                <a:avLst/>
                <a:gdLst>
                  <a:gd name="T0" fmla="*/ 96 w 480"/>
                  <a:gd name="T1" fmla="*/ 720 h 720"/>
                  <a:gd name="T2" fmla="*/ 0 w 480"/>
                  <a:gd name="T3" fmla="*/ 480 h 720"/>
                  <a:gd name="T4" fmla="*/ 480 w 480"/>
                  <a:gd name="T5" fmla="*/ 336 h 720"/>
                  <a:gd name="T6" fmla="*/ 96 w 480"/>
                  <a:gd name="T7" fmla="*/ 0 h 7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0"/>
                  <a:gd name="T13" fmla="*/ 0 h 720"/>
                  <a:gd name="T14" fmla="*/ 480 w 480"/>
                  <a:gd name="T15" fmla="*/ 720 h 7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0" h="720">
                    <a:moveTo>
                      <a:pt x="96" y="720"/>
                    </a:moveTo>
                    <a:lnTo>
                      <a:pt x="0" y="480"/>
                    </a:lnTo>
                    <a:lnTo>
                      <a:pt x="480" y="336"/>
                    </a:lnTo>
                    <a:lnTo>
                      <a:pt x="96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31" name="Line 35"/>
              <p:cNvSpPr>
                <a:spLocks noChangeShapeType="1"/>
              </p:cNvSpPr>
              <p:nvPr/>
            </p:nvSpPr>
            <p:spPr bwMode="auto">
              <a:xfrm flipH="1">
                <a:off x="912" y="3408"/>
                <a:ext cx="384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32" name="Freeform 36"/>
              <p:cNvSpPr>
                <a:spLocks/>
              </p:cNvSpPr>
              <p:nvPr/>
            </p:nvSpPr>
            <p:spPr bwMode="auto">
              <a:xfrm>
                <a:off x="912" y="3072"/>
                <a:ext cx="384" cy="336"/>
              </a:xfrm>
              <a:custGeom>
                <a:avLst/>
                <a:gdLst>
                  <a:gd name="T0" fmla="*/ 0 w 384"/>
                  <a:gd name="T1" fmla="*/ 0 h 336"/>
                  <a:gd name="T2" fmla="*/ 96 w 384"/>
                  <a:gd name="T3" fmla="*/ 240 h 336"/>
                  <a:gd name="T4" fmla="*/ 384 w 384"/>
                  <a:gd name="T5" fmla="*/ 336 h 33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336"/>
                  <a:gd name="T11" fmla="*/ 384 w 384"/>
                  <a:gd name="T12" fmla="*/ 336 h 3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336">
                    <a:moveTo>
                      <a:pt x="0" y="0"/>
                    </a:moveTo>
                    <a:lnTo>
                      <a:pt x="96" y="240"/>
                    </a:lnTo>
                    <a:lnTo>
                      <a:pt x="384" y="336"/>
                    </a:lnTo>
                  </a:path>
                </a:pathLst>
              </a:custGeom>
              <a:noFill/>
              <a:ln w="12700" cap="flat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33" name="Freeform 37"/>
              <p:cNvSpPr>
                <a:spLocks/>
              </p:cNvSpPr>
              <p:nvPr/>
            </p:nvSpPr>
            <p:spPr bwMode="auto">
              <a:xfrm>
                <a:off x="528" y="3312"/>
                <a:ext cx="480" cy="480"/>
              </a:xfrm>
              <a:custGeom>
                <a:avLst/>
                <a:gdLst>
                  <a:gd name="T0" fmla="*/ 0 w 480"/>
                  <a:gd name="T1" fmla="*/ 96 h 480"/>
                  <a:gd name="T2" fmla="*/ 480 w 480"/>
                  <a:gd name="T3" fmla="*/ 0 h 480"/>
                  <a:gd name="T4" fmla="*/ 384 w 480"/>
                  <a:gd name="T5" fmla="*/ 480 h 480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480"/>
                  <a:gd name="T11" fmla="*/ 480 w 480"/>
                  <a:gd name="T12" fmla="*/ 480 h 4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480">
                    <a:moveTo>
                      <a:pt x="0" y="96"/>
                    </a:moveTo>
                    <a:lnTo>
                      <a:pt x="480" y="0"/>
                    </a:lnTo>
                    <a:lnTo>
                      <a:pt x="384" y="480"/>
                    </a:lnTo>
                  </a:path>
                </a:pathLst>
              </a:custGeom>
              <a:noFill/>
              <a:ln w="12700" cap="flat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211" name="Text Box 38"/>
            <p:cNvSpPr txBox="1">
              <a:spLocks noChangeArrowheads="1"/>
            </p:cNvSpPr>
            <p:nvPr/>
          </p:nvSpPr>
          <p:spPr bwMode="auto">
            <a:xfrm>
              <a:off x="2381" y="3256"/>
              <a:ext cx="20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are topologically equivalent: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  <p:sp>
          <p:nvSpPr>
            <p:cNvPr id="51212" name="Text Box 39"/>
            <p:cNvSpPr txBox="1">
              <a:spLocks noChangeArrowheads="1"/>
            </p:cNvSpPr>
            <p:nvPr/>
          </p:nvSpPr>
          <p:spPr bwMode="auto">
            <a:xfrm>
              <a:off x="1297" y="3252"/>
              <a:ext cx="4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and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  <p:grpSp>
          <p:nvGrpSpPr>
            <p:cNvPr id="51213" name="Group 40"/>
            <p:cNvGrpSpPr>
              <a:grpSpLocks/>
            </p:cNvGrpSpPr>
            <p:nvPr/>
          </p:nvGrpSpPr>
          <p:grpSpPr bwMode="auto">
            <a:xfrm>
              <a:off x="1693" y="3024"/>
              <a:ext cx="612" cy="798"/>
              <a:chOff x="1932" y="3024"/>
              <a:chExt cx="612" cy="798"/>
            </a:xfrm>
          </p:grpSpPr>
          <p:sp>
            <p:nvSpPr>
              <p:cNvPr id="51214" name="Oval 41"/>
              <p:cNvSpPr>
                <a:spLocks noChangeArrowheads="1"/>
              </p:cNvSpPr>
              <p:nvPr/>
            </p:nvSpPr>
            <p:spPr bwMode="auto">
              <a:xfrm>
                <a:off x="2118" y="336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5" name="Oval 42"/>
              <p:cNvSpPr>
                <a:spLocks noChangeArrowheads="1"/>
              </p:cNvSpPr>
              <p:nvPr/>
            </p:nvSpPr>
            <p:spPr bwMode="auto">
              <a:xfrm>
                <a:off x="1932" y="322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6" name="Oval 43"/>
              <p:cNvSpPr>
                <a:spLocks noChangeArrowheads="1"/>
              </p:cNvSpPr>
              <p:nvPr/>
            </p:nvSpPr>
            <p:spPr bwMode="auto">
              <a:xfrm>
                <a:off x="2124" y="302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7" name="Oval 44"/>
              <p:cNvSpPr>
                <a:spLocks noChangeArrowheads="1"/>
              </p:cNvSpPr>
              <p:nvPr/>
            </p:nvSpPr>
            <p:spPr bwMode="auto">
              <a:xfrm>
                <a:off x="2448" y="312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8" name="Oval 45"/>
              <p:cNvSpPr>
                <a:spLocks noChangeArrowheads="1"/>
              </p:cNvSpPr>
              <p:nvPr/>
            </p:nvSpPr>
            <p:spPr bwMode="auto">
              <a:xfrm>
                <a:off x="2496" y="336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9" name="Oval 46"/>
              <p:cNvSpPr>
                <a:spLocks noChangeArrowheads="1"/>
              </p:cNvSpPr>
              <p:nvPr/>
            </p:nvSpPr>
            <p:spPr bwMode="auto">
              <a:xfrm>
                <a:off x="2208" y="3774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0" name="Freeform 47"/>
              <p:cNvSpPr>
                <a:spLocks/>
              </p:cNvSpPr>
              <p:nvPr/>
            </p:nvSpPr>
            <p:spPr bwMode="auto">
              <a:xfrm>
                <a:off x="1950" y="3054"/>
                <a:ext cx="576" cy="768"/>
              </a:xfrm>
              <a:custGeom>
                <a:avLst/>
                <a:gdLst>
                  <a:gd name="T0" fmla="*/ 288 w 576"/>
                  <a:gd name="T1" fmla="*/ 720 h 768"/>
                  <a:gd name="T2" fmla="*/ 0 w 576"/>
                  <a:gd name="T3" fmla="*/ 192 h 768"/>
                  <a:gd name="T4" fmla="*/ 192 w 576"/>
                  <a:gd name="T5" fmla="*/ 0 h 768"/>
                  <a:gd name="T6" fmla="*/ 192 w 576"/>
                  <a:gd name="T7" fmla="*/ 336 h 768"/>
                  <a:gd name="T8" fmla="*/ 576 w 576"/>
                  <a:gd name="T9" fmla="*/ 336 h 768"/>
                  <a:gd name="T10" fmla="*/ 192 w 576"/>
                  <a:gd name="T11" fmla="*/ 0 h 768"/>
                  <a:gd name="T12" fmla="*/ 528 w 576"/>
                  <a:gd name="T13" fmla="*/ 96 h 768"/>
                  <a:gd name="T14" fmla="*/ 576 w 576"/>
                  <a:gd name="T15" fmla="*/ 336 h 768"/>
                  <a:gd name="T16" fmla="*/ 288 w 576"/>
                  <a:gd name="T17" fmla="*/ 768 h 768"/>
                  <a:gd name="T18" fmla="*/ 192 w 576"/>
                  <a:gd name="T19" fmla="*/ 336 h 768"/>
                  <a:gd name="T20" fmla="*/ 0 w 576"/>
                  <a:gd name="T21" fmla="*/ 192 h 7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76"/>
                  <a:gd name="T34" fmla="*/ 0 h 768"/>
                  <a:gd name="T35" fmla="*/ 576 w 576"/>
                  <a:gd name="T36" fmla="*/ 768 h 7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76" h="768">
                    <a:moveTo>
                      <a:pt x="288" y="720"/>
                    </a:moveTo>
                    <a:lnTo>
                      <a:pt x="0" y="192"/>
                    </a:lnTo>
                    <a:lnTo>
                      <a:pt x="192" y="0"/>
                    </a:lnTo>
                    <a:lnTo>
                      <a:pt x="192" y="336"/>
                    </a:lnTo>
                    <a:lnTo>
                      <a:pt x="576" y="336"/>
                    </a:lnTo>
                    <a:lnTo>
                      <a:pt x="192" y="0"/>
                    </a:lnTo>
                    <a:lnTo>
                      <a:pt x="528" y="96"/>
                    </a:lnTo>
                    <a:lnTo>
                      <a:pt x="576" y="336"/>
                    </a:lnTo>
                    <a:lnTo>
                      <a:pt x="288" y="768"/>
                    </a:lnTo>
                    <a:lnTo>
                      <a:pt x="192" y="336"/>
                    </a:lnTo>
                    <a:lnTo>
                      <a:pt x="0" y="192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1" name="Line 48"/>
              <p:cNvSpPr>
                <a:spLocks noChangeShapeType="1"/>
              </p:cNvSpPr>
              <p:nvPr/>
            </p:nvSpPr>
            <p:spPr bwMode="auto">
              <a:xfrm flipV="1">
                <a:off x="1992" y="3144"/>
                <a:ext cx="449" cy="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2" name="Line 49"/>
              <p:cNvSpPr>
                <a:spLocks noChangeShapeType="1"/>
              </p:cNvSpPr>
              <p:nvPr/>
            </p:nvSpPr>
            <p:spPr bwMode="auto">
              <a:xfrm flipH="1">
                <a:off x="2232" y="3162"/>
                <a:ext cx="240" cy="6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763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 build="p" autoUpdateAnimBg="0"/>
      <p:bldP spid="17818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Modelling of ...</a:t>
            </a:r>
          </a:p>
        </p:txBody>
      </p:sp>
      <p:sp>
        <p:nvSpPr>
          <p:cNvPr id="4103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C555A5D-E6EC-46D0-98EC-FA9B7FFCB907}" type="slidenum">
              <a:rPr lang="de-DE" altLang="de-DE">
                <a:solidFill>
                  <a:srgbClr val="000000"/>
                </a:solidFill>
              </a:rPr>
              <a:pPr eaLnBrk="1" hangingPunct="1"/>
              <a:t>24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79202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6106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Clusters of polyhedra</a:t>
            </a:r>
            <a:r>
              <a:rPr lang="de-DE" altLang="de-DE">
                <a:solidFill>
                  <a:srgbClr val="000000"/>
                </a:solidFill>
              </a:rPr>
              <a:t>: Connected units of polyhedra.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Equivalence of clusters?  We are dealing with experimental data!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Transformation should be possible without breaking connections between polyhedra (but allowing distortions).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i="1">
                <a:solidFill>
                  <a:srgbClr val="000000"/>
                </a:solidFill>
              </a:rPr>
              <a:t>Example</a:t>
            </a:r>
            <a:r>
              <a:rPr lang="de-DE" altLang="de-DE">
                <a:solidFill>
                  <a:srgbClr val="000000"/>
                </a:solidFill>
              </a:rPr>
              <a:t>: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Equivalent: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533400" y="4038600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Not equivalent:</a:t>
            </a:r>
            <a:endParaRPr lang="en-US" altLang="de-DE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30388" y="2341563"/>
            <a:ext cx="5549900" cy="1500187"/>
            <a:chOff x="960" y="1475"/>
            <a:chExt cx="3496" cy="945"/>
          </a:xfrm>
        </p:grpSpPr>
        <p:graphicFrame>
          <p:nvGraphicFramePr>
            <p:cNvPr id="4100" name="Object 5"/>
            <p:cNvGraphicFramePr>
              <a:graphicFrameLocks noChangeAspect="1"/>
            </p:cNvGraphicFramePr>
            <p:nvPr/>
          </p:nvGraphicFramePr>
          <p:xfrm>
            <a:off x="960" y="1488"/>
            <a:ext cx="1483" cy="8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Bitmap" r:id="rId3" imgW="7872142" imgH="4762913" progId="Paint.Picture">
                    <p:embed/>
                  </p:oleObj>
                </mc:Choice>
                <mc:Fallback>
                  <p:oleObj name="Bitmap" r:id="rId3" imgW="7872142" imgH="4762913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1488"/>
                          <a:ext cx="1483" cy="8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1" name="Object 6"/>
            <p:cNvGraphicFramePr>
              <a:graphicFrameLocks noChangeAspect="1"/>
            </p:cNvGraphicFramePr>
            <p:nvPr/>
          </p:nvGraphicFramePr>
          <p:xfrm>
            <a:off x="3216" y="1475"/>
            <a:ext cx="1240" cy="9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Bitmap" r:id="rId5" imgW="7872142" imgH="5997460" progId="Paint.Picture">
                    <p:embed/>
                  </p:oleObj>
                </mc:Choice>
                <mc:Fallback>
                  <p:oleObj name="Bitmap" r:id="rId5" imgW="7872142" imgH="5997460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6" y="1475"/>
                          <a:ext cx="1240" cy="9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223963" y="4495800"/>
            <a:ext cx="6804025" cy="1914525"/>
            <a:chOff x="576" y="2832"/>
            <a:chExt cx="4286" cy="1206"/>
          </a:xfrm>
        </p:grpSpPr>
        <p:graphicFrame>
          <p:nvGraphicFramePr>
            <p:cNvPr id="4098" name="Object 8"/>
            <p:cNvGraphicFramePr>
              <a:graphicFrameLocks noChangeAspect="1"/>
            </p:cNvGraphicFramePr>
            <p:nvPr/>
          </p:nvGraphicFramePr>
          <p:xfrm>
            <a:off x="576" y="2832"/>
            <a:ext cx="1632" cy="7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Bitmap" r:id="rId7" imgW="7849280" imgH="3779848" progId="Paint.Picture">
                    <p:embed/>
                  </p:oleObj>
                </mc:Choice>
                <mc:Fallback>
                  <p:oleObj name="Bitmap" r:id="rId7" imgW="7849280" imgH="3779848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2832"/>
                          <a:ext cx="1632" cy="7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9" name="Object 9"/>
            <p:cNvGraphicFramePr>
              <a:graphicFrameLocks noChangeAspect="1"/>
            </p:cNvGraphicFramePr>
            <p:nvPr/>
          </p:nvGraphicFramePr>
          <p:xfrm>
            <a:off x="3216" y="2928"/>
            <a:ext cx="1646" cy="11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" name="Bitmap" r:id="rId9" imgW="7232007" imgH="4877223" progId="Paint.Picture">
                    <p:embed/>
                  </p:oleObj>
                </mc:Choice>
                <mc:Fallback>
                  <p:oleObj name="Bitmap" r:id="rId9" imgW="7232007" imgH="4877223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6" y="2928"/>
                          <a:ext cx="1646" cy="11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493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 build="p" autoUpdateAnimBg="0"/>
      <p:bldP spid="17920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Graph representation </a:t>
            </a:r>
          </a:p>
        </p:txBody>
      </p:sp>
      <p:sp>
        <p:nvSpPr>
          <p:cNvPr id="512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199A53F-E4B1-4626-BABB-658731930E77}" type="slidenum">
              <a:rPr lang="de-DE" altLang="de-DE">
                <a:solidFill>
                  <a:srgbClr val="000000"/>
                </a:solidFill>
              </a:rPr>
              <a:pPr eaLnBrk="1" hangingPunct="1"/>
              <a:t>25</a:t>
            </a:fld>
            <a:endParaRPr lang="de-DE" altLang="de-DE">
              <a:solidFill>
                <a:srgbClr val="000000"/>
              </a:solidFill>
            </a:endParaRPr>
          </a:p>
        </p:txBody>
      </p:sp>
      <p:graphicFrame>
        <p:nvGraphicFramePr>
          <p:cNvPr id="180226" name="Object 2"/>
          <p:cNvGraphicFramePr>
            <a:graphicFrameLocks noChangeAspect="1"/>
          </p:cNvGraphicFramePr>
          <p:nvPr/>
        </p:nvGraphicFramePr>
        <p:xfrm>
          <a:off x="4778375" y="1362075"/>
          <a:ext cx="2613025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Bitmap" r:id="rId3" imgW="7232007" imgH="4877223" progId="Paint.Picture">
                  <p:embed/>
                </p:oleObj>
              </mc:Choice>
              <mc:Fallback>
                <p:oleObj name="Bitmap" r:id="rId3" imgW="7232007" imgH="487722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75" y="1362075"/>
                        <a:ext cx="2613025" cy="176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2514600" y="3773488"/>
            <a:ext cx="3276600" cy="3857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Ordered face representation</a:t>
            </a:r>
            <a:endParaRPr lang="en-US" altLang="de-DE" b="1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" y="4687888"/>
            <a:ext cx="2743200" cy="1484312"/>
            <a:chOff x="384" y="2400"/>
            <a:chExt cx="1728" cy="935"/>
          </a:xfrm>
        </p:grpSpPr>
        <p:sp>
          <p:nvSpPr>
            <p:cNvPr id="5140" name="Text Box 5"/>
            <p:cNvSpPr txBox="1">
              <a:spLocks noChangeArrowheads="1"/>
            </p:cNvSpPr>
            <p:nvPr/>
          </p:nvSpPr>
          <p:spPr bwMode="auto">
            <a:xfrm>
              <a:off x="384" y="2400"/>
              <a:ext cx="480" cy="9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1432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154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125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235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345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  <p:sp>
          <p:nvSpPr>
            <p:cNvPr id="5141" name="Text Box 6"/>
            <p:cNvSpPr txBox="1">
              <a:spLocks noChangeArrowheads="1"/>
            </p:cNvSpPr>
            <p:nvPr/>
          </p:nvSpPr>
          <p:spPr bwMode="auto">
            <a:xfrm>
              <a:off x="1632" y="2400"/>
              <a:ext cx="480" cy="9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1432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154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125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235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345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  <p:sp>
          <p:nvSpPr>
            <p:cNvPr id="5142" name="Line 7"/>
            <p:cNvSpPr>
              <a:spLocks noChangeShapeType="1"/>
            </p:cNvSpPr>
            <p:nvPr/>
          </p:nvSpPr>
          <p:spPr bwMode="auto">
            <a:xfrm>
              <a:off x="864" y="2880"/>
              <a:ext cx="76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43" name="Text Box 8"/>
            <p:cNvSpPr txBox="1">
              <a:spLocks noChangeArrowheads="1"/>
            </p:cNvSpPr>
            <p:nvPr/>
          </p:nvSpPr>
          <p:spPr bwMode="auto">
            <a:xfrm>
              <a:off x="894" y="2646"/>
              <a:ext cx="7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(4,1)(3,2)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648200" y="4687888"/>
            <a:ext cx="2743200" cy="1484312"/>
            <a:chOff x="2928" y="2400"/>
            <a:chExt cx="1728" cy="935"/>
          </a:xfrm>
        </p:grpSpPr>
        <p:sp>
          <p:nvSpPr>
            <p:cNvPr id="5136" name="Text Box 10"/>
            <p:cNvSpPr txBox="1">
              <a:spLocks noChangeArrowheads="1"/>
            </p:cNvSpPr>
            <p:nvPr/>
          </p:nvSpPr>
          <p:spPr bwMode="auto">
            <a:xfrm>
              <a:off x="2928" y="2400"/>
              <a:ext cx="480" cy="9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1432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154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125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235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345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  <p:sp>
          <p:nvSpPr>
            <p:cNvPr id="5137" name="Text Box 11"/>
            <p:cNvSpPr txBox="1">
              <a:spLocks noChangeArrowheads="1"/>
            </p:cNvSpPr>
            <p:nvPr/>
          </p:nvSpPr>
          <p:spPr bwMode="auto">
            <a:xfrm>
              <a:off x="4176" y="2400"/>
              <a:ext cx="480" cy="9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1432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154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125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235</a:t>
              </a:r>
              <a:br>
                <a:rPr lang="de-DE" altLang="de-DE">
                  <a:solidFill>
                    <a:srgbClr val="000000"/>
                  </a:solidFill>
                </a:rPr>
              </a:br>
              <a:r>
                <a:rPr lang="de-DE" altLang="de-DE">
                  <a:solidFill>
                    <a:srgbClr val="000000"/>
                  </a:solidFill>
                </a:rPr>
                <a:t>345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  <p:sp>
          <p:nvSpPr>
            <p:cNvPr id="5138" name="Line 12"/>
            <p:cNvSpPr>
              <a:spLocks noChangeShapeType="1"/>
            </p:cNvSpPr>
            <p:nvPr/>
          </p:nvSpPr>
          <p:spPr bwMode="auto">
            <a:xfrm>
              <a:off x="3408" y="2880"/>
              <a:ext cx="76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39" name="Text Box 13"/>
            <p:cNvSpPr txBox="1">
              <a:spLocks noChangeArrowheads="1"/>
            </p:cNvSpPr>
            <p:nvPr/>
          </p:nvSpPr>
          <p:spPr bwMode="auto">
            <a:xfrm>
              <a:off x="3438" y="2646"/>
              <a:ext cx="7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(4,2)(3,1)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80238" name="Object 14"/>
          <p:cNvGraphicFramePr>
            <a:graphicFrameLocks noChangeAspect="1"/>
          </p:cNvGraphicFramePr>
          <p:nvPr/>
        </p:nvGraphicFramePr>
        <p:xfrm>
          <a:off x="4840288" y="1252538"/>
          <a:ext cx="2551112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Bitmap" r:id="rId5" imgW="4557155" imgH="3688400" progId="Paint.Picture">
                  <p:embed/>
                </p:oleObj>
              </mc:Choice>
              <mc:Fallback>
                <p:oleObj name="Bitmap" r:id="rId5" imgW="4557155" imgH="36884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0288" y="1252538"/>
                        <a:ext cx="2551112" cy="206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9" name="Object 15"/>
          <p:cNvGraphicFramePr>
            <a:graphicFrameLocks noChangeAspect="1"/>
          </p:cNvGraphicFramePr>
          <p:nvPr/>
        </p:nvGraphicFramePr>
        <p:xfrm>
          <a:off x="914400" y="1447800"/>
          <a:ext cx="2436813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Bitmap" r:id="rId7" imgW="7849280" imgH="3779848" progId="Paint.Picture">
                  <p:embed/>
                </p:oleObj>
              </mc:Choice>
              <mc:Fallback>
                <p:oleObj name="Bitmap" r:id="rId7" imgW="7849280" imgH="37798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2436813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40" name="Object 16"/>
          <p:cNvGraphicFramePr>
            <a:graphicFrameLocks noChangeAspect="1"/>
          </p:cNvGraphicFramePr>
          <p:nvPr/>
        </p:nvGraphicFramePr>
        <p:xfrm>
          <a:off x="893763" y="1422400"/>
          <a:ext cx="2573337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Bitmap" r:id="rId9" imgW="5723116" imgH="2933333" progId="Paint.Picture">
                  <p:embed/>
                </p:oleObj>
              </mc:Choice>
              <mc:Fallback>
                <p:oleObj name="Bitmap" r:id="rId9" imgW="5723116" imgH="293333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763" y="1422400"/>
                        <a:ext cx="2573337" cy="131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Freeform 17"/>
          <p:cNvSpPr>
            <a:spLocks/>
          </p:cNvSpPr>
          <p:nvPr/>
        </p:nvSpPr>
        <p:spPr bwMode="auto">
          <a:xfrm>
            <a:off x="3276600" y="219075"/>
            <a:ext cx="2727325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132" name="Text Box 18"/>
          <p:cNvSpPr txBox="1">
            <a:spLocks noChangeArrowheads="1"/>
          </p:cNvSpPr>
          <p:nvPr/>
        </p:nvSpPr>
        <p:spPr bwMode="auto">
          <a:xfrm>
            <a:off x="3414713" y="381000"/>
            <a:ext cx="2670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FFFFFF"/>
                </a:solidFill>
              </a:rPr>
              <a:t>Graph representation</a:t>
            </a:r>
            <a:endParaRPr lang="en-US" altLang="de-DE" b="1">
              <a:solidFill>
                <a:srgbClr val="FFFFFF"/>
              </a:solidFill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938838" y="4508500"/>
            <a:ext cx="361950" cy="576263"/>
            <a:chOff x="3741" y="2840"/>
            <a:chExt cx="228" cy="363"/>
          </a:xfrm>
        </p:grpSpPr>
        <p:sp>
          <p:nvSpPr>
            <p:cNvPr id="5134" name="Line 20"/>
            <p:cNvSpPr>
              <a:spLocks noChangeShapeType="1"/>
            </p:cNvSpPr>
            <p:nvPr/>
          </p:nvSpPr>
          <p:spPr bwMode="auto">
            <a:xfrm flipH="1">
              <a:off x="3741" y="2840"/>
              <a:ext cx="137" cy="363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135" name="Line 21"/>
            <p:cNvSpPr>
              <a:spLocks noChangeShapeType="1"/>
            </p:cNvSpPr>
            <p:nvPr/>
          </p:nvSpPr>
          <p:spPr bwMode="auto">
            <a:xfrm>
              <a:off x="3878" y="2840"/>
              <a:ext cx="91" cy="363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69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8" name="Group 2"/>
          <p:cNvGrpSpPr>
            <a:grpSpLocks/>
          </p:cNvGrpSpPr>
          <p:nvPr/>
        </p:nvGrpSpPr>
        <p:grpSpPr bwMode="auto">
          <a:xfrm>
            <a:off x="533400" y="649288"/>
            <a:ext cx="2587625" cy="2347912"/>
            <a:chOff x="336" y="144"/>
            <a:chExt cx="1630" cy="1479"/>
          </a:xfrm>
        </p:grpSpPr>
        <p:graphicFrame>
          <p:nvGraphicFramePr>
            <p:cNvPr id="6147" name="Object 3"/>
            <p:cNvGraphicFramePr>
              <a:graphicFrameLocks noChangeAspect="1"/>
            </p:cNvGraphicFramePr>
            <p:nvPr/>
          </p:nvGraphicFramePr>
          <p:xfrm>
            <a:off x="336" y="144"/>
            <a:ext cx="1630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0" name="Bitmap" r:id="rId3" imgW="5174428" imgH="4694327" progId="Paint.Picture">
                    <p:embed/>
                  </p:oleObj>
                </mc:Choice>
                <mc:Fallback>
                  <p:oleObj name="Bitmap" r:id="rId3" imgW="5174428" imgH="4694327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144"/>
                          <a:ext cx="1630" cy="14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99" name="Text Box 4"/>
            <p:cNvSpPr txBox="1">
              <a:spLocks noChangeArrowheads="1"/>
            </p:cNvSpPr>
            <p:nvPr/>
          </p:nvSpPr>
          <p:spPr bwMode="auto">
            <a:xfrm>
              <a:off x="360" y="150"/>
              <a:ext cx="600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Unit cell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33400" y="3200400"/>
            <a:ext cx="2598738" cy="2576513"/>
            <a:chOff x="336" y="2016"/>
            <a:chExt cx="1637" cy="1623"/>
          </a:xfrm>
        </p:grpSpPr>
        <p:graphicFrame>
          <p:nvGraphicFramePr>
            <p:cNvPr id="6146" name="Object 6"/>
            <p:cNvGraphicFramePr>
              <a:graphicFrameLocks noChangeAspect="1"/>
            </p:cNvGraphicFramePr>
            <p:nvPr/>
          </p:nvGraphicFramePr>
          <p:xfrm>
            <a:off x="336" y="2016"/>
            <a:ext cx="1637" cy="1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Bitmap" r:id="rId5" imgW="5540220" imgH="5494496" progId="Paint.Picture">
                    <p:embed/>
                  </p:oleObj>
                </mc:Choice>
                <mc:Fallback>
                  <p:oleObj name="Bitmap" r:id="rId5" imgW="5540220" imgH="5494496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2016"/>
                          <a:ext cx="1637" cy="16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98" name="Text Box 7"/>
            <p:cNvSpPr txBox="1">
              <a:spLocks noChangeArrowheads="1"/>
            </p:cNvSpPr>
            <p:nvPr/>
          </p:nvSpPr>
          <p:spPr bwMode="auto">
            <a:xfrm>
              <a:off x="360" y="3414"/>
              <a:ext cx="105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Neighbourhood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733800" y="152400"/>
            <a:ext cx="4876800" cy="6324600"/>
            <a:chOff x="2352" y="96"/>
            <a:chExt cx="3072" cy="3984"/>
          </a:xfrm>
        </p:grpSpPr>
        <p:sp>
          <p:nvSpPr>
            <p:cNvPr id="6171" name="Text Box 9"/>
            <p:cNvSpPr txBox="1">
              <a:spLocks noChangeArrowheads="1"/>
            </p:cNvSpPr>
            <p:nvPr/>
          </p:nvSpPr>
          <p:spPr bwMode="auto">
            <a:xfrm>
              <a:off x="3168" y="1488"/>
              <a:ext cx="432" cy="130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145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152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123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134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465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256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263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364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  <p:sp>
          <p:nvSpPr>
            <p:cNvPr id="6172" name="Text Box 10"/>
            <p:cNvSpPr txBox="1">
              <a:spLocks noChangeArrowheads="1"/>
            </p:cNvSpPr>
            <p:nvPr/>
          </p:nvSpPr>
          <p:spPr bwMode="auto">
            <a:xfrm>
              <a:off x="4656" y="1488"/>
              <a:ext cx="432" cy="130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145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152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123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134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465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256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263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364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  <p:sp>
          <p:nvSpPr>
            <p:cNvPr id="6173" name="Text Box 11"/>
            <p:cNvSpPr txBox="1">
              <a:spLocks noChangeArrowheads="1"/>
            </p:cNvSpPr>
            <p:nvPr/>
          </p:nvSpPr>
          <p:spPr bwMode="auto">
            <a:xfrm>
              <a:off x="3936" y="2778"/>
              <a:ext cx="432" cy="130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145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152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123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134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465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256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263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364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  <p:sp>
          <p:nvSpPr>
            <p:cNvPr id="6174" name="Text Box 12"/>
            <p:cNvSpPr txBox="1">
              <a:spLocks noChangeArrowheads="1"/>
            </p:cNvSpPr>
            <p:nvPr/>
          </p:nvSpPr>
          <p:spPr bwMode="auto">
            <a:xfrm>
              <a:off x="3888" y="96"/>
              <a:ext cx="432" cy="130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145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152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123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134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465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256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263</a:t>
              </a:r>
              <a:br>
                <a:rPr lang="de-DE" altLang="de-DE" sz="1600">
                  <a:solidFill>
                    <a:srgbClr val="000000"/>
                  </a:solidFill>
                </a:rPr>
              </a:br>
              <a:r>
                <a:rPr lang="de-DE" altLang="de-DE" sz="1600">
                  <a:solidFill>
                    <a:srgbClr val="000000"/>
                  </a:solidFill>
                </a:rPr>
                <a:t>364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  <p:cxnSp>
          <p:nvCxnSpPr>
            <p:cNvPr id="6175" name="AutoShape 13"/>
            <p:cNvCxnSpPr>
              <a:cxnSpLocks noChangeShapeType="1"/>
            </p:cNvCxnSpPr>
            <p:nvPr/>
          </p:nvCxnSpPr>
          <p:spPr bwMode="auto">
            <a:xfrm>
              <a:off x="3606" y="1911"/>
              <a:ext cx="104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76" name="Text Box 14"/>
            <p:cNvSpPr txBox="1">
              <a:spLocks noChangeArrowheads="1"/>
            </p:cNvSpPr>
            <p:nvPr/>
          </p:nvSpPr>
          <p:spPr bwMode="auto">
            <a:xfrm>
              <a:off x="3864" y="1728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(5,2)(4,3)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cxnSp>
          <p:nvCxnSpPr>
            <p:cNvPr id="6177" name="AutoShape 15"/>
            <p:cNvCxnSpPr>
              <a:cxnSpLocks noChangeShapeType="1"/>
              <a:stCxn id="6172" idx="0"/>
              <a:endCxn id="6174" idx="3"/>
            </p:cNvCxnSpPr>
            <p:nvPr/>
          </p:nvCxnSpPr>
          <p:spPr bwMode="auto">
            <a:xfrm rot="5400000" flipH="1">
              <a:off x="4231" y="842"/>
              <a:ext cx="735" cy="546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8" name="AutoShape 16"/>
            <p:cNvCxnSpPr>
              <a:cxnSpLocks noChangeShapeType="1"/>
              <a:stCxn id="6171" idx="0"/>
              <a:endCxn id="6174" idx="1"/>
            </p:cNvCxnSpPr>
            <p:nvPr/>
          </p:nvCxnSpPr>
          <p:spPr bwMode="auto">
            <a:xfrm rot="-5400000">
              <a:off x="3265" y="866"/>
              <a:ext cx="735" cy="498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79" name="Freeform 17"/>
            <p:cNvSpPr>
              <a:spLocks/>
            </p:cNvSpPr>
            <p:nvPr/>
          </p:nvSpPr>
          <p:spPr bwMode="auto">
            <a:xfrm>
              <a:off x="2544" y="1680"/>
              <a:ext cx="624" cy="720"/>
            </a:xfrm>
            <a:custGeom>
              <a:avLst/>
              <a:gdLst>
                <a:gd name="T0" fmla="*/ 624 w 624"/>
                <a:gd name="T1" fmla="*/ 720 h 720"/>
                <a:gd name="T2" fmla="*/ 0 w 624"/>
                <a:gd name="T3" fmla="*/ 720 h 720"/>
                <a:gd name="T4" fmla="*/ 0 w 624"/>
                <a:gd name="T5" fmla="*/ 0 h 720"/>
                <a:gd name="T6" fmla="*/ 624 w 624"/>
                <a:gd name="T7" fmla="*/ 0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720"/>
                <a:gd name="T14" fmla="*/ 624 w 624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720">
                  <a:moveTo>
                    <a:pt x="624" y="720"/>
                  </a:moveTo>
                  <a:lnTo>
                    <a:pt x="0" y="720"/>
                  </a:lnTo>
                  <a:lnTo>
                    <a:pt x="0" y="0"/>
                  </a:lnTo>
                  <a:lnTo>
                    <a:pt x="624" y="0"/>
                  </a:lnTo>
                </a:path>
              </a:pathLst>
            </a:cu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80" name="Text Box 18"/>
            <p:cNvSpPr txBox="1">
              <a:spLocks noChangeArrowheads="1"/>
            </p:cNvSpPr>
            <p:nvPr/>
          </p:nvSpPr>
          <p:spPr bwMode="auto">
            <a:xfrm>
              <a:off x="2358" y="1488"/>
              <a:ext cx="9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(5,3) -(0,0,1)+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81" name="Line 19"/>
            <p:cNvSpPr>
              <a:spLocks noChangeShapeType="1"/>
            </p:cNvSpPr>
            <p:nvPr/>
          </p:nvSpPr>
          <p:spPr bwMode="auto">
            <a:xfrm>
              <a:off x="3600" y="2124"/>
              <a:ext cx="10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82" name="Text Box 20"/>
            <p:cNvSpPr txBox="1">
              <a:spLocks noChangeArrowheads="1"/>
            </p:cNvSpPr>
            <p:nvPr/>
          </p:nvSpPr>
          <p:spPr bwMode="auto">
            <a:xfrm>
              <a:off x="3600" y="1932"/>
              <a:ext cx="11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(2,3)(5,4)  -(100)+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83" name="Text Box 21"/>
            <p:cNvSpPr txBox="1">
              <a:spLocks noChangeArrowheads="1"/>
            </p:cNvSpPr>
            <p:nvPr/>
          </p:nvSpPr>
          <p:spPr bwMode="auto">
            <a:xfrm>
              <a:off x="4320" y="564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(1,3)(5,6)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84" name="Text Box 22"/>
            <p:cNvSpPr txBox="1">
              <a:spLocks noChangeArrowheads="1"/>
            </p:cNvSpPr>
            <p:nvPr/>
          </p:nvSpPr>
          <p:spPr bwMode="auto">
            <a:xfrm>
              <a:off x="3300" y="552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(4,1)(6,2)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cxnSp>
          <p:nvCxnSpPr>
            <p:cNvPr id="6185" name="AutoShape 23"/>
            <p:cNvCxnSpPr>
              <a:cxnSpLocks noChangeShapeType="1"/>
              <a:stCxn id="6171" idx="2"/>
              <a:endCxn id="6173" idx="1"/>
            </p:cNvCxnSpPr>
            <p:nvPr/>
          </p:nvCxnSpPr>
          <p:spPr bwMode="auto">
            <a:xfrm rot="16200000" flipH="1">
              <a:off x="3340" y="2840"/>
              <a:ext cx="633" cy="546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86" name="Text Box 24"/>
            <p:cNvSpPr txBox="1">
              <a:spLocks noChangeArrowheads="1"/>
            </p:cNvSpPr>
            <p:nvPr/>
          </p:nvSpPr>
          <p:spPr bwMode="auto">
            <a:xfrm>
              <a:off x="3264" y="3456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(5,1)(6,2)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cxnSp>
          <p:nvCxnSpPr>
            <p:cNvPr id="6187" name="AutoShape 25"/>
            <p:cNvCxnSpPr>
              <a:cxnSpLocks noChangeShapeType="1"/>
              <a:stCxn id="6173" idx="3"/>
              <a:endCxn id="6172" idx="2"/>
            </p:cNvCxnSpPr>
            <p:nvPr/>
          </p:nvCxnSpPr>
          <p:spPr bwMode="auto">
            <a:xfrm flipV="1">
              <a:off x="4374" y="2796"/>
              <a:ext cx="498" cy="633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88" name="Text Box 26"/>
            <p:cNvSpPr txBox="1">
              <a:spLocks noChangeArrowheads="1"/>
            </p:cNvSpPr>
            <p:nvPr/>
          </p:nvSpPr>
          <p:spPr bwMode="auto">
            <a:xfrm>
              <a:off x="4350" y="3456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(1,2)(4,6)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89" name="Freeform 27"/>
            <p:cNvSpPr>
              <a:spLocks/>
            </p:cNvSpPr>
            <p:nvPr/>
          </p:nvSpPr>
          <p:spPr bwMode="auto">
            <a:xfrm>
              <a:off x="2352" y="1344"/>
              <a:ext cx="912" cy="1296"/>
            </a:xfrm>
            <a:custGeom>
              <a:avLst/>
              <a:gdLst>
                <a:gd name="T0" fmla="*/ 912 w 912"/>
                <a:gd name="T1" fmla="*/ 144 h 1296"/>
                <a:gd name="T2" fmla="*/ 912 w 912"/>
                <a:gd name="T3" fmla="*/ 0 h 1296"/>
                <a:gd name="T4" fmla="*/ 0 w 912"/>
                <a:gd name="T5" fmla="*/ 0 h 1296"/>
                <a:gd name="T6" fmla="*/ 0 w 912"/>
                <a:gd name="T7" fmla="*/ 1296 h 1296"/>
                <a:gd name="T8" fmla="*/ 816 w 912"/>
                <a:gd name="T9" fmla="*/ 1296 h 1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2"/>
                <a:gd name="T16" fmla="*/ 0 h 1296"/>
                <a:gd name="T17" fmla="*/ 912 w 912"/>
                <a:gd name="T18" fmla="*/ 1296 h 1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2" h="1296">
                  <a:moveTo>
                    <a:pt x="912" y="144"/>
                  </a:moveTo>
                  <a:lnTo>
                    <a:pt x="912" y="0"/>
                  </a:lnTo>
                  <a:lnTo>
                    <a:pt x="0" y="0"/>
                  </a:lnTo>
                  <a:lnTo>
                    <a:pt x="0" y="1296"/>
                  </a:lnTo>
                  <a:lnTo>
                    <a:pt x="816" y="129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0" name="Text Box 28"/>
            <p:cNvSpPr txBox="1">
              <a:spLocks noChangeArrowheads="1"/>
            </p:cNvSpPr>
            <p:nvPr/>
          </p:nvSpPr>
          <p:spPr bwMode="auto">
            <a:xfrm>
              <a:off x="2382" y="1158"/>
              <a:ext cx="93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(6,1)  +(0,-1,0)-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91" name="Line 29"/>
            <p:cNvSpPr>
              <a:spLocks noChangeShapeType="1"/>
            </p:cNvSpPr>
            <p:nvPr/>
          </p:nvSpPr>
          <p:spPr bwMode="auto">
            <a:xfrm>
              <a:off x="5088" y="1824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2" name="Line 30"/>
            <p:cNvSpPr>
              <a:spLocks noChangeShapeType="1"/>
            </p:cNvSpPr>
            <p:nvPr/>
          </p:nvSpPr>
          <p:spPr bwMode="auto">
            <a:xfrm>
              <a:off x="3600" y="1680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3" name="Line 31"/>
            <p:cNvSpPr>
              <a:spLocks noChangeShapeType="1"/>
            </p:cNvSpPr>
            <p:nvPr/>
          </p:nvSpPr>
          <p:spPr bwMode="auto">
            <a:xfrm>
              <a:off x="4320" y="288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4" name="Line 32"/>
            <p:cNvSpPr>
              <a:spLocks noChangeShapeType="1"/>
            </p:cNvSpPr>
            <p:nvPr/>
          </p:nvSpPr>
          <p:spPr bwMode="auto">
            <a:xfrm>
              <a:off x="3552" y="288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5" name="Line 33"/>
            <p:cNvSpPr>
              <a:spLocks noChangeShapeType="1"/>
            </p:cNvSpPr>
            <p:nvPr/>
          </p:nvSpPr>
          <p:spPr bwMode="auto">
            <a:xfrm>
              <a:off x="4368" y="3024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6" name="Line 34"/>
            <p:cNvSpPr>
              <a:spLocks noChangeShapeType="1"/>
            </p:cNvSpPr>
            <p:nvPr/>
          </p:nvSpPr>
          <p:spPr bwMode="auto">
            <a:xfrm>
              <a:off x="3600" y="3024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6197" name="Line 35"/>
            <p:cNvSpPr>
              <a:spLocks noChangeShapeType="1"/>
            </p:cNvSpPr>
            <p:nvPr/>
          </p:nvSpPr>
          <p:spPr bwMode="auto">
            <a:xfrm>
              <a:off x="4320" y="1680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84356" name="Text Box 36"/>
          <p:cNvSpPr txBox="1">
            <a:spLocks noChangeArrowheads="1"/>
          </p:cNvSpPr>
          <p:nvPr/>
        </p:nvSpPr>
        <p:spPr bwMode="auto">
          <a:xfrm>
            <a:off x="3657600" y="381000"/>
            <a:ext cx="1371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 i="1">
                <a:solidFill>
                  <a:srgbClr val="000000"/>
                </a:solidFill>
              </a:rPr>
              <a:t>Polyhedra graph</a:t>
            </a:r>
            <a:r>
              <a:rPr lang="de-DE" altLang="de-DE">
                <a:solidFill>
                  <a:srgbClr val="000000"/>
                </a:solidFill>
              </a:rPr>
              <a:t>: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84357" name="Freeform 37"/>
          <p:cNvSpPr>
            <a:spLocks/>
          </p:cNvSpPr>
          <p:nvPr/>
        </p:nvSpPr>
        <p:spPr bwMode="auto">
          <a:xfrm>
            <a:off x="1752600" y="3429000"/>
            <a:ext cx="4648200" cy="2260600"/>
          </a:xfrm>
          <a:custGeom>
            <a:avLst/>
            <a:gdLst>
              <a:gd name="T0" fmla="*/ 2928 w 2928"/>
              <a:gd name="T1" fmla="*/ 0 h 1424"/>
              <a:gd name="T2" fmla="*/ 2064 w 2928"/>
              <a:gd name="T3" fmla="*/ 1296 h 1424"/>
              <a:gd name="T4" fmla="*/ 0 w 2928"/>
              <a:gd name="T5" fmla="*/ 768 h 1424"/>
              <a:gd name="T6" fmla="*/ 0 60000 65536"/>
              <a:gd name="T7" fmla="*/ 0 60000 65536"/>
              <a:gd name="T8" fmla="*/ 0 60000 65536"/>
              <a:gd name="T9" fmla="*/ 0 w 2928"/>
              <a:gd name="T10" fmla="*/ 0 h 1424"/>
              <a:gd name="T11" fmla="*/ 2928 w 2928"/>
              <a:gd name="T12" fmla="*/ 1424 h 14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28" h="1424">
                <a:moveTo>
                  <a:pt x="2928" y="0"/>
                </a:moveTo>
                <a:cubicBezTo>
                  <a:pt x="2740" y="584"/>
                  <a:pt x="2552" y="1168"/>
                  <a:pt x="2064" y="1296"/>
                </a:cubicBezTo>
                <a:cubicBezTo>
                  <a:pt x="1576" y="1424"/>
                  <a:pt x="344" y="856"/>
                  <a:pt x="0" y="768"/>
                </a:cubicBezTo>
              </a:path>
            </a:pathLst>
          </a:custGeom>
          <a:noFill/>
          <a:ln w="15875">
            <a:solidFill>
              <a:srgbClr val="FF0000"/>
            </a:solidFill>
            <a:round/>
            <a:headEnd type="diamond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514350" y="3152775"/>
            <a:ext cx="1677988" cy="1847850"/>
            <a:chOff x="324" y="1986"/>
            <a:chExt cx="1057" cy="1164"/>
          </a:xfrm>
        </p:grpSpPr>
        <p:sp>
          <p:nvSpPr>
            <p:cNvPr id="6164" name="Rectangle 39"/>
            <p:cNvSpPr>
              <a:spLocks noChangeArrowheads="1"/>
            </p:cNvSpPr>
            <p:nvPr/>
          </p:nvSpPr>
          <p:spPr bwMode="auto">
            <a:xfrm rot="-2216982">
              <a:off x="882" y="2622"/>
              <a:ext cx="499" cy="528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6165" name="Group 40"/>
            <p:cNvGrpSpPr>
              <a:grpSpLocks/>
            </p:cNvGrpSpPr>
            <p:nvPr/>
          </p:nvGrpSpPr>
          <p:grpSpPr bwMode="auto">
            <a:xfrm>
              <a:off x="324" y="1986"/>
              <a:ext cx="594" cy="270"/>
              <a:chOff x="324" y="1986"/>
              <a:chExt cx="594" cy="270"/>
            </a:xfrm>
          </p:grpSpPr>
          <p:sp>
            <p:nvSpPr>
              <p:cNvPr id="6166" name="Line 41"/>
              <p:cNvSpPr>
                <a:spLocks noChangeShapeType="1"/>
              </p:cNvSpPr>
              <p:nvPr/>
            </p:nvSpPr>
            <p:spPr bwMode="auto">
              <a:xfrm>
                <a:off x="576" y="2064"/>
                <a:ext cx="144" cy="19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6167" name="Line 42"/>
              <p:cNvSpPr>
                <a:spLocks noChangeShapeType="1"/>
              </p:cNvSpPr>
              <p:nvPr/>
            </p:nvSpPr>
            <p:spPr bwMode="auto">
              <a:xfrm flipH="1">
                <a:off x="384" y="2064"/>
                <a:ext cx="192" cy="144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6168" name="Text Box 43"/>
              <p:cNvSpPr txBox="1">
                <a:spLocks noChangeArrowheads="1"/>
              </p:cNvSpPr>
              <p:nvPr/>
            </p:nvSpPr>
            <p:spPr bwMode="auto">
              <a:xfrm>
                <a:off x="624" y="2016"/>
                <a:ext cx="14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000000"/>
                    </a:solidFill>
                  </a:rPr>
                  <a:t>z</a:t>
                </a:r>
                <a:endParaRPr lang="en-US" altLang="de-DE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169" name="Text Box 44"/>
              <p:cNvSpPr txBox="1">
                <a:spLocks noChangeArrowheads="1"/>
              </p:cNvSpPr>
              <p:nvPr/>
            </p:nvSpPr>
            <p:spPr bwMode="auto">
              <a:xfrm>
                <a:off x="678" y="202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FFFFFF"/>
                    </a:solidFill>
                  </a:rPr>
                  <a:t>z</a:t>
                </a:r>
                <a:endParaRPr lang="en-US" altLang="de-DE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70" name="Text Box 45"/>
              <p:cNvSpPr txBox="1">
                <a:spLocks noChangeArrowheads="1"/>
              </p:cNvSpPr>
              <p:nvPr/>
            </p:nvSpPr>
            <p:spPr bwMode="auto">
              <a:xfrm>
                <a:off x="324" y="1986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400">
                    <a:solidFill>
                      <a:srgbClr val="FFFFFF"/>
                    </a:solidFill>
                  </a:rPr>
                  <a:t>x</a:t>
                </a:r>
                <a:endParaRPr lang="en-US" altLang="de-DE" sz="1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1162050" y="4248150"/>
            <a:ext cx="742950" cy="600075"/>
            <a:chOff x="732" y="2676"/>
            <a:chExt cx="468" cy="378"/>
          </a:xfrm>
        </p:grpSpPr>
        <p:sp>
          <p:nvSpPr>
            <p:cNvPr id="6159" name="Text Box 47"/>
            <p:cNvSpPr txBox="1">
              <a:spLocks noChangeArrowheads="1"/>
            </p:cNvSpPr>
            <p:nvPr/>
          </p:nvSpPr>
          <p:spPr bwMode="auto">
            <a:xfrm>
              <a:off x="756" y="2676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2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60" name="Text Box 48"/>
            <p:cNvSpPr txBox="1">
              <a:spLocks noChangeArrowheads="1"/>
            </p:cNvSpPr>
            <p:nvPr/>
          </p:nvSpPr>
          <p:spPr bwMode="auto">
            <a:xfrm>
              <a:off x="1008" y="2700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5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61" name="Text Box 49"/>
            <p:cNvSpPr txBox="1">
              <a:spLocks noChangeArrowheads="1"/>
            </p:cNvSpPr>
            <p:nvPr/>
          </p:nvSpPr>
          <p:spPr bwMode="auto">
            <a:xfrm>
              <a:off x="732" y="2826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3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62" name="Text Box 50"/>
            <p:cNvSpPr txBox="1">
              <a:spLocks noChangeArrowheads="1"/>
            </p:cNvSpPr>
            <p:nvPr/>
          </p:nvSpPr>
          <p:spPr bwMode="auto">
            <a:xfrm>
              <a:off x="996" y="2862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>
                  <a:solidFill>
                    <a:srgbClr val="000000"/>
                  </a:solidFill>
                </a:rPr>
                <a:t>4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6163" name="Line 51"/>
            <p:cNvSpPr>
              <a:spLocks noChangeShapeType="1"/>
            </p:cNvSpPr>
            <p:nvPr/>
          </p:nvSpPr>
          <p:spPr bwMode="auto">
            <a:xfrm>
              <a:off x="768" y="2832"/>
              <a:ext cx="384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84372" name="Rectangle 52"/>
          <p:cNvSpPr>
            <a:spLocks noChangeArrowheads="1"/>
          </p:cNvSpPr>
          <p:nvPr/>
        </p:nvSpPr>
        <p:spPr bwMode="auto">
          <a:xfrm rot="450702">
            <a:off x="1292225" y="3986213"/>
            <a:ext cx="533400" cy="5334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158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84373" name="Rectangle 53"/>
          <p:cNvSpPr>
            <a:spLocks noChangeArrowheads="1"/>
          </p:cNvSpPr>
          <p:nvPr/>
        </p:nvSpPr>
        <p:spPr bwMode="auto">
          <a:xfrm rot="450702">
            <a:off x="1211263" y="4548188"/>
            <a:ext cx="533400" cy="533400"/>
          </a:xfrm>
          <a:prstGeom prst="rect">
            <a:avLst/>
          </a:prstGeom>
          <a:solidFill>
            <a:srgbClr val="FF0000">
              <a:alpha val="50195"/>
            </a:srgbClr>
          </a:solidFill>
          <a:ln w="158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84374" name="Rectangle 54"/>
          <p:cNvSpPr>
            <a:spLocks noChangeArrowheads="1"/>
          </p:cNvSpPr>
          <p:nvPr/>
        </p:nvSpPr>
        <p:spPr bwMode="auto">
          <a:xfrm rot="450702">
            <a:off x="1828800" y="4070350"/>
            <a:ext cx="533400" cy="533400"/>
          </a:xfrm>
          <a:prstGeom prst="rect">
            <a:avLst/>
          </a:prstGeom>
          <a:solidFill>
            <a:srgbClr val="FF0000">
              <a:alpha val="50195"/>
            </a:srgbClr>
          </a:solidFill>
          <a:ln w="158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158" name="Rectangle 55"/>
          <p:cNvSpPr>
            <a:spLocks noChangeArrowheads="1"/>
          </p:cNvSpPr>
          <p:nvPr/>
        </p:nvSpPr>
        <p:spPr bwMode="auto">
          <a:xfrm>
            <a:off x="949325" y="188913"/>
            <a:ext cx="182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Sodium chloride</a:t>
            </a:r>
          </a:p>
        </p:txBody>
      </p:sp>
    </p:spTree>
    <p:extLst>
      <p:ext uri="{BB962C8B-B14F-4D97-AF65-F5344CB8AC3E}">
        <p14:creationId xmlns:p14="http://schemas.microsoft.com/office/powerpoint/2010/main" val="138458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8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6" grpId="0" autoUpdateAnimBg="0"/>
      <p:bldP spid="184357" grpId="0" animBg="1"/>
      <p:bldP spid="184372" grpId="0" animBg="1"/>
      <p:bldP spid="184373" grpId="0" animBg="1"/>
      <p:bldP spid="1843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Topological search</a:t>
            </a:r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30E5A42-D241-4C08-8DC4-474D80787E14}" type="slidenum">
              <a:rPr lang="de-DE" altLang="de-DE">
                <a:solidFill>
                  <a:srgbClr val="000000"/>
                </a:solidFill>
              </a:rPr>
              <a:pPr eaLnBrk="1" hangingPunct="1"/>
              <a:t>27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533400" y="1150938"/>
            <a:ext cx="861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533400" y="998538"/>
            <a:ext cx="861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533400" y="2947988"/>
            <a:ext cx="8610600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Proceeding</a:t>
            </a:r>
            <a:r>
              <a:rPr lang="de-DE" altLang="de-DE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 Consider paths up to some fixed limit length.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 Extract information relevant for topological search.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 Organize this information as an index. </a:t>
            </a:r>
            <a:endParaRPr lang="en-US" altLang="de-DE">
              <a:solidFill>
                <a:srgbClr val="000000"/>
              </a:solidFill>
            </a:endParaRPr>
          </a:p>
        </p:txBody>
      </p:sp>
      <p:graphicFrame>
        <p:nvGraphicFramePr>
          <p:cNvPr id="186373" name="Object 5"/>
          <p:cNvGraphicFramePr>
            <a:graphicFrameLocks noChangeAspect="1"/>
          </p:cNvGraphicFramePr>
          <p:nvPr/>
        </p:nvGraphicFramePr>
        <p:xfrm>
          <a:off x="533400" y="922338"/>
          <a:ext cx="1687513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Bitmap" r:id="rId3" imgW="5608806" imgH="3642676" progId="Paint.Picture">
                  <p:embed/>
                </p:oleObj>
              </mc:Choice>
              <mc:Fallback>
                <p:oleObj name="Bitmap" r:id="rId3" imgW="5608806" imgH="364267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22338"/>
                        <a:ext cx="1687513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2339975" y="908050"/>
            <a:ext cx="6804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Subgraph isomorphism problem:  </a:t>
            </a:r>
            <a:r>
              <a:rPr lang="de-DE" altLang="de-DE" b="1">
                <a:solidFill>
                  <a:srgbClr val="FF0000"/>
                </a:solidFill>
              </a:rPr>
              <a:t>computationally hard</a:t>
            </a:r>
            <a:r>
              <a:rPr lang="de-DE" altLang="de-DE">
                <a:solidFill>
                  <a:srgbClr val="000000"/>
                </a:solidFill>
              </a:rPr>
              <a:t>. 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86375" name="Freeform 7"/>
          <p:cNvSpPr>
            <a:spLocks/>
          </p:cNvSpPr>
          <p:nvPr/>
        </p:nvSpPr>
        <p:spPr bwMode="auto">
          <a:xfrm>
            <a:off x="4876800" y="1441450"/>
            <a:ext cx="984250" cy="123825"/>
          </a:xfrm>
          <a:custGeom>
            <a:avLst/>
            <a:gdLst>
              <a:gd name="T0" fmla="*/ 0 w 1440"/>
              <a:gd name="T1" fmla="*/ 96 h 104"/>
              <a:gd name="T2" fmla="*/ 144 w 1440"/>
              <a:gd name="T3" fmla="*/ 0 h 104"/>
              <a:gd name="T4" fmla="*/ 336 w 1440"/>
              <a:gd name="T5" fmla="*/ 96 h 104"/>
              <a:gd name="T6" fmla="*/ 576 w 1440"/>
              <a:gd name="T7" fmla="*/ 0 h 104"/>
              <a:gd name="T8" fmla="*/ 816 w 1440"/>
              <a:gd name="T9" fmla="*/ 96 h 104"/>
              <a:gd name="T10" fmla="*/ 1008 w 1440"/>
              <a:gd name="T11" fmla="*/ 48 h 104"/>
              <a:gd name="T12" fmla="*/ 1200 w 1440"/>
              <a:gd name="T13" fmla="*/ 48 h 104"/>
              <a:gd name="T14" fmla="*/ 1440 w 1440"/>
              <a:gd name="T15" fmla="*/ 48 h 1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40"/>
              <a:gd name="T25" fmla="*/ 0 h 104"/>
              <a:gd name="T26" fmla="*/ 1440 w 1440"/>
              <a:gd name="T27" fmla="*/ 104 h 1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40" h="104">
                <a:moveTo>
                  <a:pt x="0" y="96"/>
                </a:moveTo>
                <a:cubicBezTo>
                  <a:pt x="44" y="48"/>
                  <a:pt x="88" y="0"/>
                  <a:pt x="144" y="0"/>
                </a:cubicBezTo>
                <a:cubicBezTo>
                  <a:pt x="200" y="0"/>
                  <a:pt x="264" y="96"/>
                  <a:pt x="336" y="96"/>
                </a:cubicBezTo>
                <a:cubicBezTo>
                  <a:pt x="408" y="96"/>
                  <a:pt x="496" y="0"/>
                  <a:pt x="576" y="0"/>
                </a:cubicBezTo>
                <a:cubicBezTo>
                  <a:pt x="656" y="0"/>
                  <a:pt x="744" y="88"/>
                  <a:pt x="816" y="96"/>
                </a:cubicBezTo>
                <a:cubicBezTo>
                  <a:pt x="888" y="104"/>
                  <a:pt x="944" y="56"/>
                  <a:pt x="1008" y="48"/>
                </a:cubicBezTo>
                <a:cubicBezTo>
                  <a:pt x="1072" y="40"/>
                  <a:pt x="1128" y="48"/>
                  <a:pt x="1200" y="48"/>
                </a:cubicBezTo>
                <a:cubicBezTo>
                  <a:pt x="1272" y="48"/>
                  <a:pt x="1356" y="48"/>
                  <a:pt x="1440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2971800" y="174625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Preprocessing of model structures in the database.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86377" name="Text Box 9"/>
          <p:cNvSpPr txBox="1">
            <a:spLocks noChangeArrowheads="1"/>
          </p:cNvSpPr>
          <p:nvPr/>
        </p:nvSpPr>
        <p:spPr bwMode="auto">
          <a:xfrm>
            <a:off x="533400" y="2492375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 u="sng">
                <a:solidFill>
                  <a:srgbClr val="000000"/>
                </a:solidFill>
              </a:rPr>
              <a:t>Indexation of polyhedra graphs</a:t>
            </a:r>
            <a:endParaRPr lang="en-US" altLang="de-DE" b="1" u="sng">
              <a:solidFill>
                <a:srgbClr val="000000"/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901950" y="4624388"/>
            <a:ext cx="2965450" cy="1684337"/>
            <a:chOff x="2060" y="2505"/>
            <a:chExt cx="1868" cy="1061"/>
          </a:xfrm>
        </p:grpSpPr>
        <p:grpSp>
          <p:nvGrpSpPr>
            <p:cNvPr id="7183" name="Group 11"/>
            <p:cNvGrpSpPr>
              <a:grpSpLocks/>
            </p:cNvGrpSpPr>
            <p:nvPr/>
          </p:nvGrpSpPr>
          <p:grpSpPr bwMode="auto">
            <a:xfrm>
              <a:off x="2060" y="2505"/>
              <a:ext cx="1868" cy="877"/>
              <a:chOff x="1924" y="1056"/>
              <a:chExt cx="1868" cy="877"/>
            </a:xfrm>
          </p:grpSpPr>
          <p:sp>
            <p:nvSpPr>
              <p:cNvPr id="7186" name="Oval 12"/>
              <p:cNvSpPr>
                <a:spLocks noChangeArrowheads="1"/>
              </p:cNvSpPr>
              <p:nvPr/>
            </p:nvSpPr>
            <p:spPr bwMode="auto">
              <a:xfrm>
                <a:off x="2813" y="1056"/>
                <a:ext cx="52" cy="5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87" name="Rectangle 13"/>
              <p:cNvSpPr>
                <a:spLocks noChangeArrowheads="1"/>
              </p:cNvSpPr>
              <p:nvPr/>
            </p:nvSpPr>
            <p:spPr bwMode="auto">
              <a:xfrm>
                <a:off x="2377" y="1282"/>
                <a:ext cx="52" cy="53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88" name="Rectangle 14"/>
              <p:cNvSpPr>
                <a:spLocks noChangeArrowheads="1"/>
              </p:cNvSpPr>
              <p:nvPr/>
            </p:nvSpPr>
            <p:spPr bwMode="auto">
              <a:xfrm>
                <a:off x="3022" y="1282"/>
                <a:ext cx="52" cy="53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89" name="Rectangle 15"/>
              <p:cNvSpPr>
                <a:spLocks noChangeArrowheads="1"/>
              </p:cNvSpPr>
              <p:nvPr/>
            </p:nvSpPr>
            <p:spPr bwMode="auto">
              <a:xfrm>
                <a:off x="3580" y="1282"/>
                <a:ext cx="52" cy="53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0" name="Oval 16"/>
              <p:cNvSpPr>
                <a:spLocks noChangeArrowheads="1"/>
              </p:cNvSpPr>
              <p:nvPr/>
            </p:nvSpPr>
            <p:spPr bwMode="auto">
              <a:xfrm>
                <a:off x="2310" y="1422"/>
                <a:ext cx="53" cy="5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1" name="Oval 17"/>
              <p:cNvSpPr>
                <a:spLocks noChangeArrowheads="1"/>
              </p:cNvSpPr>
              <p:nvPr/>
            </p:nvSpPr>
            <p:spPr bwMode="auto">
              <a:xfrm>
                <a:off x="2569" y="1422"/>
                <a:ext cx="52" cy="5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2" name="Oval 18"/>
              <p:cNvSpPr>
                <a:spLocks noChangeArrowheads="1"/>
              </p:cNvSpPr>
              <p:nvPr/>
            </p:nvSpPr>
            <p:spPr bwMode="auto">
              <a:xfrm>
                <a:off x="2049" y="1422"/>
                <a:ext cx="52" cy="5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3" name="Rectangle 19"/>
              <p:cNvSpPr>
                <a:spLocks noChangeArrowheads="1"/>
              </p:cNvSpPr>
              <p:nvPr/>
            </p:nvSpPr>
            <p:spPr bwMode="auto">
              <a:xfrm>
                <a:off x="2050" y="1631"/>
                <a:ext cx="52" cy="5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4" name="Oval 20"/>
              <p:cNvSpPr>
                <a:spLocks noChangeArrowheads="1"/>
              </p:cNvSpPr>
              <p:nvPr/>
            </p:nvSpPr>
            <p:spPr bwMode="auto">
              <a:xfrm>
                <a:off x="1924" y="1776"/>
                <a:ext cx="52" cy="5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195" name="Group 21"/>
              <p:cNvGrpSpPr>
                <a:grpSpLocks/>
              </p:cNvGrpSpPr>
              <p:nvPr/>
            </p:nvGrpSpPr>
            <p:grpSpPr bwMode="auto">
              <a:xfrm>
                <a:off x="2185" y="1776"/>
                <a:ext cx="176" cy="128"/>
                <a:chOff x="1056" y="2514"/>
                <a:chExt cx="483" cy="353"/>
              </a:xfrm>
            </p:grpSpPr>
            <p:sp>
              <p:nvSpPr>
                <p:cNvPr id="7243" name="Oval 22"/>
                <p:cNvSpPr>
                  <a:spLocks noChangeArrowheads="1"/>
                </p:cNvSpPr>
                <p:nvPr/>
              </p:nvSpPr>
              <p:spPr bwMode="auto">
                <a:xfrm>
                  <a:off x="1056" y="2514"/>
                  <a:ext cx="144" cy="144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244" name="Oval 23"/>
                <p:cNvSpPr>
                  <a:spLocks noChangeArrowheads="1"/>
                </p:cNvSpPr>
                <p:nvPr/>
              </p:nvSpPr>
              <p:spPr bwMode="auto">
                <a:xfrm>
                  <a:off x="1299" y="2723"/>
                  <a:ext cx="240" cy="144"/>
                </a:xfrm>
                <a:prstGeom prst="ellipse">
                  <a:avLst/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7196" name="Oval 24"/>
              <p:cNvSpPr>
                <a:spLocks noChangeArrowheads="1"/>
              </p:cNvSpPr>
              <p:nvPr/>
            </p:nvSpPr>
            <p:spPr bwMode="auto">
              <a:xfrm>
                <a:off x="2918" y="1422"/>
                <a:ext cx="52" cy="5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7" name="Oval 25"/>
              <p:cNvSpPr>
                <a:spLocks noChangeArrowheads="1"/>
              </p:cNvSpPr>
              <p:nvPr/>
            </p:nvSpPr>
            <p:spPr bwMode="auto">
              <a:xfrm>
                <a:off x="3022" y="1491"/>
                <a:ext cx="87" cy="52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8" name="Oval 26"/>
              <p:cNvSpPr>
                <a:spLocks noChangeArrowheads="1"/>
              </p:cNvSpPr>
              <p:nvPr/>
            </p:nvSpPr>
            <p:spPr bwMode="auto">
              <a:xfrm>
                <a:off x="3179" y="1422"/>
                <a:ext cx="52" cy="5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199" name="Oval 27"/>
              <p:cNvSpPr>
                <a:spLocks noChangeArrowheads="1"/>
              </p:cNvSpPr>
              <p:nvPr/>
            </p:nvSpPr>
            <p:spPr bwMode="auto">
              <a:xfrm>
                <a:off x="3284" y="1491"/>
                <a:ext cx="87" cy="52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00" name="Rectangle 28"/>
              <p:cNvSpPr>
                <a:spLocks noChangeArrowheads="1"/>
              </p:cNvSpPr>
              <p:nvPr/>
            </p:nvSpPr>
            <p:spPr bwMode="auto">
              <a:xfrm>
                <a:off x="2569" y="1631"/>
                <a:ext cx="52" cy="5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201" name="Group 29"/>
              <p:cNvGrpSpPr>
                <a:grpSpLocks/>
              </p:cNvGrpSpPr>
              <p:nvPr/>
            </p:nvGrpSpPr>
            <p:grpSpPr bwMode="auto">
              <a:xfrm>
                <a:off x="2517" y="1776"/>
                <a:ext cx="175" cy="128"/>
                <a:chOff x="1968" y="2514"/>
                <a:chExt cx="483" cy="351"/>
              </a:xfrm>
            </p:grpSpPr>
            <p:sp>
              <p:nvSpPr>
                <p:cNvPr id="7241" name="Oval 30"/>
                <p:cNvSpPr>
                  <a:spLocks noChangeArrowheads="1"/>
                </p:cNvSpPr>
                <p:nvPr/>
              </p:nvSpPr>
              <p:spPr bwMode="auto">
                <a:xfrm>
                  <a:off x="1968" y="2514"/>
                  <a:ext cx="144" cy="144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242" name="Oval 31"/>
                <p:cNvSpPr>
                  <a:spLocks noChangeArrowheads="1"/>
                </p:cNvSpPr>
                <p:nvPr/>
              </p:nvSpPr>
              <p:spPr bwMode="auto">
                <a:xfrm>
                  <a:off x="2211" y="2721"/>
                  <a:ext cx="240" cy="144"/>
                </a:xfrm>
                <a:prstGeom prst="ellipse">
                  <a:avLst/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7202" name="Oval 32"/>
              <p:cNvSpPr>
                <a:spLocks noChangeArrowheads="1"/>
              </p:cNvSpPr>
              <p:nvPr/>
            </p:nvSpPr>
            <p:spPr bwMode="auto">
              <a:xfrm>
                <a:off x="3510" y="1422"/>
                <a:ext cx="52" cy="5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03" name="Rectangle 33"/>
              <p:cNvSpPr>
                <a:spLocks noChangeArrowheads="1"/>
              </p:cNvSpPr>
              <p:nvPr/>
            </p:nvSpPr>
            <p:spPr bwMode="auto">
              <a:xfrm>
                <a:off x="3318" y="1631"/>
                <a:ext cx="53" cy="5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04" name="Rectangle 34"/>
              <p:cNvSpPr>
                <a:spLocks noChangeArrowheads="1"/>
              </p:cNvSpPr>
              <p:nvPr/>
            </p:nvSpPr>
            <p:spPr bwMode="auto">
              <a:xfrm>
                <a:off x="3685" y="1631"/>
                <a:ext cx="52" cy="5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205" name="Group 35"/>
              <p:cNvGrpSpPr>
                <a:grpSpLocks/>
              </p:cNvGrpSpPr>
              <p:nvPr/>
            </p:nvGrpSpPr>
            <p:grpSpPr bwMode="auto">
              <a:xfrm>
                <a:off x="2987" y="1776"/>
                <a:ext cx="176" cy="128"/>
                <a:chOff x="3264" y="2514"/>
                <a:chExt cx="483" cy="353"/>
              </a:xfrm>
            </p:grpSpPr>
            <p:sp>
              <p:nvSpPr>
                <p:cNvPr id="7239" name="Oval 36"/>
                <p:cNvSpPr>
                  <a:spLocks noChangeArrowheads="1"/>
                </p:cNvSpPr>
                <p:nvPr/>
              </p:nvSpPr>
              <p:spPr bwMode="auto">
                <a:xfrm>
                  <a:off x="3264" y="2514"/>
                  <a:ext cx="144" cy="144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240" name="Oval 37"/>
                <p:cNvSpPr>
                  <a:spLocks noChangeArrowheads="1"/>
                </p:cNvSpPr>
                <p:nvPr/>
              </p:nvSpPr>
              <p:spPr bwMode="auto">
                <a:xfrm>
                  <a:off x="3507" y="2723"/>
                  <a:ext cx="240" cy="144"/>
                </a:xfrm>
                <a:prstGeom prst="ellipse">
                  <a:avLst/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7206" name="Oval 38"/>
              <p:cNvSpPr>
                <a:spLocks noChangeArrowheads="1"/>
              </p:cNvSpPr>
              <p:nvPr/>
            </p:nvSpPr>
            <p:spPr bwMode="auto">
              <a:xfrm>
                <a:off x="3249" y="1776"/>
                <a:ext cx="52" cy="5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207" name="Group 39"/>
              <p:cNvGrpSpPr>
                <a:grpSpLocks/>
              </p:cNvGrpSpPr>
              <p:nvPr/>
            </p:nvGrpSpPr>
            <p:grpSpPr bwMode="auto">
              <a:xfrm>
                <a:off x="3615" y="1776"/>
                <a:ext cx="177" cy="131"/>
                <a:chOff x="4992" y="2514"/>
                <a:chExt cx="488" cy="361"/>
              </a:xfrm>
            </p:grpSpPr>
            <p:sp>
              <p:nvSpPr>
                <p:cNvPr id="7237" name="Oval 40"/>
                <p:cNvSpPr>
                  <a:spLocks noChangeArrowheads="1"/>
                </p:cNvSpPr>
                <p:nvPr/>
              </p:nvSpPr>
              <p:spPr bwMode="auto">
                <a:xfrm>
                  <a:off x="4992" y="2514"/>
                  <a:ext cx="144" cy="144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238" name="Oval 41"/>
                <p:cNvSpPr>
                  <a:spLocks noChangeArrowheads="1"/>
                </p:cNvSpPr>
                <p:nvPr/>
              </p:nvSpPr>
              <p:spPr bwMode="auto">
                <a:xfrm>
                  <a:off x="5240" y="2731"/>
                  <a:ext cx="240" cy="144"/>
                </a:xfrm>
                <a:prstGeom prst="ellipse">
                  <a:avLst/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7208" name="AutoShape 42"/>
              <p:cNvCxnSpPr>
                <a:cxnSpLocks noChangeShapeType="1"/>
                <a:stCxn id="7186" idx="3"/>
                <a:endCxn id="7187" idx="0"/>
              </p:cNvCxnSpPr>
              <p:nvPr/>
            </p:nvCxnSpPr>
            <p:spPr bwMode="auto">
              <a:xfrm flipH="1">
                <a:off x="2403" y="1101"/>
                <a:ext cx="418" cy="18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09" name="AutoShape 43"/>
              <p:cNvCxnSpPr>
                <a:cxnSpLocks noChangeShapeType="1"/>
                <a:stCxn id="7187" idx="2"/>
                <a:endCxn id="7192" idx="0"/>
              </p:cNvCxnSpPr>
              <p:nvPr/>
            </p:nvCxnSpPr>
            <p:spPr bwMode="auto">
              <a:xfrm flipH="1">
                <a:off x="2075" y="1335"/>
                <a:ext cx="328" cy="8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0" name="AutoShape 44"/>
              <p:cNvCxnSpPr>
                <a:cxnSpLocks noChangeShapeType="1"/>
                <a:stCxn id="7188" idx="2"/>
                <a:endCxn id="7196" idx="0"/>
              </p:cNvCxnSpPr>
              <p:nvPr/>
            </p:nvCxnSpPr>
            <p:spPr bwMode="auto">
              <a:xfrm flipH="1">
                <a:off x="2944" y="1335"/>
                <a:ext cx="104" cy="8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1" name="AutoShape 45"/>
              <p:cNvCxnSpPr>
                <a:cxnSpLocks noChangeShapeType="1"/>
                <a:stCxn id="7189" idx="2"/>
                <a:endCxn id="7202" idx="0"/>
              </p:cNvCxnSpPr>
              <p:nvPr/>
            </p:nvCxnSpPr>
            <p:spPr bwMode="auto">
              <a:xfrm flipH="1">
                <a:off x="3536" y="1335"/>
                <a:ext cx="70" cy="8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2" name="AutoShape 46"/>
              <p:cNvCxnSpPr>
                <a:cxnSpLocks noChangeShapeType="1"/>
                <a:stCxn id="7192" idx="4"/>
                <a:endCxn id="7193" idx="0"/>
              </p:cNvCxnSpPr>
              <p:nvPr/>
            </p:nvCxnSpPr>
            <p:spPr bwMode="auto">
              <a:xfrm>
                <a:off x="2075" y="1474"/>
                <a:ext cx="1" cy="1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3" name="AutoShape 47"/>
              <p:cNvCxnSpPr>
                <a:cxnSpLocks noChangeShapeType="1"/>
                <a:stCxn id="7193" idx="2"/>
                <a:endCxn id="7194" idx="0"/>
              </p:cNvCxnSpPr>
              <p:nvPr/>
            </p:nvCxnSpPr>
            <p:spPr bwMode="auto">
              <a:xfrm flipH="1">
                <a:off x="1950" y="1683"/>
                <a:ext cx="126" cy="9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4" name="AutoShape 48"/>
              <p:cNvCxnSpPr>
                <a:cxnSpLocks noChangeShapeType="1"/>
                <a:stCxn id="7193" idx="2"/>
                <a:endCxn id="7243" idx="0"/>
              </p:cNvCxnSpPr>
              <p:nvPr/>
            </p:nvCxnSpPr>
            <p:spPr bwMode="auto">
              <a:xfrm>
                <a:off x="2076" y="1683"/>
                <a:ext cx="136" cy="9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5" name="AutoShape 49"/>
              <p:cNvCxnSpPr>
                <a:cxnSpLocks noChangeShapeType="1"/>
                <a:stCxn id="7191" idx="4"/>
                <a:endCxn id="7200" idx="0"/>
              </p:cNvCxnSpPr>
              <p:nvPr/>
            </p:nvCxnSpPr>
            <p:spPr bwMode="auto">
              <a:xfrm>
                <a:off x="2595" y="1474"/>
                <a:ext cx="0" cy="1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16" name="AutoShape 50"/>
              <p:cNvCxnSpPr>
                <a:cxnSpLocks noChangeShapeType="1"/>
                <a:stCxn id="7200" idx="2"/>
                <a:endCxn id="7241" idx="0"/>
              </p:cNvCxnSpPr>
              <p:nvPr/>
            </p:nvCxnSpPr>
            <p:spPr bwMode="auto">
              <a:xfrm flipH="1">
                <a:off x="2543" y="1683"/>
                <a:ext cx="52" cy="9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7" name="Line 51"/>
              <p:cNvSpPr>
                <a:spLocks noChangeShapeType="1"/>
              </p:cNvSpPr>
              <p:nvPr/>
            </p:nvSpPr>
            <p:spPr bwMode="auto">
              <a:xfrm>
                <a:off x="1950" y="1846"/>
                <a:ext cx="0" cy="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18" name="Line 52"/>
              <p:cNvSpPr>
                <a:spLocks noChangeShapeType="1"/>
              </p:cNvSpPr>
              <p:nvPr/>
            </p:nvSpPr>
            <p:spPr bwMode="auto">
              <a:xfrm>
                <a:off x="3279" y="1846"/>
                <a:ext cx="0" cy="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219" name="AutoShape 53"/>
              <p:cNvCxnSpPr>
                <a:cxnSpLocks noChangeShapeType="1"/>
                <a:stCxn id="7202" idx="4"/>
                <a:endCxn id="7203" idx="0"/>
              </p:cNvCxnSpPr>
              <p:nvPr/>
            </p:nvCxnSpPr>
            <p:spPr bwMode="auto">
              <a:xfrm flipH="1">
                <a:off x="3345" y="1474"/>
                <a:ext cx="191" cy="1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0" name="AutoShape 54"/>
              <p:cNvCxnSpPr>
                <a:cxnSpLocks noChangeShapeType="1"/>
                <a:stCxn id="7203" idx="2"/>
                <a:endCxn id="7239" idx="0"/>
              </p:cNvCxnSpPr>
              <p:nvPr/>
            </p:nvCxnSpPr>
            <p:spPr bwMode="auto">
              <a:xfrm flipH="1">
                <a:off x="3013" y="1683"/>
                <a:ext cx="332" cy="9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1" name="AutoShape 55"/>
              <p:cNvCxnSpPr>
                <a:cxnSpLocks noChangeShapeType="1"/>
                <a:stCxn id="7204" idx="2"/>
                <a:endCxn id="7237" idx="0"/>
              </p:cNvCxnSpPr>
              <p:nvPr/>
            </p:nvCxnSpPr>
            <p:spPr bwMode="auto">
              <a:xfrm flipH="1">
                <a:off x="3641" y="1683"/>
                <a:ext cx="70" cy="9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22" name="Line 56"/>
              <p:cNvSpPr>
                <a:spLocks noChangeShapeType="1"/>
              </p:cNvSpPr>
              <p:nvPr/>
            </p:nvSpPr>
            <p:spPr bwMode="auto">
              <a:xfrm>
                <a:off x="2492" y="1310"/>
                <a:ext cx="4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23" name="Line 57"/>
              <p:cNvSpPr>
                <a:spLocks noChangeShapeType="1"/>
              </p:cNvSpPr>
              <p:nvPr/>
            </p:nvSpPr>
            <p:spPr bwMode="auto">
              <a:xfrm>
                <a:off x="3111" y="1310"/>
                <a:ext cx="4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24" name="Line 58"/>
              <p:cNvSpPr>
                <a:spLocks noChangeShapeType="1"/>
              </p:cNvSpPr>
              <p:nvPr/>
            </p:nvSpPr>
            <p:spPr bwMode="auto">
              <a:xfrm>
                <a:off x="2112" y="144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25" name="Line 59"/>
              <p:cNvSpPr>
                <a:spLocks noChangeShapeType="1"/>
              </p:cNvSpPr>
              <p:nvPr/>
            </p:nvSpPr>
            <p:spPr bwMode="auto">
              <a:xfrm>
                <a:off x="2375" y="1448"/>
                <a:ext cx="19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226" name="AutoShape 60"/>
              <p:cNvCxnSpPr>
                <a:cxnSpLocks noChangeShapeType="1"/>
                <a:stCxn id="7196" idx="5"/>
                <a:endCxn id="7197" idx="1"/>
              </p:cNvCxnSpPr>
              <p:nvPr/>
            </p:nvCxnSpPr>
            <p:spPr bwMode="auto">
              <a:xfrm>
                <a:off x="2962" y="1466"/>
                <a:ext cx="73" cy="3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27" name="AutoShape 61"/>
              <p:cNvCxnSpPr>
                <a:cxnSpLocks noChangeShapeType="1"/>
                <a:stCxn id="7198" idx="5"/>
                <a:endCxn id="7199" idx="1"/>
              </p:cNvCxnSpPr>
              <p:nvPr/>
            </p:nvCxnSpPr>
            <p:spPr bwMode="auto">
              <a:xfrm>
                <a:off x="3224" y="1466"/>
                <a:ext cx="72" cy="3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28" name="Line 62"/>
              <p:cNvSpPr>
                <a:spLocks noChangeShapeType="1"/>
              </p:cNvSpPr>
              <p:nvPr/>
            </p:nvSpPr>
            <p:spPr bwMode="auto">
              <a:xfrm>
                <a:off x="2981" y="1448"/>
                <a:ext cx="19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29" name="Line 63"/>
              <p:cNvSpPr>
                <a:spLocks noChangeShapeType="1"/>
              </p:cNvSpPr>
              <p:nvPr/>
            </p:nvSpPr>
            <p:spPr bwMode="auto">
              <a:xfrm>
                <a:off x="3388" y="1657"/>
                <a:ext cx="27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7230" name="Line 64"/>
              <p:cNvSpPr>
                <a:spLocks noChangeShapeType="1"/>
              </p:cNvSpPr>
              <p:nvPr/>
            </p:nvSpPr>
            <p:spPr bwMode="auto">
              <a:xfrm>
                <a:off x="1988" y="1803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231" name="AutoShape 65"/>
              <p:cNvCxnSpPr>
                <a:cxnSpLocks noChangeShapeType="1"/>
                <a:stCxn id="7243" idx="5"/>
                <a:endCxn id="7244" idx="1"/>
              </p:cNvCxnSpPr>
              <p:nvPr/>
            </p:nvCxnSpPr>
            <p:spPr bwMode="auto">
              <a:xfrm>
                <a:off x="2230" y="1821"/>
                <a:ext cx="56" cy="3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32" name="AutoShape 66"/>
              <p:cNvCxnSpPr>
                <a:cxnSpLocks noChangeShapeType="1"/>
                <a:stCxn id="7241" idx="5"/>
                <a:endCxn id="7242" idx="1"/>
              </p:cNvCxnSpPr>
              <p:nvPr/>
            </p:nvCxnSpPr>
            <p:spPr bwMode="auto">
              <a:xfrm>
                <a:off x="2561" y="1821"/>
                <a:ext cx="57" cy="3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33" name="AutoShape 67"/>
              <p:cNvCxnSpPr>
                <a:cxnSpLocks noChangeShapeType="1"/>
                <a:stCxn id="7239" idx="5"/>
                <a:endCxn id="7240" idx="1"/>
              </p:cNvCxnSpPr>
              <p:nvPr/>
            </p:nvCxnSpPr>
            <p:spPr bwMode="auto">
              <a:xfrm>
                <a:off x="3032" y="1821"/>
                <a:ext cx="56" cy="3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34" name="Line 68"/>
              <p:cNvSpPr>
                <a:spLocks noChangeShapeType="1"/>
              </p:cNvSpPr>
              <p:nvPr/>
            </p:nvSpPr>
            <p:spPr bwMode="auto">
              <a:xfrm>
                <a:off x="3053" y="1801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235" name="AutoShape 69"/>
              <p:cNvCxnSpPr>
                <a:cxnSpLocks noChangeShapeType="1"/>
                <a:stCxn id="7237" idx="5"/>
                <a:endCxn id="7238" idx="1"/>
              </p:cNvCxnSpPr>
              <p:nvPr/>
            </p:nvCxnSpPr>
            <p:spPr bwMode="auto">
              <a:xfrm>
                <a:off x="3659" y="1821"/>
                <a:ext cx="59" cy="4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36" name="Line 70"/>
              <p:cNvSpPr>
                <a:spLocks noChangeShapeType="1"/>
              </p:cNvSpPr>
              <p:nvPr/>
            </p:nvSpPr>
            <p:spPr bwMode="auto">
              <a:xfrm>
                <a:off x="2341" y="1486"/>
                <a:ext cx="0" cy="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184" name="AutoShape 71"/>
            <p:cNvSpPr>
              <a:spLocks noChangeArrowheads="1"/>
            </p:cNvSpPr>
            <p:nvPr/>
          </p:nvSpPr>
          <p:spPr bwMode="auto">
            <a:xfrm>
              <a:off x="3250" y="3283"/>
              <a:ext cx="331" cy="283"/>
            </a:xfrm>
            <a:prstGeom prst="triangle">
              <a:avLst>
                <a:gd name="adj" fmla="val 50000"/>
              </a:avLst>
            </a:prstGeom>
            <a:solidFill>
              <a:srgbClr val="00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185" name="Rectangle 72"/>
            <p:cNvSpPr>
              <a:spLocks noChangeArrowheads="1"/>
            </p:cNvSpPr>
            <p:nvPr/>
          </p:nvSpPr>
          <p:spPr bwMode="auto">
            <a:xfrm>
              <a:off x="2712" y="3243"/>
              <a:ext cx="164" cy="174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sp>
        <p:nvSpPr>
          <p:cNvPr id="7181" name="Freeform 73"/>
          <p:cNvSpPr>
            <a:spLocks/>
          </p:cNvSpPr>
          <p:nvPr/>
        </p:nvSpPr>
        <p:spPr bwMode="auto">
          <a:xfrm>
            <a:off x="3500438" y="152400"/>
            <a:ext cx="2727325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182" name="Text Box 74"/>
          <p:cNvSpPr txBox="1">
            <a:spLocks noChangeArrowheads="1"/>
          </p:cNvSpPr>
          <p:nvPr/>
        </p:nvSpPr>
        <p:spPr bwMode="auto">
          <a:xfrm>
            <a:off x="3635375" y="333375"/>
            <a:ext cx="2520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 i="1">
                <a:solidFill>
                  <a:srgbClr val="FFFFFF"/>
                </a:solidFill>
              </a:rPr>
              <a:t>Topological search</a:t>
            </a:r>
          </a:p>
        </p:txBody>
      </p:sp>
    </p:spTree>
    <p:extLst>
      <p:ext uri="{BB962C8B-B14F-4D97-AF65-F5344CB8AC3E}">
        <p14:creationId xmlns:p14="http://schemas.microsoft.com/office/powerpoint/2010/main" val="5627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 autoUpdateAnimBg="0"/>
      <p:bldP spid="186372" grpId="0" build="p" autoUpdateAnimBg="0"/>
      <p:bldP spid="186374" grpId="0" autoUpdateAnimBg="0"/>
      <p:bldP spid="186375" grpId="0" animBg="1"/>
      <p:bldP spid="186376" grpId="0" autoUpdateAnimBg="0"/>
      <p:bldP spid="18637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Freeform 2"/>
          <p:cNvSpPr>
            <a:spLocks/>
          </p:cNvSpPr>
          <p:nvPr/>
        </p:nvSpPr>
        <p:spPr bwMode="auto">
          <a:xfrm>
            <a:off x="2057400" y="330200"/>
            <a:ext cx="4876800" cy="854075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676400" y="1676400"/>
          <a:ext cx="6013450" cy="397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Bitmap" r:id="rId3" imgW="4717189" imgH="3116190" progId="Paint.Picture">
                  <p:embed/>
                </p:oleObj>
              </mc:Choice>
              <mc:Fallback>
                <p:oleObj name="Bitmap" r:id="rId3" imgW="4717189" imgH="311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76400"/>
                        <a:ext cx="6013450" cy="397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b="1">
                <a:solidFill>
                  <a:srgbClr val="FFFFFF"/>
                </a:solidFill>
              </a:rPr>
              <a:t>Retrieval of substructures </a:t>
            </a:r>
          </a:p>
        </p:txBody>
      </p:sp>
    </p:spTree>
    <p:extLst>
      <p:ext uri="{BB962C8B-B14F-4D97-AF65-F5344CB8AC3E}">
        <p14:creationId xmlns:p14="http://schemas.microsoft.com/office/powerpoint/2010/main" val="371147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533400" y="609600"/>
            <a:ext cx="800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>
                <a:solidFill>
                  <a:srgbClr val="000000"/>
                </a:solidFill>
              </a:rPr>
              <a:t>Substructure marked for search</a:t>
            </a:r>
            <a:endParaRPr lang="en-US" altLang="de-DE" sz="2000">
              <a:solidFill>
                <a:srgbClr val="000000"/>
              </a:solidFill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676400" y="1676400"/>
          <a:ext cx="6013450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Bitmap" r:id="rId3" imgW="4511431" imgH="3139712" progId="Paint.Picture">
                  <p:embed/>
                </p:oleObj>
              </mc:Choice>
              <mc:Fallback>
                <p:oleObj name="Bitmap" r:id="rId3" imgW="4511431" imgH="313971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76400"/>
                        <a:ext cx="6013450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5276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905125" y="381000"/>
          <a:ext cx="3724275" cy="318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Bitmap" r:id="rId3" imgW="6203218" imgH="5311600" progId="Paint.Picture">
                  <p:embed/>
                </p:oleObj>
              </mc:Choice>
              <mc:Fallback>
                <p:oleObj name="Bitmap" r:id="rId3" imgW="6203218" imgH="53116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381000"/>
                        <a:ext cx="3724275" cy="318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609600" y="5105400"/>
            <a:ext cx="4419600" cy="1271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 b="1">
                <a:solidFill>
                  <a:srgbClr val="000000"/>
                </a:solidFill>
              </a:rPr>
              <a:t>Polyhedron   Immediate neighbours   Connection</a:t>
            </a:r>
            <a:r>
              <a:rPr lang="de-DE" altLang="de-DE" sz="1400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octahedron                     6                              1</a:t>
            </a:r>
            <a:br>
              <a:rPr lang="de-DE" altLang="de-DE" sz="1400">
                <a:solidFill>
                  <a:srgbClr val="000000"/>
                </a:solidFill>
              </a:rPr>
            </a:br>
            <a:r>
              <a:rPr lang="de-DE" altLang="de-DE" sz="1400">
                <a:solidFill>
                  <a:srgbClr val="000000"/>
                </a:solidFill>
              </a:rPr>
              <a:t>tetrahedron                    4                            1, cis</a:t>
            </a:r>
            <a:br>
              <a:rPr lang="de-DE" altLang="de-DE" sz="1400">
                <a:solidFill>
                  <a:srgbClr val="000000"/>
                </a:solidFill>
              </a:rPr>
            </a:br>
            <a:r>
              <a:rPr lang="de-DE" altLang="de-DE" sz="1400">
                <a:solidFill>
                  <a:srgbClr val="000000"/>
                </a:solidFill>
              </a:rPr>
              <a:t>octahedron                     6                          1, trans</a:t>
            </a:r>
            <a:br>
              <a:rPr lang="de-DE" altLang="de-DE" sz="1400">
                <a:solidFill>
                  <a:srgbClr val="000000"/>
                </a:solidFill>
              </a:rPr>
            </a:br>
            <a:r>
              <a:rPr lang="de-DE" altLang="de-DE" sz="1400">
                <a:solidFill>
                  <a:srgbClr val="000000"/>
                </a:solidFill>
              </a:rPr>
              <a:t>tetrahedron                    4                               -</a:t>
            </a:r>
            <a:endParaRPr lang="en-US" altLang="de-DE" sz="1400">
              <a:solidFill>
                <a:srgbClr val="000000"/>
              </a:solidFill>
            </a:endParaRPr>
          </a:p>
        </p:txBody>
      </p:sp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1143000" y="3965575"/>
            <a:ext cx="1981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Search chain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2590800" y="3014663"/>
            <a:ext cx="4495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4876800" y="3135313"/>
            <a:ext cx="304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topological information</a:t>
            </a:r>
            <a:endParaRPr lang="en-US" altLang="de-DE">
              <a:solidFill>
                <a:srgbClr val="000000"/>
              </a:solidFill>
            </a:endParaRPr>
          </a:p>
        </p:txBody>
      </p:sp>
      <p:graphicFrame>
        <p:nvGraphicFramePr>
          <p:cNvPr id="202759" name="Object 7"/>
          <p:cNvGraphicFramePr>
            <a:graphicFrameLocks noChangeAspect="1"/>
          </p:cNvGraphicFramePr>
          <p:nvPr/>
        </p:nvGraphicFramePr>
        <p:xfrm>
          <a:off x="3181350" y="3582988"/>
          <a:ext cx="314483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Bitmap" r:id="rId5" imgW="7872142" imgH="2979048" progId="Paint.Picture">
                  <p:embed/>
                </p:oleObj>
              </mc:Choice>
              <mc:Fallback>
                <p:oleObj name="Bitmap" r:id="rId5" imgW="7872142" imgH="29790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3582988"/>
                        <a:ext cx="314483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60" name="Freeform 8"/>
          <p:cNvSpPr>
            <a:spLocks/>
          </p:cNvSpPr>
          <p:nvPr/>
        </p:nvSpPr>
        <p:spPr bwMode="auto">
          <a:xfrm rot="5400000">
            <a:off x="4410869" y="3348831"/>
            <a:ext cx="687388" cy="85725"/>
          </a:xfrm>
          <a:custGeom>
            <a:avLst/>
            <a:gdLst>
              <a:gd name="T0" fmla="*/ 0 w 1440"/>
              <a:gd name="T1" fmla="*/ 96 h 104"/>
              <a:gd name="T2" fmla="*/ 144 w 1440"/>
              <a:gd name="T3" fmla="*/ 0 h 104"/>
              <a:gd name="T4" fmla="*/ 336 w 1440"/>
              <a:gd name="T5" fmla="*/ 96 h 104"/>
              <a:gd name="T6" fmla="*/ 576 w 1440"/>
              <a:gd name="T7" fmla="*/ 0 h 104"/>
              <a:gd name="T8" fmla="*/ 816 w 1440"/>
              <a:gd name="T9" fmla="*/ 96 h 104"/>
              <a:gd name="T10" fmla="*/ 1008 w 1440"/>
              <a:gd name="T11" fmla="*/ 48 h 104"/>
              <a:gd name="T12" fmla="*/ 1200 w 1440"/>
              <a:gd name="T13" fmla="*/ 48 h 104"/>
              <a:gd name="T14" fmla="*/ 1440 w 1440"/>
              <a:gd name="T15" fmla="*/ 48 h 1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40"/>
              <a:gd name="T25" fmla="*/ 0 h 104"/>
              <a:gd name="T26" fmla="*/ 1440 w 1440"/>
              <a:gd name="T27" fmla="*/ 104 h 1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40" h="104">
                <a:moveTo>
                  <a:pt x="0" y="96"/>
                </a:moveTo>
                <a:cubicBezTo>
                  <a:pt x="44" y="48"/>
                  <a:pt x="88" y="0"/>
                  <a:pt x="144" y="0"/>
                </a:cubicBezTo>
                <a:cubicBezTo>
                  <a:pt x="200" y="0"/>
                  <a:pt x="264" y="96"/>
                  <a:pt x="336" y="96"/>
                </a:cubicBezTo>
                <a:cubicBezTo>
                  <a:pt x="408" y="96"/>
                  <a:pt x="496" y="0"/>
                  <a:pt x="576" y="0"/>
                </a:cubicBezTo>
                <a:cubicBezTo>
                  <a:pt x="656" y="0"/>
                  <a:pt x="744" y="88"/>
                  <a:pt x="816" y="96"/>
                </a:cubicBezTo>
                <a:cubicBezTo>
                  <a:pt x="888" y="104"/>
                  <a:pt x="944" y="56"/>
                  <a:pt x="1008" y="48"/>
                </a:cubicBezTo>
                <a:cubicBezTo>
                  <a:pt x="1072" y="40"/>
                  <a:pt x="1128" y="48"/>
                  <a:pt x="1200" y="48"/>
                </a:cubicBezTo>
                <a:cubicBezTo>
                  <a:pt x="1272" y="48"/>
                  <a:pt x="1356" y="48"/>
                  <a:pt x="1440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5715000" y="5445125"/>
            <a:ext cx="2971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</a:rPr>
              <a:t>max, extendable, no precycle</a:t>
            </a:r>
            <a:r>
              <a:rPr lang="de-DE" altLang="de-DE">
                <a:solidFill>
                  <a:srgbClr val="000000"/>
                </a:solidFill>
              </a:rPr>
              <a:t> </a:t>
            </a:r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202762" name="Freeform 10"/>
          <p:cNvSpPr>
            <a:spLocks/>
          </p:cNvSpPr>
          <p:nvPr/>
        </p:nvSpPr>
        <p:spPr bwMode="auto">
          <a:xfrm>
            <a:off x="4724400" y="5638800"/>
            <a:ext cx="990600" cy="533400"/>
          </a:xfrm>
          <a:custGeom>
            <a:avLst/>
            <a:gdLst>
              <a:gd name="T0" fmla="*/ 624 w 624"/>
              <a:gd name="T1" fmla="*/ 0 h 336"/>
              <a:gd name="T2" fmla="*/ 432 w 624"/>
              <a:gd name="T3" fmla="*/ 240 h 336"/>
              <a:gd name="T4" fmla="*/ 0 w 624"/>
              <a:gd name="T5" fmla="*/ 336 h 336"/>
              <a:gd name="T6" fmla="*/ 0 60000 65536"/>
              <a:gd name="T7" fmla="*/ 0 60000 65536"/>
              <a:gd name="T8" fmla="*/ 0 60000 65536"/>
              <a:gd name="T9" fmla="*/ 0 w 624"/>
              <a:gd name="T10" fmla="*/ 0 h 336"/>
              <a:gd name="T11" fmla="*/ 624 w 62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336">
                <a:moveTo>
                  <a:pt x="624" y="0"/>
                </a:moveTo>
                <a:cubicBezTo>
                  <a:pt x="580" y="92"/>
                  <a:pt x="536" y="184"/>
                  <a:pt x="432" y="240"/>
                </a:cubicBezTo>
                <a:cubicBezTo>
                  <a:pt x="328" y="296"/>
                  <a:pt x="164" y="316"/>
                  <a:pt x="0" y="336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02763" name="Line 11"/>
          <p:cNvSpPr>
            <a:spLocks noChangeShapeType="1"/>
          </p:cNvSpPr>
          <p:nvPr/>
        </p:nvSpPr>
        <p:spPr bwMode="auto">
          <a:xfrm>
            <a:off x="4198938" y="4175125"/>
            <a:ext cx="533400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02764" name="Freeform 12"/>
          <p:cNvSpPr>
            <a:spLocks/>
          </p:cNvSpPr>
          <p:nvPr/>
        </p:nvSpPr>
        <p:spPr bwMode="auto">
          <a:xfrm>
            <a:off x="4724400" y="4030663"/>
            <a:ext cx="990600" cy="152400"/>
          </a:xfrm>
          <a:custGeom>
            <a:avLst/>
            <a:gdLst>
              <a:gd name="T0" fmla="*/ 0 w 624"/>
              <a:gd name="T1" fmla="*/ 96 h 96"/>
              <a:gd name="T2" fmla="*/ 384 w 624"/>
              <a:gd name="T3" fmla="*/ 0 h 96"/>
              <a:gd name="T4" fmla="*/ 624 w 624"/>
              <a:gd name="T5" fmla="*/ 96 h 96"/>
              <a:gd name="T6" fmla="*/ 0 60000 65536"/>
              <a:gd name="T7" fmla="*/ 0 60000 65536"/>
              <a:gd name="T8" fmla="*/ 0 60000 65536"/>
              <a:gd name="T9" fmla="*/ 0 w 624"/>
              <a:gd name="T10" fmla="*/ 0 h 96"/>
              <a:gd name="T11" fmla="*/ 624 w 624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96">
                <a:moveTo>
                  <a:pt x="0" y="96"/>
                </a:moveTo>
                <a:lnTo>
                  <a:pt x="384" y="0"/>
                </a:lnTo>
                <a:lnTo>
                  <a:pt x="624" y="96"/>
                </a:lnTo>
              </a:path>
            </a:pathLst>
          </a:custGeom>
          <a:noFill/>
          <a:ln w="31750" cap="flat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553200" y="3657600"/>
            <a:ext cx="1371600" cy="336550"/>
            <a:chOff x="4128" y="2304"/>
            <a:chExt cx="864" cy="212"/>
          </a:xfrm>
        </p:grpSpPr>
        <p:sp>
          <p:nvSpPr>
            <p:cNvPr id="10258" name="Line 14"/>
            <p:cNvSpPr>
              <a:spLocks noChangeShapeType="1"/>
            </p:cNvSpPr>
            <p:nvPr/>
          </p:nvSpPr>
          <p:spPr bwMode="auto">
            <a:xfrm>
              <a:off x="4656" y="2400"/>
              <a:ext cx="336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259" name="Text Box 15"/>
            <p:cNvSpPr txBox="1">
              <a:spLocks noChangeArrowheads="1"/>
            </p:cNvSpPr>
            <p:nvPr/>
          </p:nvSpPr>
          <p:spPr bwMode="auto">
            <a:xfrm>
              <a:off x="4128" y="2304"/>
              <a:ext cx="3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cis: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6553200" y="4038600"/>
            <a:ext cx="1676400" cy="336550"/>
            <a:chOff x="4128" y="2544"/>
            <a:chExt cx="1056" cy="212"/>
          </a:xfrm>
        </p:grpSpPr>
        <p:sp>
          <p:nvSpPr>
            <p:cNvPr id="10256" name="Freeform 17"/>
            <p:cNvSpPr>
              <a:spLocks/>
            </p:cNvSpPr>
            <p:nvPr/>
          </p:nvSpPr>
          <p:spPr bwMode="auto">
            <a:xfrm>
              <a:off x="4560" y="2572"/>
              <a:ext cx="624" cy="96"/>
            </a:xfrm>
            <a:custGeom>
              <a:avLst/>
              <a:gdLst>
                <a:gd name="T0" fmla="*/ 0 w 624"/>
                <a:gd name="T1" fmla="*/ 96 h 96"/>
                <a:gd name="T2" fmla="*/ 384 w 624"/>
                <a:gd name="T3" fmla="*/ 0 h 96"/>
                <a:gd name="T4" fmla="*/ 624 w 624"/>
                <a:gd name="T5" fmla="*/ 96 h 96"/>
                <a:gd name="T6" fmla="*/ 0 60000 65536"/>
                <a:gd name="T7" fmla="*/ 0 60000 65536"/>
                <a:gd name="T8" fmla="*/ 0 60000 65536"/>
                <a:gd name="T9" fmla="*/ 0 w 624"/>
                <a:gd name="T10" fmla="*/ 0 h 96"/>
                <a:gd name="T11" fmla="*/ 624 w 62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96">
                  <a:moveTo>
                    <a:pt x="0" y="96"/>
                  </a:moveTo>
                  <a:lnTo>
                    <a:pt x="384" y="0"/>
                  </a:lnTo>
                  <a:lnTo>
                    <a:pt x="624" y="96"/>
                  </a:lnTo>
                </a:path>
              </a:pathLst>
            </a:custGeom>
            <a:noFill/>
            <a:ln w="31750" cap="flat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0257" name="Text Box 18"/>
            <p:cNvSpPr txBox="1">
              <a:spLocks noChangeArrowheads="1"/>
            </p:cNvSpPr>
            <p:nvPr/>
          </p:nvSpPr>
          <p:spPr bwMode="auto">
            <a:xfrm>
              <a:off x="4128" y="2544"/>
              <a:ext cx="52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600">
                  <a:solidFill>
                    <a:srgbClr val="000000"/>
                  </a:solidFill>
                </a:rPr>
                <a:t>trans:</a:t>
              </a:r>
              <a:endParaRPr lang="en-US" altLang="de-DE" sz="1600">
                <a:solidFill>
                  <a:srgbClr val="000000"/>
                </a:solidFill>
              </a:endParaRPr>
            </a:p>
          </p:txBody>
        </p:sp>
      </p:grpSp>
      <p:sp>
        <p:nvSpPr>
          <p:cNvPr id="202771" name="Text Box 19"/>
          <p:cNvSpPr txBox="1">
            <a:spLocks noChangeArrowheads="1"/>
          </p:cNvSpPr>
          <p:nvPr/>
        </p:nvSpPr>
        <p:spPr bwMode="auto">
          <a:xfrm>
            <a:off x="5257800" y="59436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coding</a:t>
            </a:r>
            <a:endParaRPr lang="en-US" altLang="de-DE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8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5" grpId="0" animBg="1" autoUpdateAnimBg="0"/>
      <p:bldP spid="202756" grpId="0" build="p" autoUpdateAnimBg="0" advAuto="0"/>
      <p:bldP spid="202758" grpId="0" build="p" autoUpdateAnimBg="0" advAuto="0"/>
      <p:bldP spid="202760" grpId="0" animBg="1"/>
      <p:bldP spid="202761" grpId="0" animBg="1" autoUpdateAnimBg="0"/>
      <p:bldP spid="202762" grpId="0" animBg="1"/>
      <p:bldP spid="202763" grpId="0" animBg="1"/>
      <p:bldP spid="202764" grpId="0" animBg="1"/>
      <p:bldP spid="20277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4876800" y="685800"/>
            <a:ext cx="3836988" cy="2833688"/>
            <a:chOff x="3072" y="432"/>
            <a:chExt cx="2417" cy="1785"/>
          </a:xfrm>
        </p:grpSpPr>
        <p:graphicFrame>
          <p:nvGraphicFramePr>
            <p:cNvPr id="11267" name="Object 3"/>
            <p:cNvGraphicFramePr>
              <a:graphicFrameLocks noChangeAspect="1"/>
            </p:cNvGraphicFramePr>
            <p:nvPr/>
          </p:nvGraphicFramePr>
          <p:xfrm>
            <a:off x="3072" y="432"/>
            <a:ext cx="2417" cy="17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0" name="Bitmap" r:id="rId3" imgW="6386113" imgH="4717189" progId="Paint.Picture">
                    <p:embed/>
                  </p:oleObj>
                </mc:Choice>
                <mc:Fallback>
                  <p:oleObj name="Bitmap" r:id="rId3" imgW="6386113" imgH="4717189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2" y="432"/>
                          <a:ext cx="2417" cy="17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3" name="Text Box 4"/>
            <p:cNvSpPr txBox="1">
              <a:spLocks noChangeArrowheads="1"/>
            </p:cNvSpPr>
            <p:nvPr/>
          </p:nvSpPr>
          <p:spPr bwMode="auto">
            <a:xfrm>
              <a:off x="3120" y="1968"/>
              <a:ext cx="57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Zoisite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533400" y="609600"/>
            <a:ext cx="3429000" cy="3397250"/>
            <a:chOff x="336" y="384"/>
            <a:chExt cx="2160" cy="2140"/>
          </a:xfrm>
        </p:grpSpPr>
        <p:graphicFrame>
          <p:nvGraphicFramePr>
            <p:cNvPr id="11266" name="Object 6"/>
            <p:cNvGraphicFramePr>
              <a:graphicFrameLocks noChangeAspect="1"/>
            </p:cNvGraphicFramePr>
            <p:nvPr/>
          </p:nvGraphicFramePr>
          <p:xfrm>
            <a:off x="336" y="384"/>
            <a:ext cx="2160" cy="21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1" name="Bitmap" r:id="rId5" imgW="4900085" imgH="4854361" progId="Paint.Picture">
                    <p:embed/>
                  </p:oleObj>
                </mc:Choice>
                <mc:Fallback>
                  <p:oleObj name="Bitmap" r:id="rId5" imgW="4900085" imgH="4854361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" y="384"/>
                          <a:ext cx="2160" cy="21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2" name="Text Box 7"/>
            <p:cNvSpPr txBox="1">
              <a:spLocks noChangeArrowheads="1"/>
            </p:cNvSpPr>
            <p:nvPr/>
          </p:nvSpPr>
          <p:spPr bwMode="auto">
            <a:xfrm>
              <a:off x="384" y="2280"/>
              <a:ext cx="67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</a:rPr>
                <a:t>Acmite</a:t>
              </a:r>
              <a:endParaRPr lang="en-US" altLang="de-DE">
                <a:solidFill>
                  <a:srgbClr val="000000"/>
                </a:solidFill>
              </a:endParaRPr>
            </a:p>
          </p:txBody>
        </p:sp>
      </p:grpSp>
      <p:sp>
        <p:nvSpPr>
          <p:cNvPr id="203784" name="Freeform 8"/>
          <p:cNvSpPr>
            <a:spLocks/>
          </p:cNvSpPr>
          <p:nvPr/>
        </p:nvSpPr>
        <p:spPr bwMode="auto">
          <a:xfrm>
            <a:off x="6181725" y="4587875"/>
            <a:ext cx="1130300" cy="944563"/>
          </a:xfrm>
          <a:custGeom>
            <a:avLst/>
            <a:gdLst>
              <a:gd name="T0" fmla="*/ 0 w 712"/>
              <a:gd name="T1" fmla="*/ 410 h 595"/>
              <a:gd name="T2" fmla="*/ 17 w 712"/>
              <a:gd name="T3" fmla="*/ 66 h 595"/>
              <a:gd name="T4" fmla="*/ 50 w 712"/>
              <a:gd name="T5" fmla="*/ 16 h 595"/>
              <a:gd name="T6" fmla="*/ 84 w 712"/>
              <a:gd name="T7" fmla="*/ 0 h 595"/>
              <a:gd name="T8" fmla="*/ 283 w 712"/>
              <a:gd name="T9" fmla="*/ 50 h 595"/>
              <a:gd name="T10" fmla="*/ 482 w 712"/>
              <a:gd name="T11" fmla="*/ 33 h 595"/>
              <a:gd name="T12" fmla="*/ 565 w 712"/>
              <a:gd name="T13" fmla="*/ 50 h 595"/>
              <a:gd name="T14" fmla="*/ 599 w 712"/>
              <a:gd name="T15" fmla="*/ 83 h 595"/>
              <a:gd name="T16" fmla="*/ 200 w 712"/>
              <a:gd name="T17" fmla="*/ 216 h 595"/>
              <a:gd name="T18" fmla="*/ 167 w 712"/>
              <a:gd name="T19" fmla="*/ 232 h 595"/>
              <a:gd name="T20" fmla="*/ 167 w 712"/>
              <a:gd name="T21" fmla="*/ 293 h 595"/>
              <a:gd name="T22" fmla="*/ 183 w 712"/>
              <a:gd name="T23" fmla="*/ 509 h 595"/>
              <a:gd name="T24" fmla="*/ 84 w 712"/>
              <a:gd name="T25" fmla="*/ 576 h 595"/>
              <a:gd name="T26" fmla="*/ 0 w 712"/>
              <a:gd name="T27" fmla="*/ 410 h 59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12"/>
              <a:gd name="T43" fmla="*/ 0 h 595"/>
              <a:gd name="T44" fmla="*/ 712 w 712"/>
              <a:gd name="T45" fmla="*/ 595 h 59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12" h="595">
                <a:moveTo>
                  <a:pt x="0" y="410"/>
                </a:moveTo>
                <a:cubicBezTo>
                  <a:pt x="5" y="294"/>
                  <a:pt x="2" y="181"/>
                  <a:pt x="17" y="66"/>
                </a:cubicBezTo>
                <a:cubicBezTo>
                  <a:pt x="17" y="66"/>
                  <a:pt x="41" y="25"/>
                  <a:pt x="50" y="16"/>
                </a:cubicBezTo>
                <a:cubicBezTo>
                  <a:pt x="56" y="10"/>
                  <a:pt x="84" y="0"/>
                  <a:pt x="84" y="0"/>
                </a:cubicBezTo>
                <a:cubicBezTo>
                  <a:pt x="175" y="19"/>
                  <a:pt x="190" y="31"/>
                  <a:pt x="283" y="50"/>
                </a:cubicBezTo>
                <a:cubicBezTo>
                  <a:pt x="349" y="44"/>
                  <a:pt x="415" y="33"/>
                  <a:pt x="482" y="33"/>
                </a:cubicBezTo>
                <a:cubicBezTo>
                  <a:pt x="510" y="33"/>
                  <a:pt x="539" y="39"/>
                  <a:pt x="565" y="50"/>
                </a:cubicBezTo>
                <a:cubicBezTo>
                  <a:pt x="580" y="56"/>
                  <a:pt x="599" y="83"/>
                  <a:pt x="599" y="83"/>
                </a:cubicBezTo>
                <a:cubicBezTo>
                  <a:pt x="712" y="316"/>
                  <a:pt x="258" y="213"/>
                  <a:pt x="200" y="216"/>
                </a:cubicBezTo>
                <a:cubicBezTo>
                  <a:pt x="189" y="227"/>
                  <a:pt x="178" y="221"/>
                  <a:pt x="167" y="232"/>
                </a:cubicBezTo>
                <a:cubicBezTo>
                  <a:pt x="161" y="238"/>
                  <a:pt x="167" y="293"/>
                  <a:pt x="167" y="293"/>
                </a:cubicBezTo>
                <a:cubicBezTo>
                  <a:pt x="172" y="339"/>
                  <a:pt x="197" y="462"/>
                  <a:pt x="183" y="509"/>
                </a:cubicBezTo>
                <a:cubicBezTo>
                  <a:pt x="169" y="556"/>
                  <a:pt x="114" y="592"/>
                  <a:pt x="84" y="576"/>
                </a:cubicBezTo>
                <a:cubicBezTo>
                  <a:pt x="56" y="595"/>
                  <a:pt x="12" y="505"/>
                  <a:pt x="0" y="410"/>
                </a:cubicBezTo>
                <a:close/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03785" name="Line 9"/>
          <p:cNvSpPr>
            <a:spLocks noChangeShapeType="1"/>
          </p:cNvSpPr>
          <p:nvPr/>
        </p:nvSpPr>
        <p:spPr bwMode="auto">
          <a:xfrm flipV="1">
            <a:off x="6324600" y="4800600"/>
            <a:ext cx="5334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248400" y="4648200"/>
            <a:ext cx="692150" cy="727075"/>
            <a:chOff x="3936" y="2928"/>
            <a:chExt cx="436" cy="458"/>
          </a:xfrm>
        </p:grpSpPr>
        <p:sp>
          <p:nvSpPr>
            <p:cNvPr id="11293" name="Line 11"/>
            <p:cNvSpPr>
              <a:spLocks noChangeShapeType="1"/>
            </p:cNvSpPr>
            <p:nvPr/>
          </p:nvSpPr>
          <p:spPr bwMode="auto">
            <a:xfrm>
              <a:off x="3990" y="3024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294" name="Line 12"/>
            <p:cNvSpPr>
              <a:spLocks noChangeShapeType="1"/>
            </p:cNvSpPr>
            <p:nvPr/>
          </p:nvSpPr>
          <p:spPr bwMode="auto">
            <a:xfrm>
              <a:off x="3984" y="3024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295" name="AutoShape 13"/>
            <p:cNvSpPr>
              <a:spLocks noChangeArrowheads="1"/>
            </p:cNvSpPr>
            <p:nvPr/>
          </p:nvSpPr>
          <p:spPr bwMode="auto">
            <a:xfrm>
              <a:off x="4272" y="2970"/>
              <a:ext cx="100" cy="8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11296" name="Group 14"/>
            <p:cNvGrpSpPr>
              <a:grpSpLocks/>
            </p:cNvGrpSpPr>
            <p:nvPr/>
          </p:nvGrpSpPr>
          <p:grpSpPr bwMode="auto">
            <a:xfrm>
              <a:off x="3936" y="2928"/>
              <a:ext cx="100" cy="170"/>
              <a:chOff x="3168" y="3264"/>
              <a:chExt cx="100" cy="170"/>
            </a:xfrm>
          </p:grpSpPr>
          <p:sp>
            <p:nvSpPr>
              <p:cNvPr id="11300" name="AutoShape 15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1301" name="AutoShape 16"/>
              <p:cNvSpPr>
                <a:spLocks noChangeArrowheads="1"/>
              </p:cNvSpPr>
              <p:nvPr/>
            </p:nvSpPr>
            <p:spPr bwMode="auto">
              <a:xfrm rot="10800000">
                <a:off x="3168" y="3348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297" name="Group 17"/>
            <p:cNvGrpSpPr>
              <a:grpSpLocks/>
            </p:cNvGrpSpPr>
            <p:nvPr/>
          </p:nvGrpSpPr>
          <p:grpSpPr bwMode="auto">
            <a:xfrm>
              <a:off x="3936" y="3216"/>
              <a:ext cx="100" cy="170"/>
              <a:chOff x="3168" y="3264"/>
              <a:chExt cx="100" cy="170"/>
            </a:xfrm>
          </p:grpSpPr>
          <p:sp>
            <p:nvSpPr>
              <p:cNvPr id="11298" name="AutoShape 18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9" name="AutoShape 19"/>
              <p:cNvSpPr>
                <a:spLocks noChangeArrowheads="1"/>
              </p:cNvSpPr>
              <p:nvPr/>
            </p:nvSpPr>
            <p:spPr bwMode="auto">
              <a:xfrm rot="10800000">
                <a:off x="3168" y="3348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1028700" y="4419600"/>
            <a:ext cx="1797050" cy="822325"/>
            <a:chOff x="648" y="2784"/>
            <a:chExt cx="1132" cy="518"/>
          </a:xfrm>
        </p:grpSpPr>
        <p:sp>
          <p:nvSpPr>
            <p:cNvPr id="11279" name="Line 21"/>
            <p:cNvSpPr>
              <a:spLocks noChangeShapeType="1"/>
            </p:cNvSpPr>
            <p:nvPr/>
          </p:nvSpPr>
          <p:spPr bwMode="auto">
            <a:xfrm>
              <a:off x="1056" y="3120"/>
              <a:ext cx="6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280" name="Line 22"/>
            <p:cNvSpPr>
              <a:spLocks noChangeShapeType="1"/>
            </p:cNvSpPr>
            <p:nvPr/>
          </p:nvSpPr>
          <p:spPr bwMode="auto">
            <a:xfrm flipV="1">
              <a:off x="1728" y="2880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1281" name="Line 23"/>
            <p:cNvSpPr>
              <a:spLocks noChangeShapeType="1"/>
            </p:cNvSpPr>
            <p:nvPr/>
          </p:nvSpPr>
          <p:spPr bwMode="auto">
            <a:xfrm flipH="1">
              <a:off x="720" y="3120"/>
              <a:ext cx="336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grpSp>
          <p:nvGrpSpPr>
            <p:cNvPr id="11282" name="Group 24"/>
            <p:cNvGrpSpPr>
              <a:grpSpLocks/>
            </p:cNvGrpSpPr>
            <p:nvPr/>
          </p:nvGrpSpPr>
          <p:grpSpPr bwMode="auto">
            <a:xfrm>
              <a:off x="1344" y="3030"/>
              <a:ext cx="100" cy="170"/>
              <a:chOff x="3168" y="3264"/>
              <a:chExt cx="100" cy="170"/>
            </a:xfrm>
          </p:grpSpPr>
          <p:sp>
            <p:nvSpPr>
              <p:cNvPr id="11291" name="AutoShape 25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2" name="AutoShape 26"/>
              <p:cNvSpPr>
                <a:spLocks noChangeArrowheads="1"/>
              </p:cNvSpPr>
              <p:nvPr/>
            </p:nvSpPr>
            <p:spPr bwMode="auto">
              <a:xfrm rot="10800000">
                <a:off x="3168" y="3348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283" name="Group 27"/>
            <p:cNvGrpSpPr>
              <a:grpSpLocks/>
            </p:cNvGrpSpPr>
            <p:nvPr/>
          </p:nvGrpSpPr>
          <p:grpSpPr bwMode="auto">
            <a:xfrm>
              <a:off x="1008" y="3030"/>
              <a:ext cx="100" cy="170"/>
              <a:chOff x="3168" y="3264"/>
              <a:chExt cx="100" cy="170"/>
            </a:xfrm>
          </p:grpSpPr>
          <p:sp>
            <p:nvSpPr>
              <p:cNvPr id="11289" name="AutoShape 28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1290" name="AutoShape 29"/>
              <p:cNvSpPr>
                <a:spLocks noChangeArrowheads="1"/>
              </p:cNvSpPr>
              <p:nvPr/>
            </p:nvSpPr>
            <p:spPr bwMode="auto">
              <a:xfrm rot="10800000">
                <a:off x="3168" y="3348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284" name="AutoShape 30"/>
            <p:cNvSpPr>
              <a:spLocks noChangeArrowheads="1"/>
            </p:cNvSpPr>
            <p:nvPr/>
          </p:nvSpPr>
          <p:spPr bwMode="auto">
            <a:xfrm>
              <a:off x="1680" y="3060"/>
              <a:ext cx="100" cy="8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11285" name="Group 31"/>
            <p:cNvGrpSpPr>
              <a:grpSpLocks/>
            </p:cNvGrpSpPr>
            <p:nvPr/>
          </p:nvGrpSpPr>
          <p:grpSpPr bwMode="auto">
            <a:xfrm>
              <a:off x="1680" y="2784"/>
              <a:ext cx="100" cy="170"/>
              <a:chOff x="3168" y="3264"/>
              <a:chExt cx="100" cy="170"/>
            </a:xfrm>
          </p:grpSpPr>
          <p:sp>
            <p:nvSpPr>
              <p:cNvPr id="11287" name="AutoShape 32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8" name="AutoShape 33"/>
              <p:cNvSpPr>
                <a:spLocks noChangeArrowheads="1"/>
              </p:cNvSpPr>
              <p:nvPr/>
            </p:nvSpPr>
            <p:spPr bwMode="auto">
              <a:xfrm rot="10800000">
                <a:off x="3168" y="3348"/>
                <a:ext cx="100" cy="86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286" name="AutoShape 34"/>
            <p:cNvSpPr>
              <a:spLocks noChangeArrowheads="1"/>
            </p:cNvSpPr>
            <p:nvPr/>
          </p:nvSpPr>
          <p:spPr bwMode="auto">
            <a:xfrm>
              <a:off x="648" y="3216"/>
              <a:ext cx="100" cy="86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sp>
        <p:nvSpPr>
          <p:cNvPr id="203811" name="Freeform 35"/>
          <p:cNvSpPr>
            <a:spLocks/>
          </p:cNvSpPr>
          <p:nvPr/>
        </p:nvSpPr>
        <p:spPr bwMode="auto">
          <a:xfrm>
            <a:off x="1441450" y="4756150"/>
            <a:ext cx="1655763" cy="404813"/>
          </a:xfrm>
          <a:custGeom>
            <a:avLst/>
            <a:gdLst>
              <a:gd name="T0" fmla="*/ 67 w 1043"/>
              <a:gd name="T1" fmla="*/ 22 h 255"/>
              <a:gd name="T2" fmla="*/ 342 w 1043"/>
              <a:gd name="T3" fmla="*/ 5 h 255"/>
              <a:gd name="T4" fmla="*/ 375 w 1043"/>
              <a:gd name="T5" fmla="*/ 5 h 255"/>
              <a:gd name="T6" fmla="*/ 648 w 1043"/>
              <a:gd name="T7" fmla="*/ 11 h 255"/>
              <a:gd name="T8" fmla="*/ 957 w 1043"/>
              <a:gd name="T9" fmla="*/ 55 h 255"/>
              <a:gd name="T10" fmla="*/ 1040 w 1043"/>
              <a:gd name="T11" fmla="*/ 122 h 255"/>
              <a:gd name="T12" fmla="*/ 940 w 1043"/>
              <a:gd name="T13" fmla="*/ 214 h 255"/>
              <a:gd name="T14" fmla="*/ 682 w 1043"/>
              <a:gd name="T15" fmla="*/ 244 h 255"/>
              <a:gd name="T16" fmla="*/ 200 w 1043"/>
              <a:gd name="T17" fmla="*/ 244 h 255"/>
              <a:gd name="T18" fmla="*/ 67 w 1043"/>
              <a:gd name="T19" fmla="*/ 238 h 255"/>
              <a:gd name="T20" fmla="*/ 0 w 1043"/>
              <a:gd name="T21" fmla="*/ 139 h 255"/>
              <a:gd name="T22" fmla="*/ 67 w 1043"/>
              <a:gd name="T23" fmla="*/ 22 h 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43"/>
              <a:gd name="T37" fmla="*/ 0 h 255"/>
              <a:gd name="T38" fmla="*/ 1043 w 1043"/>
              <a:gd name="T39" fmla="*/ 255 h 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43" h="255">
                <a:moveTo>
                  <a:pt x="67" y="22"/>
                </a:moveTo>
                <a:cubicBezTo>
                  <a:pt x="117" y="0"/>
                  <a:pt x="291" y="8"/>
                  <a:pt x="342" y="5"/>
                </a:cubicBezTo>
                <a:lnTo>
                  <a:pt x="375" y="5"/>
                </a:lnTo>
                <a:cubicBezTo>
                  <a:pt x="426" y="6"/>
                  <a:pt x="551" y="3"/>
                  <a:pt x="648" y="11"/>
                </a:cubicBezTo>
                <a:cubicBezTo>
                  <a:pt x="745" y="19"/>
                  <a:pt x="892" y="36"/>
                  <a:pt x="957" y="55"/>
                </a:cubicBezTo>
                <a:cubicBezTo>
                  <a:pt x="1022" y="74"/>
                  <a:pt x="1043" y="96"/>
                  <a:pt x="1040" y="122"/>
                </a:cubicBezTo>
                <a:cubicBezTo>
                  <a:pt x="1037" y="148"/>
                  <a:pt x="1000" y="194"/>
                  <a:pt x="940" y="214"/>
                </a:cubicBezTo>
                <a:cubicBezTo>
                  <a:pt x="880" y="234"/>
                  <a:pt x="805" y="239"/>
                  <a:pt x="682" y="244"/>
                </a:cubicBezTo>
                <a:cubicBezTo>
                  <a:pt x="559" y="249"/>
                  <a:pt x="302" y="245"/>
                  <a:pt x="200" y="244"/>
                </a:cubicBezTo>
                <a:cubicBezTo>
                  <a:pt x="98" y="243"/>
                  <a:pt x="100" y="255"/>
                  <a:pt x="67" y="238"/>
                </a:cubicBezTo>
                <a:cubicBezTo>
                  <a:pt x="34" y="221"/>
                  <a:pt x="0" y="175"/>
                  <a:pt x="0" y="139"/>
                </a:cubicBezTo>
                <a:cubicBezTo>
                  <a:pt x="0" y="103"/>
                  <a:pt x="53" y="46"/>
                  <a:pt x="67" y="2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03812" name="Text Box 36"/>
          <p:cNvSpPr txBox="1">
            <a:spLocks noChangeArrowheads="1"/>
          </p:cNvSpPr>
          <p:nvPr/>
        </p:nvSpPr>
        <p:spPr bwMode="auto">
          <a:xfrm>
            <a:off x="6096000" y="5734050"/>
            <a:ext cx="1447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Precycle</a:t>
            </a:r>
            <a:endParaRPr lang="en-US" altLang="de-DE">
              <a:solidFill>
                <a:srgbClr val="000000"/>
              </a:solidFill>
            </a:endParaRPr>
          </a:p>
        </p:txBody>
      </p:sp>
      <p:grpSp>
        <p:nvGrpSpPr>
          <p:cNvPr id="11276" name="Group 37"/>
          <p:cNvGrpSpPr>
            <a:grpSpLocks/>
          </p:cNvGrpSpPr>
          <p:nvPr/>
        </p:nvGrpSpPr>
        <p:grpSpPr bwMode="auto">
          <a:xfrm>
            <a:off x="304800" y="6067425"/>
            <a:ext cx="914400" cy="685800"/>
            <a:chOff x="192" y="3822"/>
            <a:chExt cx="576" cy="432"/>
          </a:xfrm>
        </p:grpSpPr>
        <p:sp>
          <p:nvSpPr>
            <p:cNvPr id="11277" name="Oval 38"/>
            <p:cNvSpPr>
              <a:spLocks noChangeArrowheads="1"/>
            </p:cNvSpPr>
            <p:nvPr/>
          </p:nvSpPr>
          <p:spPr bwMode="auto">
            <a:xfrm>
              <a:off x="204" y="3822"/>
              <a:ext cx="432" cy="4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203815" name="Text Box 39"/>
            <p:cNvSpPr txBox="1">
              <a:spLocks noChangeArrowheads="1"/>
            </p:cNvSpPr>
            <p:nvPr/>
          </p:nvSpPr>
          <p:spPr bwMode="auto">
            <a:xfrm>
              <a:off x="192" y="3888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GB" b="1">
                  <a:solidFill>
                    <a:srgbClr val="FFFFFF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hlinkClick r:id="rId7"/>
                </a:rPr>
                <a:t>jump</a:t>
              </a:r>
              <a:endParaRPr lang="en-GB" b="1">
                <a:solidFill>
                  <a:srgbClr val="FFFFFF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8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4" grpId="0" animBg="1"/>
      <p:bldP spid="203785" grpId="0" animBg="1"/>
      <p:bldP spid="203811" grpId="0" animBg="1"/>
      <p:bldP spid="20381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533400" y="304800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Organization of search chains</a:t>
            </a:r>
            <a:endParaRPr lang="en-US" altLang="de-DE" u="sng">
              <a:solidFill>
                <a:srgbClr val="000000"/>
              </a:solidFill>
            </a:endParaRPr>
          </a:p>
        </p:txBody>
      </p:sp>
      <p:sp>
        <p:nvSpPr>
          <p:cNvPr id="204803" name="Oval 3"/>
          <p:cNvSpPr>
            <a:spLocks noChangeArrowheads="1"/>
          </p:cNvSpPr>
          <p:nvPr/>
        </p:nvSpPr>
        <p:spPr bwMode="auto">
          <a:xfrm>
            <a:off x="536575" y="6096000"/>
            <a:ext cx="381000" cy="2286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4804" name="Oval 4"/>
          <p:cNvSpPr>
            <a:spLocks noChangeArrowheads="1"/>
          </p:cNvSpPr>
          <p:nvPr/>
        </p:nvSpPr>
        <p:spPr bwMode="auto">
          <a:xfrm>
            <a:off x="612775" y="57912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4805" name="Rectangle 5"/>
          <p:cNvSpPr>
            <a:spLocks noChangeArrowheads="1"/>
          </p:cNvSpPr>
          <p:nvPr/>
        </p:nvSpPr>
        <p:spPr bwMode="auto">
          <a:xfrm>
            <a:off x="612775" y="4962525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993775" y="4876800"/>
            <a:ext cx="6172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0000"/>
                </a:solidFill>
              </a:rPr>
              <a:t>p-node</a:t>
            </a:r>
            <a:r>
              <a:rPr lang="de-DE" altLang="de-DE" sz="1600">
                <a:solidFill>
                  <a:srgbClr val="000000"/>
                </a:solidFill>
              </a:rPr>
              <a:t>: Polyhedron identifier, kind of connection to successor or </a:t>
            </a:r>
            <a:br>
              <a:rPr lang="de-DE" altLang="de-DE" sz="1600">
                <a:solidFill>
                  <a:srgbClr val="000000"/>
                </a:solidFill>
              </a:rPr>
            </a:br>
            <a:r>
              <a:rPr lang="de-DE" altLang="de-DE" sz="1600">
                <a:solidFill>
                  <a:srgbClr val="000000"/>
                </a:solidFill>
              </a:rPr>
              <a:t>   general information on search chain (in case of last polyhedron).</a:t>
            </a:r>
            <a:endParaRPr lang="en-US" altLang="de-DE" sz="1600">
              <a:solidFill>
                <a:srgbClr val="000000"/>
              </a:solidFill>
            </a:endParaRP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1003300" y="5730875"/>
            <a:ext cx="678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0000"/>
                </a:solidFill>
              </a:rPr>
              <a:t>l-node</a:t>
            </a:r>
            <a:r>
              <a:rPr lang="de-DE" altLang="de-DE" sz="1600">
                <a:solidFill>
                  <a:srgbClr val="000000"/>
                </a:solidFill>
              </a:rPr>
              <a:t>: Number of immediate neighbours.</a:t>
            </a:r>
            <a:endParaRPr lang="en-US" altLang="de-DE" sz="1600">
              <a:solidFill>
                <a:srgbClr val="000000"/>
              </a:solidFill>
            </a:endParaRPr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993775" y="6019800"/>
            <a:ext cx="487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0000"/>
                </a:solidFill>
              </a:rPr>
              <a:t>i-node</a:t>
            </a:r>
            <a:r>
              <a:rPr lang="de-DE" altLang="de-DE" sz="1600">
                <a:solidFill>
                  <a:srgbClr val="000000"/>
                </a:solidFill>
              </a:rPr>
              <a:t>: Ordered list of identifiers of model graphs.</a:t>
            </a:r>
            <a:endParaRPr lang="en-US" altLang="de-DE" sz="1600">
              <a:solidFill>
                <a:srgbClr val="000000"/>
              </a:solidFill>
            </a:endParaRPr>
          </a:p>
        </p:txBody>
      </p:sp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6562725" y="990600"/>
            <a:ext cx="2200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 i="1">
                <a:solidFill>
                  <a:srgbClr val="000000"/>
                </a:solidFill>
              </a:rPr>
              <a:t>Ordered prefix-tree</a:t>
            </a:r>
            <a:endParaRPr lang="en-US" altLang="de-DE" sz="1600" b="1" i="1">
              <a:solidFill>
                <a:srgbClr val="000000"/>
              </a:solidFill>
            </a:endParaRPr>
          </a:p>
        </p:txBody>
      </p:sp>
      <p:sp>
        <p:nvSpPr>
          <p:cNvPr id="204810" name="Text Box 10"/>
          <p:cNvSpPr txBox="1">
            <a:spLocks noChangeArrowheads="1"/>
          </p:cNvSpPr>
          <p:nvPr/>
        </p:nvSpPr>
        <p:spPr bwMode="auto">
          <a:xfrm>
            <a:off x="7543800" y="5029200"/>
            <a:ext cx="1371600" cy="35242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</a:rPr>
              <a:t>Exact match</a:t>
            </a:r>
            <a:endParaRPr lang="en-US" altLang="de-DE" sz="1600">
              <a:solidFill>
                <a:srgbClr val="000000"/>
              </a:solidFill>
            </a:endParaRPr>
          </a:p>
        </p:txBody>
      </p:sp>
      <p:sp>
        <p:nvSpPr>
          <p:cNvPr id="204811" name="Text Box 11"/>
          <p:cNvSpPr txBox="1">
            <a:spLocks noChangeArrowheads="1"/>
          </p:cNvSpPr>
          <p:nvPr/>
        </p:nvSpPr>
        <p:spPr bwMode="auto">
          <a:xfrm>
            <a:off x="7543800" y="5715000"/>
            <a:ext cx="1371600" cy="35242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</a:rPr>
              <a:t>Matching: </a:t>
            </a:r>
            <a:r>
              <a:rPr lang="de-DE" altLang="de-DE" sz="1600">
                <a:solidFill>
                  <a:srgbClr val="000000"/>
                </a:solidFill>
                <a:sym typeface="StarMath" pitchFamily="2" charset="2"/>
              </a:rPr>
              <a:t></a:t>
            </a:r>
            <a:endParaRPr lang="en-US" altLang="de-DE" sz="1600">
              <a:solidFill>
                <a:srgbClr val="000000"/>
              </a:solidFill>
              <a:sym typeface="StarMath" pitchFamily="2" charset="2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371600" y="701675"/>
            <a:ext cx="819150" cy="1208088"/>
            <a:chOff x="540" y="295"/>
            <a:chExt cx="516" cy="761"/>
          </a:xfrm>
        </p:grpSpPr>
        <p:sp>
          <p:nvSpPr>
            <p:cNvPr id="52303" name="AutoShape 13"/>
            <p:cNvSpPr>
              <a:spLocks noChangeArrowheads="1"/>
            </p:cNvSpPr>
            <p:nvPr/>
          </p:nvSpPr>
          <p:spPr bwMode="auto">
            <a:xfrm>
              <a:off x="570" y="318"/>
              <a:ext cx="129" cy="129"/>
            </a:xfrm>
            <a:prstGeom prst="flowChartExtract">
              <a:avLst/>
            </a:prstGeom>
            <a:solidFill>
              <a:srgbClr val="00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52304" name="Group 14"/>
            <p:cNvGrpSpPr>
              <a:grpSpLocks/>
            </p:cNvGrpSpPr>
            <p:nvPr/>
          </p:nvGrpSpPr>
          <p:grpSpPr bwMode="auto">
            <a:xfrm>
              <a:off x="570" y="786"/>
              <a:ext cx="129" cy="270"/>
              <a:chOff x="1248" y="1410"/>
              <a:chExt cx="129" cy="270"/>
            </a:xfrm>
          </p:grpSpPr>
          <p:sp>
            <p:nvSpPr>
              <p:cNvPr id="52315" name="AutoShape 15"/>
              <p:cNvSpPr>
                <a:spLocks noChangeArrowheads="1"/>
              </p:cNvSpPr>
              <p:nvPr/>
            </p:nvSpPr>
            <p:spPr bwMode="auto">
              <a:xfrm rot="10800000">
                <a:off x="1248" y="1551"/>
                <a:ext cx="129" cy="129"/>
              </a:xfrm>
              <a:prstGeom prst="flowChartExtract">
                <a:avLst/>
              </a:prstGeom>
              <a:solidFill>
                <a:srgbClr val="0000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316" name="AutoShape 16"/>
              <p:cNvSpPr>
                <a:spLocks noChangeArrowheads="1"/>
              </p:cNvSpPr>
              <p:nvPr/>
            </p:nvSpPr>
            <p:spPr bwMode="auto">
              <a:xfrm>
                <a:off x="1248" y="1410"/>
                <a:ext cx="129" cy="129"/>
              </a:xfrm>
              <a:prstGeom prst="flowChartExtract">
                <a:avLst/>
              </a:prstGeom>
              <a:solidFill>
                <a:srgbClr val="0000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52305" name="AutoShape 17"/>
            <p:cNvCxnSpPr>
              <a:cxnSpLocks noChangeShapeType="1"/>
              <a:stCxn id="52303" idx="2"/>
              <a:endCxn id="52316" idx="0"/>
            </p:cNvCxnSpPr>
            <p:nvPr/>
          </p:nvCxnSpPr>
          <p:spPr bwMode="auto">
            <a:xfrm>
              <a:off x="635" y="453"/>
              <a:ext cx="0" cy="3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306" name="Text Box 18"/>
            <p:cNvSpPr txBox="1">
              <a:spLocks noChangeArrowheads="1"/>
            </p:cNvSpPr>
            <p:nvPr/>
          </p:nvSpPr>
          <p:spPr bwMode="auto">
            <a:xfrm>
              <a:off x="540" y="528"/>
              <a:ext cx="192" cy="1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>
                  <a:solidFill>
                    <a:srgbClr val="000000"/>
                  </a:solidFill>
                </a:rPr>
                <a:t>1</a:t>
              </a:r>
            </a:p>
          </p:txBody>
        </p:sp>
        <p:grpSp>
          <p:nvGrpSpPr>
            <p:cNvPr id="52307" name="Group 19"/>
            <p:cNvGrpSpPr>
              <a:grpSpLocks/>
            </p:cNvGrpSpPr>
            <p:nvPr/>
          </p:nvGrpSpPr>
          <p:grpSpPr bwMode="auto">
            <a:xfrm>
              <a:off x="816" y="295"/>
              <a:ext cx="240" cy="173"/>
              <a:chOff x="1542" y="883"/>
              <a:chExt cx="240" cy="173"/>
            </a:xfrm>
          </p:grpSpPr>
          <p:sp>
            <p:nvSpPr>
              <p:cNvPr id="52313" name="Oval 20"/>
              <p:cNvSpPr>
                <a:spLocks noChangeArrowheads="1"/>
              </p:cNvSpPr>
              <p:nvPr/>
            </p:nvSpPr>
            <p:spPr bwMode="auto">
              <a:xfrm>
                <a:off x="1560" y="912"/>
                <a:ext cx="120" cy="1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314" name="Text Box 21"/>
              <p:cNvSpPr txBox="1">
                <a:spLocks noChangeArrowheads="1"/>
              </p:cNvSpPr>
              <p:nvPr/>
            </p:nvSpPr>
            <p:spPr bwMode="auto">
              <a:xfrm>
                <a:off x="1542" y="883"/>
                <a:ext cx="24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200">
                    <a:solidFill>
                      <a:srgbClr val="000000"/>
                    </a:solidFill>
                  </a:rPr>
                  <a:t>4</a:t>
                </a:r>
              </a:p>
            </p:txBody>
          </p:sp>
        </p:grpSp>
        <p:grpSp>
          <p:nvGrpSpPr>
            <p:cNvPr id="52308" name="Group 22"/>
            <p:cNvGrpSpPr>
              <a:grpSpLocks/>
            </p:cNvGrpSpPr>
            <p:nvPr/>
          </p:nvGrpSpPr>
          <p:grpSpPr bwMode="auto">
            <a:xfrm>
              <a:off x="810" y="834"/>
              <a:ext cx="240" cy="173"/>
              <a:chOff x="1542" y="883"/>
              <a:chExt cx="240" cy="173"/>
            </a:xfrm>
          </p:grpSpPr>
          <p:sp>
            <p:nvSpPr>
              <p:cNvPr id="52311" name="Oval 23"/>
              <p:cNvSpPr>
                <a:spLocks noChangeArrowheads="1"/>
              </p:cNvSpPr>
              <p:nvPr/>
            </p:nvSpPr>
            <p:spPr bwMode="auto">
              <a:xfrm>
                <a:off x="1560" y="912"/>
                <a:ext cx="120" cy="12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312" name="Text Box 24"/>
              <p:cNvSpPr txBox="1">
                <a:spLocks noChangeArrowheads="1"/>
              </p:cNvSpPr>
              <p:nvPr/>
            </p:nvSpPr>
            <p:spPr bwMode="auto">
              <a:xfrm>
                <a:off x="1542" y="883"/>
                <a:ext cx="24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sz="1200">
                    <a:solidFill>
                      <a:srgbClr val="000000"/>
                    </a:solidFill>
                  </a:rPr>
                  <a:t>3</a:t>
                </a:r>
              </a:p>
            </p:txBody>
          </p:sp>
        </p:grpSp>
        <p:cxnSp>
          <p:nvCxnSpPr>
            <p:cNvPr id="52309" name="AutoShape 25"/>
            <p:cNvCxnSpPr>
              <a:cxnSpLocks noChangeShapeType="1"/>
              <a:stCxn id="52303" idx="3"/>
              <a:endCxn id="52314" idx="1"/>
            </p:cNvCxnSpPr>
            <p:nvPr/>
          </p:nvCxnSpPr>
          <p:spPr bwMode="auto">
            <a:xfrm flipV="1">
              <a:off x="673" y="382"/>
              <a:ext cx="143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310" name="AutoShape 26"/>
            <p:cNvCxnSpPr>
              <a:cxnSpLocks noChangeShapeType="1"/>
              <a:stCxn id="52316" idx="2"/>
              <a:endCxn id="52312" idx="1"/>
            </p:cNvCxnSpPr>
            <p:nvPr/>
          </p:nvCxnSpPr>
          <p:spPr bwMode="auto">
            <a:xfrm>
              <a:off x="635" y="921"/>
              <a:ext cx="17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533400" y="838200"/>
            <a:ext cx="8166100" cy="3838575"/>
            <a:chOff x="336" y="528"/>
            <a:chExt cx="5144" cy="2418"/>
          </a:xfrm>
        </p:grpSpPr>
        <p:sp>
          <p:nvSpPr>
            <p:cNvPr id="52244" name="Oval 28"/>
            <p:cNvSpPr>
              <a:spLocks noChangeArrowheads="1"/>
            </p:cNvSpPr>
            <p:nvPr/>
          </p:nvSpPr>
          <p:spPr bwMode="auto">
            <a:xfrm>
              <a:off x="2784" y="52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45" name="Rectangle 29"/>
            <p:cNvSpPr>
              <a:spLocks noChangeArrowheads="1"/>
            </p:cNvSpPr>
            <p:nvPr/>
          </p:nvSpPr>
          <p:spPr bwMode="auto">
            <a:xfrm>
              <a:off x="1584" y="115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46" name="Rectangle 30"/>
            <p:cNvSpPr>
              <a:spLocks noChangeArrowheads="1"/>
            </p:cNvSpPr>
            <p:nvPr/>
          </p:nvSpPr>
          <p:spPr bwMode="auto">
            <a:xfrm>
              <a:off x="3360" y="115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47" name="Rectangle 31"/>
            <p:cNvSpPr>
              <a:spLocks noChangeArrowheads="1"/>
            </p:cNvSpPr>
            <p:nvPr/>
          </p:nvSpPr>
          <p:spPr bwMode="auto">
            <a:xfrm>
              <a:off x="4896" y="115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48" name="Oval 32"/>
            <p:cNvSpPr>
              <a:spLocks noChangeArrowheads="1"/>
            </p:cNvSpPr>
            <p:nvPr/>
          </p:nvSpPr>
          <p:spPr bwMode="auto">
            <a:xfrm>
              <a:off x="1400" y="1536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49" name="Oval 33"/>
            <p:cNvSpPr>
              <a:spLocks noChangeArrowheads="1"/>
            </p:cNvSpPr>
            <p:nvPr/>
          </p:nvSpPr>
          <p:spPr bwMode="auto">
            <a:xfrm>
              <a:off x="2112" y="1536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0" name="Oval 34"/>
            <p:cNvSpPr>
              <a:spLocks noChangeArrowheads="1"/>
            </p:cNvSpPr>
            <p:nvPr/>
          </p:nvSpPr>
          <p:spPr bwMode="auto">
            <a:xfrm>
              <a:off x="680" y="1536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1" name="Rectangle 35"/>
            <p:cNvSpPr>
              <a:spLocks noChangeArrowheads="1"/>
            </p:cNvSpPr>
            <p:nvPr/>
          </p:nvSpPr>
          <p:spPr bwMode="auto">
            <a:xfrm>
              <a:off x="682" y="211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2" name="Oval 36"/>
            <p:cNvSpPr>
              <a:spLocks noChangeArrowheads="1"/>
            </p:cNvSpPr>
            <p:nvPr/>
          </p:nvSpPr>
          <p:spPr bwMode="auto">
            <a:xfrm>
              <a:off x="336" y="2514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52253" name="Group 37"/>
            <p:cNvGrpSpPr>
              <a:grpSpLocks/>
            </p:cNvGrpSpPr>
            <p:nvPr/>
          </p:nvGrpSpPr>
          <p:grpSpPr bwMode="auto">
            <a:xfrm>
              <a:off x="1056" y="2514"/>
              <a:ext cx="483" cy="353"/>
              <a:chOff x="1056" y="2514"/>
              <a:chExt cx="483" cy="353"/>
            </a:xfrm>
          </p:grpSpPr>
          <p:sp>
            <p:nvSpPr>
              <p:cNvPr id="52301" name="Oval 38"/>
              <p:cNvSpPr>
                <a:spLocks noChangeArrowheads="1"/>
              </p:cNvSpPr>
              <p:nvPr/>
            </p:nvSpPr>
            <p:spPr bwMode="auto">
              <a:xfrm>
                <a:off x="1056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302" name="Oval 39"/>
              <p:cNvSpPr>
                <a:spLocks noChangeArrowheads="1"/>
              </p:cNvSpPr>
              <p:nvPr/>
            </p:nvSpPr>
            <p:spPr bwMode="auto">
              <a:xfrm>
                <a:off x="1299" y="2723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2254" name="Oval 40"/>
            <p:cNvSpPr>
              <a:spLocks noChangeArrowheads="1"/>
            </p:cNvSpPr>
            <p:nvPr/>
          </p:nvSpPr>
          <p:spPr bwMode="auto">
            <a:xfrm>
              <a:off x="3072" y="1536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5" name="Oval 41"/>
            <p:cNvSpPr>
              <a:spLocks noChangeArrowheads="1"/>
            </p:cNvSpPr>
            <p:nvPr/>
          </p:nvSpPr>
          <p:spPr bwMode="auto">
            <a:xfrm>
              <a:off x="3360" y="1728"/>
              <a:ext cx="240" cy="144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6" name="Oval 42"/>
            <p:cNvSpPr>
              <a:spLocks noChangeArrowheads="1"/>
            </p:cNvSpPr>
            <p:nvPr/>
          </p:nvSpPr>
          <p:spPr bwMode="auto">
            <a:xfrm>
              <a:off x="3792" y="1536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7" name="Oval 43"/>
            <p:cNvSpPr>
              <a:spLocks noChangeArrowheads="1"/>
            </p:cNvSpPr>
            <p:nvPr/>
          </p:nvSpPr>
          <p:spPr bwMode="auto">
            <a:xfrm>
              <a:off x="4080" y="1728"/>
              <a:ext cx="240" cy="144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58" name="Rectangle 44"/>
            <p:cNvSpPr>
              <a:spLocks noChangeArrowheads="1"/>
            </p:cNvSpPr>
            <p:nvPr/>
          </p:nvSpPr>
          <p:spPr bwMode="auto">
            <a:xfrm>
              <a:off x="2112" y="211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52259" name="Group 45"/>
            <p:cNvGrpSpPr>
              <a:grpSpLocks/>
            </p:cNvGrpSpPr>
            <p:nvPr/>
          </p:nvGrpSpPr>
          <p:grpSpPr bwMode="auto">
            <a:xfrm>
              <a:off x="1968" y="2514"/>
              <a:ext cx="483" cy="351"/>
              <a:chOff x="1968" y="2514"/>
              <a:chExt cx="483" cy="351"/>
            </a:xfrm>
          </p:grpSpPr>
          <p:sp>
            <p:nvSpPr>
              <p:cNvPr id="52299" name="Oval 46"/>
              <p:cNvSpPr>
                <a:spLocks noChangeArrowheads="1"/>
              </p:cNvSpPr>
              <p:nvPr/>
            </p:nvSpPr>
            <p:spPr bwMode="auto">
              <a:xfrm>
                <a:off x="1968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300" name="Oval 47"/>
              <p:cNvSpPr>
                <a:spLocks noChangeArrowheads="1"/>
              </p:cNvSpPr>
              <p:nvPr/>
            </p:nvSpPr>
            <p:spPr bwMode="auto">
              <a:xfrm>
                <a:off x="2211" y="2721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2260" name="Oval 48"/>
            <p:cNvSpPr>
              <a:spLocks noChangeArrowheads="1"/>
            </p:cNvSpPr>
            <p:nvPr/>
          </p:nvSpPr>
          <p:spPr bwMode="auto">
            <a:xfrm>
              <a:off x="4704" y="1536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61" name="Rectangle 49"/>
            <p:cNvSpPr>
              <a:spLocks noChangeArrowheads="1"/>
            </p:cNvSpPr>
            <p:nvPr/>
          </p:nvSpPr>
          <p:spPr bwMode="auto">
            <a:xfrm>
              <a:off x="4176" y="211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2262" name="Rectangle 50"/>
            <p:cNvSpPr>
              <a:spLocks noChangeArrowheads="1"/>
            </p:cNvSpPr>
            <p:nvPr/>
          </p:nvSpPr>
          <p:spPr bwMode="auto">
            <a:xfrm>
              <a:off x="5184" y="2112"/>
              <a:ext cx="144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52263" name="Group 51"/>
            <p:cNvGrpSpPr>
              <a:grpSpLocks/>
            </p:cNvGrpSpPr>
            <p:nvPr/>
          </p:nvGrpSpPr>
          <p:grpSpPr bwMode="auto">
            <a:xfrm>
              <a:off x="3264" y="2514"/>
              <a:ext cx="483" cy="353"/>
              <a:chOff x="3264" y="2514"/>
              <a:chExt cx="483" cy="353"/>
            </a:xfrm>
          </p:grpSpPr>
          <p:sp>
            <p:nvSpPr>
              <p:cNvPr id="52297" name="Oval 52"/>
              <p:cNvSpPr>
                <a:spLocks noChangeArrowheads="1"/>
              </p:cNvSpPr>
              <p:nvPr/>
            </p:nvSpPr>
            <p:spPr bwMode="auto">
              <a:xfrm>
                <a:off x="3264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298" name="Oval 53"/>
              <p:cNvSpPr>
                <a:spLocks noChangeArrowheads="1"/>
              </p:cNvSpPr>
              <p:nvPr/>
            </p:nvSpPr>
            <p:spPr bwMode="auto">
              <a:xfrm>
                <a:off x="3507" y="2723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2264" name="Oval 54"/>
            <p:cNvSpPr>
              <a:spLocks noChangeArrowheads="1"/>
            </p:cNvSpPr>
            <p:nvPr/>
          </p:nvSpPr>
          <p:spPr bwMode="auto">
            <a:xfrm>
              <a:off x="3984" y="2514"/>
              <a:ext cx="144" cy="144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52265" name="Group 55"/>
            <p:cNvGrpSpPr>
              <a:grpSpLocks/>
            </p:cNvGrpSpPr>
            <p:nvPr/>
          </p:nvGrpSpPr>
          <p:grpSpPr bwMode="auto">
            <a:xfrm>
              <a:off x="4992" y="2514"/>
              <a:ext cx="488" cy="361"/>
              <a:chOff x="4992" y="2514"/>
              <a:chExt cx="488" cy="361"/>
            </a:xfrm>
          </p:grpSpPr>
          <p:sp>
            <p:nvSpPr>
              <p:cNvPr id="52295" name="Oval 56"/>
              <p:cNvSpPr>
                <a:spLocks noChangeArrowheads="1"/>
              </p:cNvSpPr>
              <p:nvPr/>
            </p:nvSpPr>
            <p:spPr bwMode="auto">
              <a:xfrm>
                <a:off x="4992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2296" name="Oval 57"/>
              <p:cNvSpPr>
                <a:spLocks noChangeArrowheads="1"/>
              </p:cNvSpPr>
              <p:nvPr/>
            </p:nvSpPr>
            <p:spPr bwMode="auto">
              <a:xfrm>
                <a:off x="5240" y="2731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52266" name="AutoShape 58"/>
            <p:cNvCxnSpPr>
              <a:cxnSpLocks noChangeShapeType="1"/>
              <a:stCxn id="52244" idx="3"/>
              <a:endCxn id="52245" idx="0"/>
            </p:cNvCxnSpPr>
            <p:nvPr/>
          </p:nvCxnSpPr>
          <p:spPr bwMode="auto">
            <a:xfrm flipH="1">
              <a:off x="1656" y="651"/>
              <a:ext cx="1149" cy="50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7" name="AutoShape 59"/>
            <p:cNvCxnSpPr>
              <a:cxnSpLocks noChangeShapeType="1"/>
              <a:stCxn id="52245" idx="2"/>
              <a:endCxn id="52250" idx="0"/>
            </p:cNvCxnSpPr>
            <p:nvPr/>
          </p:nvCxnSpPr>
          <p:spPr bwMode="auto">
            <a:xfrm flipH="1">
              <a:off x="752" y="1296"/>
              <a:ext cx="904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8" name="AutoShape 60"/>
            <p:cNvCxnSpPr>
              <a:cxnSpLocks noChangeShapeType="1"/>
              <a:stCxn id="52246" idx="2"/>
              <a:endCxn id="52254" idx="0"/>
            </p:cNvCxnSpPr>
            <p:nvPr/>
          </p:nvCxnSpPr>
          <p:spPr bwMode="auto">
            <a:xfrm flipH="1">
              <a:off x="3144" y="1296"/>
              <a:ext cx="288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9" name="AutoShape 61"/>
            <p:cNvCxnSpPr>
              <a:cxnSpLocks noChangeShapeType="1"/>
              <a:stCxn id="52247" idx="2"/>
              <a:endCxn id="52260" idx="0"/>
            </p:cNvCxnSpPr>
            <p:nvPr/>
          </p:nvCxnSpPr>
          <p:spPr bwMode="auto">
            <a:xfrm flipH="1">
              <a:off x="4776" y="1296"/>
              <a:ext cx="1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0" name="AutoShape 62"/>
            <p:cNvCxnSpPr>
              <a:cxnSpLocks noChangeShapeType="1"/>
              <a:stCxn id="52250" idx="4"/>
              <a:endCxn id="52251" idx="0"/>
            </p:cNvCxnSpPr>
            <p:nvPr/>
          </p:nvCxnSpPr>
          <p:spPr bwMode="auto">
            <a:xfrm>
              <a:off x="752" y="1680"/>
              <a:ext cx="2" cy="43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1" name="AutoShape 63"/>
            <p:cNvCxnSpPr>
              <a:cxnSpLocks noChangeShapeType="1"/>
              <a:stCxn id="52251" idx="2"/>
              <a:endCxn id="52252" idx="0"/>
            </p:cNvCxnSpPr>
            <p:nvPr/>
          </p:nvCxnSpPr>
          <p:spPr bwMode="auto">
            <a:xfrm flipH="1">
              <a:off x="408" y="2256"/>
              <a:ext cx="346" cy="2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2" name="AutoShape 64"/>
            <p:cNvCxnSpPr>
              <a:cxnSpLocks noChangeShapeType="1"/>
              <a:stCxn id="52251" idx="2"/>
              <a:endCxn id="52301" idx="0"/>
            </p:cNvCxnSpPr>
            <p:nvPr/>
          </p:nvCxnSpPr>
          <p:spPr bwMode="auto">
            <a:xfrm>
              <a:off x="754" y="2256"/>
              <a:ext cx="374" cy="2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3" name="AutoShape 65"/>
            <p:cNvCxnSpPr>
              <a:cxnSpLocks noChangeShapeType="1"/>
              <a:stCxn id="52249" idx="4"/>
              <a:endCxn id="52258" idx="0"/>
            </p:cNvCxnSpPr>
            <p:nvPr/>
          </p:nvCxnSpPr>
          <p:spPr bwMode="auto">
            <a:xfrm>
              <a:off x="2184" y="1680"/>
              <a:ext cx="0" cy="43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4" name="AutoShape 66"/>
            <p:cNvCxnSpPr>
              <a:cxnSpLocks noChangeShapeType="1"/>
              <a:stCxn id="52258" idx="2"/>
              <a:endCxn id="52299" idx="0"/>
            </p:cNvCxnSpPr>
            <p:nvPr/>
          </p:nvCxnSpPr>
          <p:spPr bwMode="auto">
            <a:xfrm flipH="1">
              <a:off x="2040" y="2256"/>
              <a:ext cx="144" cy="2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275" name="Line 67"/>
            <p:cNvSpPr>
              <a:spLocks noChangeShapeType="1"/>
            </p:cNvSpPr>
            <p:nvPr/>
          </p:nvSpPr>
          <p:spPr bwMode="auto">
            <a:xfrm>
              <a:off x="408" y="270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276" name="Line 68"/>
            <p:cNvSpPr>
              <a:spLocks noChangeShapeType="1"/>
            </p:cNvSpPr>
            <p:nvPr/>
          </p:nvSpPr>
          <p:spPr bwMode="auto">
            <a:xfrm>
              <a:off x="4068" y="270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52277" name="AutoShape 69"/>
            <p:cNvCxnSpPr>
              <a:cxnSpLocks noChangeShapeType="1"/>
              <a:stCxn id="52260" idx="4"/>
              <a:endCxn id="52261" idx="0"/>
            </p:cNvCxnSpPr>
            <p:nvPr/>
          </p:nvCxnSpPr>
          <p:spPr bwMode="auto">
            <a:xfrm flipH="1">
              <a:off x="4248" y="1680"/>
              <a:ext cx="528" cy="43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8" name="AutoShape 70"/>
            <p:cNvCxnSpPr>
              <a:cxnSpLocks noChangeShapeType="1"/>
              <a:stCxn id="52261" idx="2"/>
              <a:endCxn id="52297" idx="0"/>
            </p:cNvCxnSpPr>
            <p:nvPr/>
          </p:nvCxnSpPr>
          <p:spPr bwMode="auto">
            <a:xfrm flipH="1">
              <a:off x="3336" y="2256"/>
              <a:ext cx="912" cy="2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9" name="AutoShape 71"/>
            <p:cNvCxnSpPr>
              <a:cxnSpLocks noChangeShapeType="1"/>
              <a:stCxn id="52262" idx="2"/>
              <a:endCxn id="52295" idx="0"/>
            </p:cNvCxnSpPr>
            <p:nvPr/>
          </p:nvCxnSpPr>
          <p:spPr bwMode="auto">
            <a:xfrm flipH="1">
              <a:off x="5064" y="2256"/>
              <a:ext cx="192" cy="2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280" name="Line 72"/>
            <p:cNvSpPr>
              <a:spLocks noChangeShapeType="1"/>
            </p:cNvSpPr>
            <p:nvPr/>
          </p:nvSpPr>
          <p:spPr bwMode="auto">
            <a:xfrm>
              <a:off x="2064" y="1228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281" name="Line 73"/>
            <p:cNvSpPr>
              <a:spLocks noChangeShapeType="1"/>
            </p:cNvSpPr>
            <p:nvPr/>
          </p:nvSpPr>
          <p:spPr bwMode="auto">
            <a:xfrm>
              <a:off x="3606" y="1228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282" name="Line 74"/>
            <p:cNvSpPr>
              <a:spLocks noChangeShapeType="1"/>
            </p:cNvSpPr>
            <p:nvPr/>
          </p:nvSpPr>
          <p:spPr bwMode="auto">
            <a:xfrm>
              <a:off x="854" y="1609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283" name="Line 75"/>
            <p:cNvSpPr>
              <a:spLocks noChangeShapeType="1"/>
            </p:cNvSpPr>
            <p:nvPr/>
          </p:nvSpPr>
          <p:spPr bwMode="auto">
            <a:xfrm>
              <a:off x="1577" y="1609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52284" name="AutoShape 76"/>
            <p:cNvCxnSpPr>
              <a:cxnSpLocks noChangeShapeType="1"/>
              <a:stCxn id="52254" idx="5"/>
              <a:endCxn id="52255" idx="1"/>
            </p:cNvCxnSpPr>
            <p:nvPr/>
          </p:nvCxnSpPr>
          <p:spPr bwMode="auto">
            <a:xfrm>
              <a:off x="3195" y="1659"/>
              <a:ext cx="200" cy="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85" name="AutoShape 77"/>
            <p:cNvCxnSpPr>
              <a:cxnSpLocks noChangeShapeType="1"/>
              <a:stCxn id="52256" idx="5"/>
              <a:endCxn id="52257" idx="1"/>
            </p:cNvCxnSpPr>
            <p:nvPr/>
          </p:nvCxnSpPr>
          <p:spPr bwMode="auto">
            <a:xfrm>
              <a:off x="3915" y="1659"/>
              <a:ext cx="200" cy="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286" name="Line 78"/>
            <p:cNvSpPr>
              <a:spLocks noChangeShapeType="1"/>
            </p:cNvSpPr>
            <p:nvPr/>
          </p:nvSpPr>
          <p:spPr bwMode="auto">
            <a:xfrm>
              <a:off x="3246" y="1609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287" name="Line 79"/>
            <p:cNvSpPr>
              <a:spLocks noChangeShapeType="1"/>
            </p:cNvSpPr>
            <p:nvPr/>
          </p:nvSpPr>
          <p:spPr bwMode="auto">
            <a:xfrm>
              <a:off x="4368" y="2185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2288" name="Line 80"/>
            <p:cNvSpPr>
              <a:spLocks noChangeShapeType="1"/>
            </p:cNvSpPr>
            <p:nvPr/>
          </p:nvSpPr>
          <p:spPr bwMode="auto">
            <a:xfrm>
              <a:off x="513" y="2587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52289" name="AutoShape 81"/>
            <p:cNvCxnSpPr>
              <a:cxnSpLocks noChangeShapeType="1"/>
              <a:stCxn id="52301" idx="5"/>
              <a:endCxn id="52302" idx="1"/>
            </p:cNvCxnSpPr>
            <p:nvPr/>
          </p:nvCxnSpPr>
          <p:spPr bwMode="auto">
            <a:xfrm>
              <a:off x="1179" y="2637"/>
              <a:ext cx="155" cy="10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90" name="AutoShape 82"/>
            <p:cNvCxnSpPr>
              <a:cxnSpLocks noChangeShapeType="1"/>
              <a:stCxn id="52299" idx="5"/>
              <a:endCxn id="52300" idx="1"/>
            </p:cNvCxnSpPr>
            <p:nvPr/>
          </p:nvCxnSpPr>
          <p:spPr bwMode="auto">
            <a:xfrm>
              <a:off x="2091" y="2637"/>
              <a:ext cx="155" cy="10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91" name="AutoShape 83"/>
            <p:cNvCxnSpPr>
              <a:cxnSpLocks noChangeShapeType="1"/>
              <a:stCxn id="52297" idx="5"/>
              <a:endCxn id="52298" idx="1"/>
            </p:cNvCxnSpPr>
            <p:nvPr/>
          </p:nvCxnSpPr>
          <p:spPr bwMode="auto">
            <a:xfrm>
              <a:off x="3387" y="2637"/>
              <a:ext cx="155" cy="10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292" name="Line 84"/>
            <p:cNvSpPr>
              <a:spLocks noChangeShapeType="1"/>
            </p:cNvSpPr>
            <p:nvPr/>
          </p:nvSpPr>
          <p:spPr bwMode="auto">
            <a:xfrm>
              <a:off x="3446" y="258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52293" name="AutoShape 85"/>
            <p:cNvCxnSpPr>
              <a:cxnSpLocks noChangeShapeType="1"/>
              <a:stCxn id="52295" idx="5"/>
              <a:endCxn id="52296" idx="1"/>
            </p:cNvCxnSpPr>
            <p:nvPr/>
          </p:nvCxnSpPr>
          <p:spPr bwMode="auto">
            <a:xfrm>
              <a:off x="5115" y="2637"/>
              <a:ext cx="160" cy="1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294" name="Line 86"/>
            <p:cNvSpPr>
              <a:spLocks noChangeShapeType="1"/>
            </p:cNvSpPr>
            <p:nvPr/>
          </p:nvSpPr>
          <p:spPr bwMode="auto">
            <a:xfrm>
              <a:off x="1483" y="1713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87"/>
          <p:cNvGrpSpPr>
            <a:grpSpLocks/>
          </p:cNvGrpSpPr>
          <p:nvPr/>
        </p:nvGrpSpPr>
        <p:grpSpPr bwMode="auto">
          <a:xfrm>
            <a:off x="2706688" y="1808163"/>
            <a:ext cx="3694112" cy="2436812"/>
            <a:chOff x="1705" y="1139"/>
            <a:chExt cx="2327" cy="1535"/>
          </a:xfrm>
        </p:grpSpPr>
        <p:sp>
          <p:nvSpPr>
            <p:cNvPr id="52240" name="Text Box 88"/>
            <p:cNvSpPr txBox="1">
              <a:spLocks noChangeArrowheads="1"/>
            </p:cNvSpPr>
            <p:nvPr/>
          </p:nvSpPr>
          <p:spPr bwMode="auto">
            <a:xfrm>
              <a:off x="1705" y="1139"/>
              <a:ext cx="60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>
                  <a:solidFill>
                    <a:srgbClr val="000000"/>
                  </a:solidFill>
                </a:rPr>
                <a:t>104, 1</a:t>
              </a:r>
              <a:endParaRPr lang="en-US" altLang="de-DE" sz="1200">
                <a:solidFill>
                  <a:srgbClr val="000000"/>
                </a:solidFill>
              </a:endParaRPr>
            </a:p>
          </p:txBody>
        </p:sp>
        <p:sp>
          <p:nvSpPr>
            <p:cNvPr id="52241" name="Text Box 89"/>
            <p:cNvSpPr txBox="1">
              <a:spLocks noChangeArrowheads="1"/>
            </p:cNvSpPr>
            <p:nvPr/>
          </p:nvSpPr>
          <p:spPr bwMode="auto">
            <a:xfrm>
              <a:off x="2103" y="1524"/>
              <a:ext cx="2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>
                  <a:solidFill>
                    <a:srgbClr val="FFFFFF"/>
                  </a:solidFill>
                </a:rPr>
                <a:t>4</a:t>
              </a:r>
              <a:endParaRPr lang="en-US" altLang="de-DE" sz="1200">
                <a:solidFill>
                  <a:srgbClr val="FFFFFF"/>
                </a:solidFill>
              </a:endParaRPr>
            </a:p>
          </p:txBody>
        </p:sp>
        <p:sp>
          <p:nvSpPr>
            <p:cNvPr id="52242" name="Text Box 90"/>
            <p:cNvSpPr txBox="1">
              <a:spLocks noChangeArrowheads="1"/>
            </p:cNvSpPr>
            <p:nvPr/>
          </p:nvSpPr>
          <p:spPr bwMode="auto">
            <a:xfrm>
              <a:off x="1960" y="2501"/>
              <a:ext cx="2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>
                  <a:solidFill>
                    <a:srgbClr val="FFFFFF"/>
                  </a:solidFill>
                </a:rPr>
                <a:t>3</a:t>
              </a:r>
              <a:endParaRPr lang="en-US" altLang="de-DE" sz="1200">
                <a:solidFill>
                  <a:srgbClr val="FFFFFF"/>
                </a:solidFill>
              </a:endParaRPr>
            </a:p>
          </p:txBody>
        </p:sp>
        <p:sp>
          <p:nvSpPr>
            <p:cNvPr id="52243" name="Text Box 91"/>
            <p:cNvSpPr txBox="1">
              <a:spLocks noChangeArrowheads="1"/>
            </p:cNvSpPr>
            <p:nvPr/>
          </p:nvSpPr>
          <p:spPr bwMode="auto">
            <a:xfrm>
              <a:off x="2233" y="2105"/>
              <a:ext cx="179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>
                  <a:solidFill>
                    <a:srgbClr val="000000"/>
                  </a:solidFill>
                </a:rPr>
                <a:t>306, (not max, extendable, precycle)</a:t>
              </a:r>
              <a:endParaRPr lang="en-US" altLang="de-DE" sz="1200">
                <a:solidFill>
                  <a:srgbClr val="000000"/>
                </a:solidFill>
              </a:endParaRPr>
            </a:p>
          </p:txBody>
        </p:sp>
      </p:grpSp>
      <p:sp>
        <p:nvSpPr>
          <p:cNvPr id="204892" name="Oval 92" descr="Diagonal dunkel nach oben"/>
          <p:cNvSpPr>
            <a:spLocks noChangeArrowheads="1"/>
          </p:cNvSpPr>
          <p:nvPr/>
        </p:nvSpPr>
        <p:spPr bwMode="auto">
          <a:xfrm>
            <a:off x="3513138" y="4322763"/>
            <a:ext cx="381000" cy="228600"/>
          </a:xfrm>
          <a:prstGeom prst="ellipse">
            <a:avLst/>
          </a:prstGeom>
          <a:pattFill prst="dkUpDiag">
            <a:fgClr>
              <a:srgbClr val="00FFFF"/>
            </a:fgClr>
            <a:bgClr>
              <a:schemeClr val="bg1"/>
            </a:bgClr>
          </a:patt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5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4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animBg="1"/>
      <p:bldP spid="204804" grpId="0" animBg="1"/>
      <p:bldP spid="204805" grpId="0" animBg="1"/>
      <p:bldP spid="204806" grpId="0" autoUpdateAnimBg="0"/>
      <p:bldP spid="204807" grpId="0" autoUpdateAnimBg="0"/>
      <p:bldP spid="204808" grpId="0" autoUpdateAnimBg="0"/>
      <p:bldP spid="204809" grpId="0" autoUpdateAnimBg="0"/>
      <p:bldP spid="204810" grpId="0" animBg="1" autoUpdateAnimBg="0"/>
      <p:bldP spid="204811" grpId="0" animBg="1" autoUpdateAnimBg="0"/>
      <p:bldP spid="20489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533400" y="228600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Determination of isomorphic substructures</a:t>
            </a:r>
          </a:p>
        </p:txBody>
      </p:sp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1828800" y="838200"/>
            <a:ext cx="54864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de-DE" altLang="de-DE" sz="1600">
                <a:solidFill>
                  <a:srgbClr val="000000"/>
                </a:solidFill>
              </a:rPr>
              <a:t>Compute search chains for the input structure.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de-DE" altLang="de-DE" sz="1600">
                <a:solidFill>
                  <a:srgbClr val="000000"/>
                </a:solidFill>
              </a:rPr>
              <a:t>Collect candidates by inspecting the prefix tree.</a:t>
            </a: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838200" y="3497263"/>
            <a:ext cx="7543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 startAt="3"/>
            </a:pPr>
            <a:r>
              <a:rPr lang="de-DE" altLang="de-DE" sz="1600">
                <a:solidFill>
                  <a:srgbClr val="000000"/>
                </a:solidFill>
              </a:rPr>
              <a:t>Determine an edge covering of the input structure.</a:t>
            </a:r>
          </a:p>
        </p:txBody>
      </p:sp>
      <p:sp>
        <p:nvSpPr>
          <p:cNvPr id="205829" name="Freeform 5"/>
          <p:cNvSpPr>
            <a:spLocks/>
          </p:cNvSpPr>
          <p:nvPr/>
        </p:nvSpPr>
        <p:spPr bwMode="auto">
          <a:xfrm>
            <a:off x="3292475" y="5141913"/>
            <a:ext cx="896938" cy="777875"/>
          </a:xfrm>
          <a:custGeom>
            <a:avLst/>
            <a:gdLst>
              <a:gd name="T0" fmla="*/ 210 w 565"/>
              <a:gd name="T1" fmla="*/ 471 h 490"/>
              <a:gd name="T2" fmla="*/ 64 w 565"/>
              <a:gd name="T3" fmla="*/ 439 h 490"/>
              <a:gd name="T4" fmla="*/ 0 w 565"/>
              <a:gd name="T5" fmla="*/ 390 h 490"/>
              <a:gd name="T6" fmla="*/ 64 w 565"/>
              <a:gd name="T7" fmla="*/ 310 h 490"/>
              <a:gd name="T8" fmla="*/ 210 w 565"/>
              <a:gd name="T9" fmla="*/ 294 h 490"/>
              <a:gd name="T10" fmla="*/ 274 w 565"/>
              <a:gd name="T11" fmla="*/ 310 h 490"/>
              <a:gd name="T12" fmla="*/ 355 w 565"/>
              <a:gd name="T13" fmla="*/ 277 h 490"/>
              <a:gd name="T14" fmla="*/ 355 w 565"/>
              <a:gd name="T15" fmla="*/ 148 h 490"/>
              <a:gd name="T16" fmla="*/ 452 w 565"/>
              <a:gd name="T17" fmla="*/ 3 h 490"/>
              <a:gd name="T18" fmla="*/ 549 w 565"/>
              <a:gd name="T19" fmla="*/ 164 h 490"/>
              <a:gd name="T20" fmla="*/ 549 w 565"/>
              <a:gd name="T21" fmla="*/ 261 h 490"/>
              <a:gd name="T22" fmla="*/ 484 w 565"/>
              <a:gd name="T23" fmla="*/ 455 h 490"/>
              <a:gd name="T24" fmla="*/ 210 w 565"/>
              <a:gd name="T25" fmla="*/ 471 h 49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65"/>
              <a:gd name="T40" fmla="*/ 0 h 490"/>
              <a:gd name="T41" fmla="*/ 565 w 565"/>
              <a:gd name="T42" fmla="*/ 490 h 49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65" h="490">
                <a:moveTo>
                  <a:pt x="210" y="471"/>
                </a:moveTo>
                <a:cubicBezTo>
                  <a:pt x="137" y="467"/>
                  <a:pt x="99" y="452"/>
                  <a:pt x="64" y="439"/>
                </a:cubicBezTo>
                <a:cubicBezTo>
                  <a:pt x="29" y="426"/>
                  <a:pt x="0" y="411"/>
                  <a:pt x="0" y="390"/>
                </a:cubicBezTo>
                <a:cubicBezTo>
                  <a:pt x="0" y="369"/>
                  <a:pt x="29" y="326"/>
                  <a:pt x="64" y="310"/>
                </a:cubicBezTo>
                <a:cubicBezTo>
                  <a:pt x="99" y="294"/>
                  <a:pt x="175" y="294"/>
                  <a:pt x="210" y="294"/>
                </a:cubicBezTo>
                <a:cubicBezTo>
                  <a:pt x="245" y="294"/>
                  <a:pt x="250" y="313"/>
                  <a:pt x="274" y="310"/>
                </a:cubicBezTo>
                <a:cubicBezTo>
                  <a:pt x="298" y="307"/>
                  <a:pt x="342" y="304"/>
                  <a:pt x="355" y="277"/>
                </a:cubicBezTo>
                <a:cubicBezTo>
                  <a:pt x="388" y="259"/>
                  <a:pt x="339" y="194"/>
                  <a:pt x="355" y="148"/>
                </a:cubicBezTo>
                <a:cubicBezTo>
                  <a:pt x="371" y="102"/>
                  <a:pt x="420" y="0"/>
                  <a:pt x="452" y="3"/>
                </a:cubicBezTo>
                <a:cubicBezTo>
                  <a:pt x="484" y="6"/>
                  <a:pt x="533" y="121"/>
                  <a:pt x="549" y="164"/>
                </a:cubicBezTo>
                <a:cubicBezTo>
                  <a:pt x="565" y="207"/>
                  <a:pt x="560" y="213"/>
                  <a:pt x="549" y="261"/>
                </a:cubicBezTo>
                <a:cubicBezTo>
                  <a:pt x="557" y="341"/>
                  <a:pt x="532" y="423"/>
                  <a:pt x="484" y="455"/>
                </a:cubicBezTo>
                <a:cubicBezTo>
                  <a:pt x="436" y="487"/>
                  <a:pt x="248" y="490"/>
                  <a:pt x="210" y="471"/>
                </a:cubicBezTo>
                <a:close/>
              </a:path>
            </a:pathLst>
          </a:custGeom>
          <a:noFill/>
          <a:ln w="15875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 rot="-2592109">
            <a:off x="3241675" y="5381625"/>
            <a:ext cx="1101725" cy="319088"/>
          </a:xfrm>
          <a:prstGeom prst="ellipse">
            <a:avLst/>
          </a:prstGeom>
          <a:noFill/>
          <a:ln w="15875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419475" y="5257800"/>
            <a:ext cx="1754188" cy="946150"/>
            <a:chOff x="2154" y="3312"/>
            <a:chExt cx="1105" cy="596"/>
          </a:xfrm>
        </p:grpSpPr>
        <p:grpSp>
          <p:nvGrpSpPr>
            <p:cNvPr id="12363" name="Group 8"/>
            <p:cNvGrpSpPr>
              <a:grpSpLocks/>
            </p:cNvGrpSpPr>
            <p:nvPr/>
          </p:nvGrpSpPr>
          <p:grpSpPr bwMode="auto">
            <a:xfrm>
              <a:off x="2154" y="3312"/>
              <a:ext cx="1105" cy="596"/>
              <a:chOff x="2154" y="3312"/>
              <a:chExt cx="1105" cy="596"/>
            </a:xfrm>
          </p:grpSpPr>
          <p:sp>
            <p:nvSpPr>
              <p:cNvPr id="12366" name="AutoShape 9"/>
              <p:cNvSpPr>
                <a:spLocks noChangeArrowheads="1"/>
              </p:cNvSpPr>
              <p:nvPr/>
            </p:nvSpPr>
            <p:spPr bwMode="auto">
              <a:xfrm>
                <a:off x="2448" y="3552"/>
                <a:ext cx="116" cy="116"/>
              </a:xfrm>
              <a:prstGeom prst="octagon">
                <a:avLst>
                  <a:gd name="adj" fmla="val 29287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7" name="AutoShape 10"/>
              <p:cNvSpPr>
                <a:spLocks noChangeArrowheads="1"/>
              </p:cNvSpPr>
              <p:nvPr/>
            </p:nvSpPr>
            <p:spPr bwMode="auto">
              <a:xfrm>
                <a:off x="2436" y="3312"/>
                <a:ext cx="134" cy="116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8" name="AutoShape 11"/>
              <p:cNvSpPr>
                <a:spLocks noChangeArrowheads="1"/>
              </p:cNvSpPr>
              <p:nvPr/>
            </p:nvSpPr>
            <p:spPr bwMode="auto">
              <a:xfrm>
                <a:off x="2736" y="3540"/>
                <a:ext cx="152" cy="152"/>
              </a:xfrm>
              <a:prstGeom prst="diamond">
                <a:avLst/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9" name="AutoShape 12"/>
              <p:cNvSpPr>
                <a:spLocks noChangeArrowheads="1"/>
              </p:cNvSpPr>
              <p:nvPr/>
            </p:nvSpPr>
            <p:spPr bwMode="auto">
              <a:xfrm>
                <a:off x="2154" y="3552"/>
                <a:ext cx="134" cy="11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0" name="AutoShape 13"/>
              <p:cNvSpPr>
                <a:spLocks noChangeArrowheads="1"/>
              </p:cNvSpPr>
              <p:nvPr/>
            </p:nvSpPr>
            <p:spPr bwMode="auto">
              <a:xfrm>
                <a:off x="3132" y="3552"/>
                <a:ext cx="116" cy="116"/>
              </a:xfrm>
              <a:prstGeom prst="octagon">
                <a:avLst>
                  <a:gd name="adj" fmla="val 29287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1" name="AutoShape 14"/>
              <p:cNvSpPr>
                <a:spLocks noChangeArrowheads="1"/>
              </p:cNvSpPr>
              <p:nvPr/>
            </p:nvSpPr>
            <p:spPr bwMode="auto">
              <a:xfrm>
                <a:off x="3125" y="3792"/>
                <a:ext cx="134" cy="116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2" name="Line 15"/>
              <p:cNvSpPr>
                <a:spLocks noChangeShapeType="1"/>
              </p:cNvSpPr>
              <p:nvPr/>
            </p:nvSpPr>
            <p:spPr bwMode="auto">
              <a:xfrm>
                <a:off x="2256" y="3618"/>
                <a:ext cx="19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3" name="Line 16"/>
              <p:cNvSpPr>
                <a:spLocks noChangeShapeType="1"/>
              </p:cNvSpPr>
              <p:nvPr/>
            </p:nvSpPr>
            <p:spPr bwMode="auto">
              <a:xfrm>
                <a:off x="2508" y="3432"/>
                <a:ext cx="0" cy="11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4" name="Line 17"/>
              <p:cNvSpPr>
                <a:spLocks noChangeShapeType="1"/>
              </p:cNvSpPr>
              <p:nvPr/>
            </p:nvSpPr>
            <p:spPr bwMode="auto">
              <a:xfrm>
                <a:off x="2562" y="3600"/>
                <a:ext cx="19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5" name="Line 18"/>
              <p:cNvSpPr>
                <a:spLocks noChangeShapeType="1"/>
              </p:cNvSpPr>
              <p:nvPr/>
            </p:nvSpPr>
            <p:spPr bwMode="auto">
              <a:xfrm>
                <a:off x="2562" y="3642"/>
                <a:ext cx="19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76" name="Line 19"/>
              <p:cNvSpPr>
                <a:spLocks noChangeShapeType="1"/>
              </p:cNvSpPr>
              <p:nvPr/>
            </p:nvSpPr>
            <p:spPr bwMode="auto">
              <a:xfrm>
                <a:off x="2886" y="3618"/>
                <a:ext cx="24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2364" name="AutoShape 20"/>
            <p:cNvCxnSpPr>
              <a:cxnSpLocks noChangeShapeType="1"/>
              <a:stCxn id="12369" idx="5"/>
              <a:endCxn id="12367" idx="2"/>
            </p:cNvCxnSpPr>
            <p:nvPr/>
          </p:nvCxnSpPr>
          <p:spPr bwMode="auto">
            <a:xfrm flipV="1">
              <a:off x="2260" y="3433"/>
              <a:ext cx="176" cy="17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65" name="AutoShape 21"/>
            <p:cNvCxnSpPr>
              <a:cxnSpLocks noChangeShapeType="1"/>
              <a:stCxn id="12371" idx="0"/>
              <a:endCxn id="12370" idx="2"/>
            </p:cNvCxnSpPr>
            <p:nvPr/>
          </p:nvCxnSpPr>
          <p:spPr bwMode="auto">
            <a:xfrm flipH="1" flipV="1">
              <a:off x="3190" y="3673"/>
              <a:ext cx="2" cy="11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5846" name="Freeform 22"/>
          <p:cNvSpPr>
            <a:spLocks/>
          </p:cNvSpPr>
          <p:nvPr/>
        </p:nvSpPr>
        <p:spPr bwMode="auto">
          <a:xfrm>
            <a:off x="3716338" y="5480050"/>
            <a:ext cx="1566862" cy="849313"/>
          </a:xfrm>
          <a:custGeom>
            <a:avLst/>
            <a:gdLst>
              <a:gd name="T0" fmla="*/ 835 w 987"/>
              <a:gd name="T1" fmla="*/ 532 h 535"/>
              <a:gd name="T2" fmla="*/ 964 w 987"/>
              <a:gd name="T3" fmla="*/ 419 h 535"/>
              <a:gd name="T4" fmla="*/ 923 w 987"/>
              <a:gd name="T5" fmla="*/ 292 h 535"/>
              <a:gd name="T6" fmla="*/ 971 w 987"/>
              <a:gd name="T7" fmla="*/ 100 h 535"/>
              <a:gd name="T8" fmla="*/ 827 w 987"/>
              <a:gd name="T9" fmla="*/ 4 h 535"/>
              <a:gd name="T10" fmla="*/ 690 w 987"/>
              <a:gd name="T11" fmla="*/ 79 h 535"/>
              <a:gd name="T12" fmla="*/ 399 w 987"/>
              <a:gd name="T13" fmla="*/ 79 h 535"/>
              <a:gd name="T14" fmla="*/ 124 w 987"/>
              <a:gd name="T15" fmla="*/ 79 h 535"/>
              <a:gd name="T16" fmla="*/ 11 w 987"/>
              <a:gd name="T17" fmla="*/ 148 h 535"/>
              <a:gd name="T18" fmla="*/ 189 w 987"/>
              <a:gd name="T19" fmla="*/ 257 h 535"/>
              <a:gd name="T20" fmla="*/ 383 w 987"/>
              <a:gd name="T21" fmla="*/ 273 h 535"/>
              <a:gd name="T22" fmla="*/ 731 w 987"/>
              <a:gd name="T23" fmla="*/ 292 h 535"/>
              <a:gd name="T24" fmla="*/ 738 w 987"/>
              <a:gd name="T25" fmla="*/ 402 h 535"/>
              <a:gd name="T26" fmla="*/ 835 w 987"/>
              <a:gd name="T27" fmla="*/ 532 h 53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87"/>
              <a:gd name="T43" fmla="*/ 0 h 535"/>
              <a:gd name="T44" fmla="*/ 987 w 987"/>
              <a:gd name="T45" fmla="*/ 535 h 53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87" h="535">
                <a:moveTo>
                  <a:pt x="835" y="532"/>
                </a:moveTo>
                <a:cubicBezTo>
                  <a:pt x="873" y="535"/>
                  <a:pt x="949" y="459"/>
                  <a:pt x="964" y="419"/>
                </a:cubicBezTo>
                <a:cubicBezTo>
                  <a:pt x="979" y="379"/>
                  <a:pt x="922" y="345"/>
                  <a:pt x="923" y="292"/>
                </a:cubicBezTo>
                <a:cubicBezTo>
                  <a:pt x="924" y="239"/>
                  <a:pt x="987" y="148"/>
                  <a:pt x="971" y="100"/>
                </a:cubicBezTo>
                <a:cubicBezTo>
                  <a:pt x="955" y="52"/>
                  <a:pt x="874" y="8"/>
                  <a:pt x="827" y="4"/>
                </a:cubicBezTo>
                <a:cubicBezTo>
                  <a:pt x="780" y="0"/>
                  <a:pt x="761" y="66"/>
                  <a:pt x="690" y="79"/>
                </a:cubicBezTo>
                <a:cubicBezTo>
                  <a:pt x="619" y="92"/>
                  <a:pt x="493" y="79"/>
                  <a:pt x="399" y="79"/>
                </a:cubicBezTo>
                <a:cubicBezTo>
                  <a:pt x="305" y="79"/>
                  <a:pt x="189" y="68"/>
                  <a:pt x="124" y="79"/>
                </a:cubicBezTo>
                <a:cubicBezTo>
                  <a:pt x="59" y="90"/>
                  <a:pt x="0" y="118"/>
                  <a:pt x="11" y="148"/>
                </a:cubicBezTo>
                <a:cubicBezTo>
                  <a:pt x="22" y="178"/>
                  <a:pt x="127" y="236"/>
                  <a:pt x="189" y="257"/>
                </a:cubicBezTo>
                <a:cubicBezTo>
                  <a:pt x="251" y="278"/>
                  <a:pt x="293" y="267"/>
                  <a:pt x="383" y="273"/>
                </a:cubicBezTo>
                <a:cubicBezTo>
                  <a:pt x="473" y="279"/>
                  <a:pt x="672" y="271"/>
                  <a:pt x="731" y="292"/>
                </a:cubicBezTo>
                <a:cubicBezTo>
                  <a:pt x="790" y="313"/>
                  <a:pt x="721" y="362"/>
                  <a:pt x="738" y="402"/>
                </a:cubicBezTo>
                <a:cubicBezTo>
                  <a:pt x="755" y="442"/>
                  <a:pt x="788" y="526"/>
                  <a:pt x="835" y="532"/>
                </a:cubicBezTo>
                <a:close/>
              </a:path>
            </a:pathLst>
          </a:custGeom>
          <a:noFill/>
          <a:ln w="15875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054350" y="1676400"/>
            <a:ext cx="2965450" cy="1392238"/>
            <a:chOff x="1924" y="1056"/>
            <a:chExt cx="1868" cy="877"/>
          </a:xfrm>
        </p:grpSpPr>
        <p:sp>
          <p:nvSpPr>
            <p:cNvPr id="12304" name="Oval 24"/>
            <p:cNvSpPr>
              <a:spLocks noChangeArrowheads="1"/>
            </p:cNvSpPr>
            <p:nvPr/>
          </p:nvSpPr>
          <p:spPr bwMode="auto">
            <a:xfrm>
              <a:off x="2813" y="1056"/>
              <a:ext cx="52" cy="5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05" name="Rectangle 25"/>
            <p:cNvSpPr>
              <a:spLocks noChangeArrowheads="1"/>
            </p:cNvSpPr>
            <p:nvPr/>
          </p:nvSpPr>
          <p:spPr bwMode="auto">
            <a:xfrm>
              <a:off x="2377" y="1282"/>
              <a:ext cx="52" cy="5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06" name="Rectangle 26"/>
            <p:cNvSpPr>
              <a:spLocks noChangeArrowheads="1"/>
            </p:cNvSpPr>
            <p:nvPr/>
          </p:nvSpPr>
          <p:spPr bwMode="auto">
            <a:xfrm>
              <a:off x="3022" y="1282"/>
              <a:ext cx="52" cy="5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07" name="Rectangle 27"/>
            <p:cNvSpPr>
              <a:spLocks noChangeArrowheads="1"/>
            </p:cNvSpPr>
            <p:nvPr/>
          </p:nvSpPr>
          <p:spPr bwMode="auto">
            <a:xfrm>
              <a:off x="3580" y="1282"/>
              <a:ext cx="52" cy="5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08" name="Oval 28"/>
            <p:cNvSpPr>
              <a:spLocks noChangeArrowheads="1"/>
            </p:cNvSpPr>
            <p:nvPr/>
          </p:nvSpPr>
          <p:spPr bwMode="auto">
            <a:xfrm>
              <a:off x="2310" y="1422"/>
              <a:ext cx="53" cy="5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09" name="Oval 29"/>
            <p:cNvSpPr>
              <a:spLocks noChangeArrowheads="1"/>
            </p:cNvSpPr>
            <p:nvPr/>
          </p:nvSpPr>
          <p:spPr bwMode="auto">
            <a:xfrm>
              <a:off x="2569" y="1422"/>
              <a:ext cx="52" cy="5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0" name="Oval 30"/>
            <p:cNvSpPr>
              <a:spLocks noChangeArrowheads="1"/>
            </p:cNvSpPr>
            <p:nvPr/>
          </p:nvSpPr>
          <p:spPr bwMode="auto">
            <a:xfrm>
              <a:off x="2049" y="1422"/>
              <a:ext cx="52" cy="5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1" name="Rectangle 31"/>
            <p:cNvSpPr>
              <a:spLocks noChangeArrowheads="1"/>
            </p:cNvSpPr>
            <p:nvPr/>
          </p:nvSpPr>
          <p:spPr bwMode="auto">
            <a:xfrm>
              <a:off x="2050" y="1631"/>
              <a:ext cx="52" cy="5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2" name="Oval 32"/>
            <p:cNvSpPr>
              <a:spLocks noChangeArrowheads="1"/>
            </p:cNvSpPr>
            <p:nvPr/>
          </p:nvSpPr>
          <p:spPr bwMode="auto">
            <a:xfrm>
              <a:off x="1924" y="1776"/>
              <a:ext cx="52" cy="5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12313" name="Group 33"/>
            <p:cNvGrpSpPr>
              <a:grpSpLocks/>
            </p:cNvGrpSpPr>
            <p:nvPr/>
          </p:nvGrpSpPr>
          <p:grpSpPr bwMode="auto">
            <a:xfrm>
              <a:off x="2185" y="1776"/>
              <a:ext cx="176" cy="128"/>
              <a:chOff x="1056" y="2514"/>
              <a:chExt cx="483" cy="353"/>
            </a:xfrm>
          </p:grpSpPr>
          <p:sp>
            <p:nvSpPr>
              <p:cNvPr id="12361" name="Oval 34"/>
              <p:cNvSpPr>
                <a:spLocks noChangeArrowheads="1"/>
              </p:cNvSpPr>
              <p:nvPr/>
            </p:nvSpPr>
            <p:spPr bwMode="auto">
              <a:xfrm>
                <a:off x="1056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2" name="Oval 35"/>
              <p:cNvSpPr>
                <a:spLocks noChangeArrowheads="1"/>
              </p:cNvSpPr>
              <p:nvPr/>
            </p:nvSpPr>
            <p:spPr bwMode="auto">
              <a:xfrm>
                <a:off x="1299" y="2723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2314" name="Oval 36"/>
            <p:cNvSpPr>
              <a:spLocks noChangeArrowheads="1"/>
            </p:cNvSpPr>
            <p:nvPr/>
          </p:nvSpPr>
          <p:spPr bwMode="auto">
            <a:xfrm>
              <a:off x="2918" y="1422"/>
              <a:ext cx="52" cy="5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5" name="Oval 37"/>
            <p:cNvSpPr>
              <a:spLocks noChangeArrowheads="1"/>
            </p:cNvSpPr>
            <p:nvPr/>
          </p:nvSpPr>
          <p:spPr bwMode="auto">
            <a:xfrm>
              <a:off x="3022" y="1491"/>
              <a:ext cx="87" cy="52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6" name="Oval 38"/>
            <p:cNvSpPr>
              <a:spLocks noChangeArrowheads="1"/>
            </p:cNvSpPr>
            <p:nvPr/>
          </p:nvSpPr>
          <p:spPr bwMode="auto">
            <a:xfrm>
              <a:off x="3179" y="1422"/>
              <a:ext cx="52" cy="5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7" name="Oval 39"/>
            <p:cNvSpPr>
              <a:spLocks noChangeArrowheads="1"/>
            </p:cNvSpPr>
            <p:nvPr/>
          </p:nvSpPr>
          <p:spPr bwMode="auto">
            <a:xfrm>
              <a:off x="3284" y="1491"/>
              <a:ext cx="87" cy="52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18" name="Rectangle 40"/>
            <p:cNvSpPr>
              <a:spLocks noChangeArrowheads="1"/>
            </p:cNvSpPr>
            <p:nvPr/>
          </p:nvSpPr>
          <p:spPr bwMode="auto">
            <a:xfrm>
              <a:off x="2569" y="1631"/>
              <a:ext cx="52" cy="5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12319" name="Group 41"/>
            <p:cNvGrpSpPr>
              <a:grpSpLocks/>
            </p:cNvGrpSpPr>
            <p:nvPr/>
          </p:nvGrpSpPr>
          <p:grpSpPr bwMode="auto">
            <a:xfrm>
              <a:off x="2517" y="1776"/>
              <a:ext cx="175" cy="128"/>
              <a:chOff x="1968" y="2514"/>
              <a:chExt cx="483" cy="351"/>
            </a:xfrm>
          </p:grpSpPr>
          <p:sp>
            <p:nvSpPr>
              <p:cNvPr id="12359" name="Oval 42"/>
              <p:cNvSpPr>
                <a:spLocks noChangeArrowheads="1"/>
              </p:cNvSpPr>
              <p:nvPr/>
            </p:nvSpPr>
            <p:spPr bwMode="auto">
              <a:xfrm>
                <a:off x="1968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0" name="Oval 43"/>
              <p:cNvSpPr>
                <a:spLocks noChangeArrowheads="1"/>
              </p:cNvSpPr>
              <p:nvPr/>
            </p:nvSpPr>
            <p:spPr bwMode="auto">
              <a:xfrm>
                <a:off x="2211" y="2721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2320" name="Oval 44"/>
            <p:cNvSpPr>
              <a:spLocks noChangeArrowheads="1"/>
            </p:cNvSpPr>
            <p:nvPr/>
          </p:nvSpPr>
          <p:spPr bwMode="auto">
            <a:xfrm>
              <a:off x="3510" y="1422"/>
              <a:ext cx="52" cy="5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21" name="Rectangle 45"/>
            <p:cNvSpPr>
              <a:spLocks noChangeArrowheads="1"/>
            </p:cNvSpPr>
            <p:nvPr/>
          </p:nvSpPr>
          <p:spPr bwMode="auto">
            <a:xfrm>
              <a:off x="3318" y="1631"/>
              <a:ext cx="53" cy="5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2322" name="Rectangle 46"/>
            <p:cNvSpPr>
              <a:spLocks noChangeArrowheads="1"/>
            </p:cNvSpPr>
            <p:nvPr/>
          </p:nvSpPr>
          <p:spPr bwMode="auto">
            <a:xfrm>
              <a:off x="3685" y="1631"/>
              <a:ext cx="52" cy="5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12323" name="Group 47"/>
            <p:cNvGrpSpPr>
              <a:grpSpLocks/>
            </p:cNvGrpSpPr>
            <p:nvPr/>
          </p:nvGrpSpPr>
          <p:grpSpPr bwMode="auto">
            <a:xfrm>
              <a:off x="2987" y="1776"/>
              <a:ext cx="176" cy="128"/>
              <a:chOff x="3264" y="2514"/>
              <a:chExt cx="483" cy="353"/>
            </a:xfrm>
          </p:grpSpPr>
          <p:sp>
            <p:nvSpPr>
              <p:cNvPr id="12357" name="Oval 48"/>
              <p:cNvSpPr>
                <a:spLocks noChangeArrowheads="1"/>
              </p:cNvSpPr>
              <p:nvPr/>
            </p:nvSpPr>
            <p:spPr bwMode="auto">
              <a:xfrm>
                <a:off x="3264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58" name="Oval 49"/>
              <p:cNvSpPr>
                <a:spLocks noChangeArrowheads="1"/>
              </p:cNvSpPr>
              <p:nvPr/>
            </p:nvSpPr>
            <p:spPr bwMode="auto">
              <a:xfrm>
                <a:off x="3507" y="2723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2324" name="Oval 50"/>
            <p:cNvSpPr>
              <a:spLocks noChangeArrowheads="1"/>
            </p:cNvSpPr>
            <p:nvPr/>
          </p:nvSpPr>
          <p:spPr bwMode="auto">
            <a:xfrm>
              <a:off x="3249" y="1776"/>
              <a:ext cx="52" cy="5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grpSp>
          <p:nvGrpSpPr>
            <p:cNvPr id="12325" name="Group 51"/>
            <p:cNvGrpSpPr>
              <a:grpSpLocks/>
            </p:cNvGrpSpPr>
            <p:nvPr/>
          </p:nvGrpSpPr>
          <p:grpSpPr bwMode="auto">
            <a:xfrm>
              <a:off x="3615" y="1776"/>
              <a:ext cx="177" cy="131"/>
              <a:chOff x="4992" y="2514"/>
              <a:chExt cx="488" cy="361"/>
            </a:xfrm>
          </p:grpSpPr>
          <p:sp>
            <p:nvSpPr>
              <p:cNvPr id="12355" name="Oval 52"/>
              <p:cNvSpPr>
                <a:spLocks noChangeArrowheads="1"/>
              </p:cNvSpPr>
              <p:nvPr/>
            </p:nvSpPr>
            <p:spPr bwMode="auto">
              <a:xfrm>
                <a:off x="4992" y="2514"/>
                <a:ext cx="144" cy="144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12356" name="Oval 53"/>
              <p:cNvSpPr>
                <a:spLocks noChangeArrowheads="1"/>
              </p:cNvSpPr>
              <p:nvPr/>
            </p:nvSpPr>
            <p:spPr bwMode="auto">
              <a:xfrm>
                <a:off x="5240" y="2731"/>
                <a:ext cx="240" cy="144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2326" name="AutoShape 54"/>
            <p:cNvCxnSpPr>
              <a:cxnSpLocks noChangeShapeType="1"/>
              <a:stCxn id="12304" idx="3"/>
              <a:endCxn id="12305" idx="0"/>
            </p:cNvCxnSpPr>
            <p:nvPr/>
          </p:nvCxnSpPr>
          <p:spPr bwMode="auto">
            <a:xfrm flipH="1">
              <a:off x="2403" y="1101"/>
              <a:ext cx="418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7" name="AutoShape 55"/>
            <p:cNvCxnSpPr>
              <a:cxnSpLocks noChangeShapeType="1"/>
              <a:stCxn id="12305" idx="2"/>
              <a:endCxn id="12310" idx="0"/>
            </p:cNvCxnSpPr>
            <p:nvPr/>
          </p:nvCxnSpPr>
          <p:spPr bwMode="auto">
            <a:xfrm flipH="1">
              <a:off x="2075" y="1335"/>
              <a:ext cx="328" cy="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8" name="AutoShape 56"/>
            <p:cNvCxnSpPr>
              <a:cxnSpLocks noChangeShapeType="1"/>
              <a:stCxn id="12306" idx="2"/>
              <a:endCxn id="12314" idx="0"/>
            </p:cNvCxnSpPr>
            <p:nvPr/>
          </p:nvCxnSpPr>
          <p:spPr bwMode="auto">
            <a:xfrm flipH="1">
              <a:off x="2944" y="1335"/>
              <a:ext cx="104" cy="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9" name="AutoShape 57"/>
            <p:cNvCxnSpPr>
              <a:cxnSpLocks noChangeShapeType="1"/>
              <a:stCxn id="12307" idx="2"/>
              <a:endCxn id="12320" idx="0"/>
            </p:cNvCxnSpPr>
            <p:nvPr/>
          </p:nvCxnSpPr>
          <p:spPr bwMode="auto">
            <a:xfrm flipH="1">
              <a:off x="3536" y="1335"/>
              <a:ext cx="70" cy="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0" name="AutoShape 58"/>
            <p:cNvCxnSpPr>
              <a:cxnSpLocks noChangeShapeType="1"/>
              <a:stCxn id="12310" idx="4"/>
              <a:endCxn id="12311" idx="0"/>
            </p:cNvCxnSpPr>
            <p:nvPr/>
          </p:nvCxnSpPr>
          <p:spPr bwMode="auto">
            <a:xfrm>
              <a:off x="2075" y="1474"/>
              <a:ext cx="1" cy="1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1" name="AutoShape 59"/>
            <p:cNvCxnSpPr>
              <a:cxnSpLocks noChangeShapeType="1"/>
              <a:stCxn id="12311" idx="2"/>
              <a:endCxn id="12312" idx="0"/>
            </p:cNvCxnSpPr>
            <p:nvPr/>
          </p:nvCxnSpPr>
          <p:spPr bwMode="auto">
            <a:xfrm flipH="1">
              <a:off x="1950" y="1683"/>
              <a:ext cx="126" cy="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2" name="AutoShape 60"/>
            <p:cNvCxnSpPr>
              <a:cxnSpLocks noChangeShapeType="1"/>
              <a:stCxn id="12311" idx="2"/>
              <a:endCxn id="12361" idx="0"/>
            </p:cNvCxnSpPr>
            <p:nvPr/>
          </p:nvCxnSpPr>
          <p:spPr bwMode="auto">
            <a:xfrm>
              <a:off x="2076" y="1683"/>
              <a:ext cx="136" cy="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3" name="AutoShape 61"/>
            <p:cNvCxnSpPr>
              <a:cxnSpLocks noChangeShapeType="1"/>
              <a:stCxn id="12309" idx="4"/>
              <a:endCxn id="12318" idx="0"/>
            </p:cNvCxnSpPr>
            <p:nvPr/>
          </p:nvCxnSpPr>
          <p:spPr bwMode="auto">
            <a:xfrm>
              <a:off x="2595" y="1474"/>
              <a:ext cx="0" cy="1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4" name="AutoShape 62"/>
            <p:cNvCxnSpPr>
              <a:cxnSpLocks noChangeShapeType="1"/>
              <a:stCxn id="12318" idx="2"/>
              <a:endCxn id="12359" idx="0"/>
            </p:cNvCxnSpPr>
            <p:nvPr/>
          </p:nvCxnSpPr>
          <p:spPr bwMode="auto">
            <a:xfrm flipH="1">
              <a:off x="2543" y="1683"/>
              <a:ext cx="52" cy="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35" name="Line 63"/>
            <p:cNvSpPr>
              <a:spLocks noChangeShapeType="1"/>
            </p:cNvSpPr>
            <p:nvPr/>
          </p:nvSpPr>
          <p:spPr bwMode="auto">
            <a:xfrm>
              <a:off x="1950" y="1846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36" name="Line 64"/>
            <p:cNvSpPr>
              <a:spLocks noChangeShapeType="1"/>
            </p:cNvSpPr>
            <p:nvPr/>
          </p:nvSpPr>
          <p:spPr bwMode="auto">
            <a:xfrm>
              <a:off x="3279" y="1846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12337" name="AutoShape 65"/>
            <p:cNvCxnSpPr>
              <a:cxnSpLocks noChangeShapeType="1"/>
              <a:stCxn id="12320" idx="4"/>
              <a:endCxn id="12321" idx="0"/>
            </p:cNvCxnSpPr>
            <p:nvPr/>
          </p:nvCxnSpPr>
          <p:spPr bwMode="auto">
            <a:xfrm flipH="1">
              <a:off x="3345" y="1474"/>
              <a:ext cx="191" cy="1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8" name="AutoShape 66"/>
            <p:cNvCxnSpPr>
              <a:cxnSpLocks noChangeShapeType="1"/>
              <a:stCxn id="12321" idx="2"/>
              <a:endCxn id="12357" idx="0"/>
            </p:cNvCxnSpPr>
            <p:nvPr/>
          </p:nvCxnSpPr>
          <p:spPr bwMode="auto">
            <a:xfrm flipH="1">
              <a:off x="3013" y="1683"/>
              <a:ext cx="332" cy="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39" name="AutoShape 67"/>
            <p:cNvCxnSpPr>
              <a:cxnSpLocks noChangeShapeType="1"/>
              <a:stCxn id="12322" idx="2"/>
              <a:endCxn id="12355" idx="0"/>
            </p:cNvCxnSpPr>
            <p:nvPr/>
          </p:nvCxnSpPr>
          <p:spPr bwMode="auto">
            <a:xfrm flipH="1">
              <a:off x="3641" y="1683"/>
              <a:ext cx="70" cy="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40" name="Line 68"/>
            <p:cNvSpPr>
              <a:spLocks noChangeShapeType="1"/>
            </p:cNvSpPr>
            <p:nvPr/>
          </p:nvSpPr>
          <p:spPr bwMode="auto">
            <a:xfrm>
              <a:off x="2492" y="1310"/>
              <a:ext cx="4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41" name="Line 69"/>
            <p:cNvSpPr>
              <a:spLocks noChangeShapeType="1"/>
            </p:cNvSpPr>
            <p:nvPr/>
          </p:nvSpPr>
          <p:spPr bwMode="auto">
            <a:xfrm>
              <a:off x="3111" y="1310"/>
              <a:ext cx="4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42" name="Line 70"/>
            <p:cNvSpPr>
              <a:spLocks noChangeShapeType="1"/>
            </p:cNvSpPr>
            <p:nvPr/>
          </p:nvSpPr>
          <p:spPr bwMode="auto">
            <a:xfrm>
              <a:off x="2112" y="14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43" name="Line 71"/>
            <p:cNvSpPr>
              <a:spLocks noChangeShapeType="1"/>
            </p:cNvSpPr>
            <p:nvPr/>
          </p:nvSpPr>
          <p:spPr bwMode="auto">
            <a:xfrm>
              <a:off x="2375" y="1448"/>
              <a:ext cx="1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12344" name="AutoShape 72"/>
            <p:cNvCxnSpPr>
              <a:cxnSpLocks noChangeShapeType="1"/>
              <a:stCxn id="12314" idx="5"/>
              <a:endCxn id="12315" idx="1"/>
            </p:cNvCxnSpPr>
            <p:nvPr/>
          </p:nvCxnSpPr>
          <p:spPr bwMode="auto">
            <a:xfrm>
              <a:off x="2962" y="1466"/>
              <a:ext cx="73" cy="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45" name="AutoShape 73"/>
            <p:cNvCxnSpPr>
              <a:cxnSpLocks noChangeShapeType="1"/>
              <a:stCxn id="12316" idx="5"/>
              <a:endCxn id="12317" idx="1"/>
            </p:cNvCxnSpPr>
            <p:nvPr/>
          </p:nvCxnSpPr>
          <p:spPr bwMode="auto">
            <a:xfrm>
              <a:off x="3224" y="1466"/>
              <a:ext cx="72" cy="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46" name="Line 74"/>
            <p:cNvSpPr>
              <a:spLocks noChangeShapeType="1"/>
            </p:cNvSpPr>
            <p:nvPr/>
          </p:nvSpPr>
          <p:spPr bwMode="auto">
            <a:xfrm>
              <a:off x="2981" y="1448"/>
              <a:ext cx="1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47" name="Line 75"/>
            <p:cNvSpPr>
              <a:spLocks noChangeShapeType="1"/>
            </p:cNvSpPr>
            <p:nvPr/>
          </p:nvSpPr>
          <p:spPr bwMode="auto">
            <a:xfrm>
              <a:off x="3388" y="1657"/>
              <a:ext cx="2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12348" name="Line 76"/>
            <p:cNvSpPr>
              <a:spLocks noChangeShapeType="1"/>
            </p:cNvSpPr>
            <p:nvPr/>
          </p:nvSpPr>
          <p:spPr bwMode="auto">
            <a:xfrm>
              <a:off x="1988" y="1803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12349" name="AutoShape 77"/>
            <p:cNvCxnSpPr>
              <a:cxnSpLocks noChangeShapeType="1"/>
              <a:stCxn id="12361" idx="5"/>
              <a:endCxn id="12362" idx="1"/>
            </p:cNvCxnSpPr>
            <p:nvPr/>
          </p:nvCxnSpPr>
          <p:spPr bwMode="auto">
            <a:xfrm>
              <a:off x="2230" y="1821"/>
              <a:ext cx="56" cy="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50" name="AutoShape 78"/>
            <p:cNvCxnSpPr>
              <a:cxnSpLocks noChangeShapeType="1"/>
              <a:stCxn id="12359" idx="5"/>
              <a:endCxn id="12360" idx="1"/>
            </p:cNvCxnSpPr>
            <p:nvPr/>
          </p:nvCxnSpPr>
          <p:spPr bwMode="auto">
            <a:xfrm>
              <a:off x="2561" y="1821"/>
              <a:ext cx="57" cy="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51" name="AutoShape 79"/>
            <p:cNvCxnSpPr>
              <a:cxnSpLocks noChangeShapeType="1"/>
              <a:stCxn id="12357" idx="5"/>
              <a:endCxn id="12358" idx="1"/>
            </p:cNvCxnSpPr>
            <p:nvPr/>
          </p:nvCxnSpPr>
          <p:spPr bwMode="auto">
            <a:xfrm>
              <a:off x="3032" y="1821"/>
              <a:ext cx="56" cy="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52" name="Line 80"/>
            <p:cNvSpPr>
              <a:spLocks noChangeShapeType="1"/>
            </p:cNvSpPr>
            <p:nvPr/>
          </p:nvSpPr>
          <p:spPr bwMode="auto">
            <a:xfrm>
              <a:off x="3053" y="1801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12353" name="AutoShape 81"/>
            <p:cNvCxnSpPr>
              <a:cxnSpLocks noChangeShapeType="1"/>
              <a:stCxn id="12355" idx="5"/>
              <a:endCxn id="12356" idx="1"/>
            </p:cNvCxnSpPr>
            <p:nvPr/>
          </p:nvCxnSpPr>
          <p:spPr bwMode="auto">
            <a:xfrm>
              <a:off x="3659" y="1821"/>
              <a:ext cx="59" cy="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54" name="Line 82"/>
            <p:cNvSpPr>
              <a:spLocks noChangeShapeType="1"/>
            </p:cNvSpPr>
            <p:nvPr/>
          </p:nvSpPr>
          <p:spPr bwMode="auto">
            <a:xfrm>
              <a:off x="2341" y="1486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205907" name="AutoShape 83"/>
          <p:cNvSpPr>
            <a:spLocks noChangeArrowheads="1"/>
          </p:cNvSpPr>
          <p:nvPr/>
        </p:nvSpPr>
        <p:spPr bwMode="auto">
          <a:xfrm>
            <a:off x="4943475" y="2911475"/>
            <a:ext cx="525463" cy="449263"/>
          </a:xfrm>
          <a:prstGeom prst="triangle">
            <a:avLst>
              <a:gd name="adj" fmla="val 50000"/>
            </a:avLst>
          </a:prstGeom>
          <a:solidFill>
            <a:srgbClr val="00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5908" name="Rectangle 84"/>
          <p:cNvSpPr>
            <a:spLocks noChangeArrowheads="1"/>
          </p:cNvSpPr>
          <p:nvPr/>
        </p:nvSpPr>
        <p:spPr bwMode="auto">
          <a:xfrm>
            <a:off x="4089400" y="2847975"/>
            <a:ext cx="260350" cy="276225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5909" name="Rectangle 85"/>
          <p:cNvSpPr>
            <a:spLocks noChangeArrowheads="1"/>
          </p:cNvSpPr>
          <p:nvPr/>
        </p:nvSpPr>
        <p:spPr bwMode="auto">
          <a:xfrm>
            <a:off x="838200" y="3429000"/>
            <a:ext cx="7620000" cy="1676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5910" name="Rectangle 86"/>
          <p:cNvSpPr>
            <a:spLocks noChangeArrowheads="1"/>
          </p:cNvSpPr>
          <p:nvPr/>
        </p:nvSpPr>
        <p:spPr bwMode="auto">
          <a:xfrm>
            <a:off x="1752600" y="762000"/>
            <a:ext cx="5638800" cy="838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205911" name="Text Box 87"/>
          <p:cNvSpPr txBox="1">
            <a:spLocks noChangeArrowheads="1"/>
          </p:cNvSpPr>
          <p:nvPr/>
        </p:nvSpPr>
        <p:spPr bwMode="auto">
          <a:xfrm>
            <a:off x="838200" y="3883025"/>
            <a:ext cx="76200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 startAt="4"/>
            </a:pPr>
            <a:r>
              <a:rPr lang="de-DE" altLang="de-DE" sz="1600">
                <a:solidFill>
                  <a:srgbClr val="000000"/>
                </a:solidFill>
              </a:rPr>
              <a:t>For every candidate model graph compute instances for all chains from this covering.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 startAt="4"/>
            </a:pPr>
            <a:r>
              <a:rPr lang="de-DE" altLang="de-DE" sz="1600">
                <a:solidFill>
                  <a:srgbClr val="000000"/>
                </a:solidFill>
              </a:rPr>
              <a:t>Try to find a subset of instances such that the corresponding subgraph is isomorphic to the input structure up to vertex labels.</a:t>
            </a:r>
            <a:endParaRPr lang="en-US" altLang="de-DE" sz="16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 startAt="4"/>
            </a:pPr>
            <a:endParaRPr lang="de-DE" altLang="de-DE" sz="16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GB" altLang="de-DE">
              <a:solidFill>
                <a:srgbClr val="000000"/>
              </a:solidFill>
            </a:endParaRPr>
          </a:p>
        </p:txBody>
      </p:sp>
      <p:graphicFrame>
        <p:nvGraphicFramePr>
          <p:cNvPr id="12290" name="Object 88"/>
          <p:cNvGraphicFramePr>
            <a:graphicFrameLocks noChangeAspect="1"/>
          </p:cNvGraphicFramePr>
          <p:nvPr/>
        </p:nvGraphicFramePr>
        <p:xfrm>
          <a:off x="533400" y="228600"/>
          <a:ext cx="11414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Bitmap" r:id="rId3" imgW="3802710" imgH="2636749" progId="Paint.Picture">
                  <p:embed/>
                </p:oleObj>
              </mc:Choice>
              <mc:Fallback>
                <p:oleObj name="Bitmap" r:id="rId3" imgW="3802710" imgH="263674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1141413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996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0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build="p" autoUpdateAnimBg="0"/>
      <p:bldP spid="205828" grpId="0" build="p" autoUpdateAnimBg="0"/>
      <p:bldP spid="205829" grpId="0" animBg="1"/>
      <p:bldP spid="205830" grpId="0" animBg="1"/>
      <p:bldP spid="205846" grpId="0" animBg="1"/>
      <p:bldP spid="205907" grpId="0" animBg="1"/>
      <p:bldP spid="205908" grpId="0" animBg="1"/>
      <p:bldP spid="205909" grpId="0" animBg="1"/>
      <p:bldP spid="205910" grpId="0" animBg="1"/>
      <p:bldP spid="205911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Topological search</a:t>
            </a:r>
          </a:p>
        </p:txBody>
      </p:sp>
      <p:sp>
        <p:nvSpPr>
          <p:cNvPr id="53251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120F7E-DE93-4EAD-81E1-BB73AE08B781}" type="slidenum">
              <a:rPr lang="de-DE" altLang="de-DE">
                <a:solidFill>
                  <a:srgbClr val="000000"/>
                </a:solidFill>
              </a:rPr>
              <a:pPr eaLnBrk="1" hangingPunct="1"/>
              <a:t>34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107950" y="260350"/>
            <a:ext cx="8964613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Sketch of search</a:t>
            </a:r>
            <a:r>
              <a:rPr lang="de-DE" altLang="de-DE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Compute annotated paths for the input structure.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de-DE" altLang="de-DE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87395" name="Freeform 3"/>
          <p:cNvSpPr>
            <a:spLocks/>
          </p:cNvSpPr>
          <p:nvPr/>
        </p:nvSpPr>
        <p:spPr bwMode="auto">
          <a:xfrm>
            <a:off x="3292475" y="1052513"/>
            <a:ext cx="896938" cy="777875"/>
          </a:xfrm>
          <a:custGeom>
            <a:avLst/>
            <a:gdLst>
              <a:gd name="T0" fmla="*/ 210 w 565"/>
              <a:gd name="T1" fmla="*/ 471 h 490"/>
              <a:gd name="T2" fmla="*/ 64 w 565"/>
              <a:gd name="T3" fmla="*/ 439 h 490"/>
              <a:gd name="T4" fmla="*/ 0 w 565"/>
              <a:gd name="T5" fmla="*/ 390 h 490"/>
              <a:gd name="T6" fmla="*/ 64 w 565"/>
              <a:gd name="T7" fmla="*/ 310 h 490"/>
              <a:gd name="T8" fmla="*/ 210 w 565"/>
              <a:gd name="T9" fmla="*/ 294 h 490"/>
              <a:gd name="T10" fmla="*/ 274 w 565"/>
              <a:gd name="T11" fmla="*/ 310 h 490"/>
              <a:gd name="T12" fmla="*/ 355 w 565"/>
              <a:gd name="T13" fmla="*/ 277 h 490"/>
              <a:gd name="T14" fmla="*/ 355 w 565"/>
              <a:gd name="T15" fmla="*/ 148 h 490"/>
              <a:gd name="T16" fmla="*/ 452 w 565"/>
              <a:gd name="T17" fmla="*/ 3 h 490"/>
              <a:gd name="T18" fmla="*/ 549 w 565"/>
              <a:gd name="T19" fmla="*/ 164 h 490"/>
              <a:gd name="T20" fmla="*/ 549 w 565"/>
              <a:gd name="T21" fmla="*/ 261 h 490"/>
              <a:gd name="T22" fmla="*/ 484 w 565"/>
              <a:gd name="T23" fmla="*/ 455 h 490"/>
              <a:gd name="T24" fmla="*/ 210 w 565"/>
              <a:gd name="T25" fmla="*/ 471 h 49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65"/>
              <a:gd name="T40" fmla="*/ 0 h 490"/>
              <a:gd name="T41" fmla="*/ 565 w 565"/>
              <a:gd name="T42" fmla="*/ 490 h 49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65" h="490">
                <a:moveTo>
                  <a:pt x="210" y="471"/>
                </a:moveTo>
                <a:cubicBezTo>
                  <a:pt x="137" y="467"/>
                  <a:pt x="99" y="452"/>
                  <a:pt x="64" y="439"/>
                </a:cubicBezTo>
                <a:cubicBezTo>
                  <a:pt x="29" y="426"/>
                  <a:pt x="0" y="411"/>
                  <a:pt x="0" y="390"/>
                </a:cubicBezTo>
                <a:cubicBezTo>
                  <a:pt x="0" y="369"/>
                  <a:pt x="29" y="326"/>
                  <a:pt x="64" y="310"/>
                </a:cubicBezTo>
                <a:cubicBezTo>
                  <a:pt x="99" y="294"/>
                  <a:pt x="175" y="294"/>
                  <a:pt x="210" y="294"/>
                </a:cubicBezTo>
                <a:cubicBezTo>
                  <a:pt x="245" y="294"/>
                  <a:pt x="250" y="313"/>
                  <a:pt x="274" y="310"/>
                </a:cubicBezTo>
                <a:cubicBezTo>
                  <a:pt x="298" y="307"/>
                  <a:pt x="342" y="304"/>
                  <a:pt x="355" y="277"/>
                </a:cubicBezTo>
                <a:cubicBezTo>
                  <a:pt x="388" y="259"/>
                  <a:pt x="339" y="194"/>
                  <a:pt x="355" y="148"/>
                </a:cubicBezTo>
                <a:cubicBezTo>
                  <a:pt x="371" y="102"/>
                  <a:pt x="420" y="0"/>
                  <a:pt x="452" y="3"/>
                </a:cubicBezTo>
                <a:cubicBezTo>
                  <a:pt x="484" y="6"/>
                  <a:pt x="533" y="121"/>
                  <a:pt x="549" y="164"/>
                </a:cubicBezTo>
                <a:cubicBezTo>
                  <a:pt x="565" y="207"/>
                  <a:pt x="560" y="213"/>
                  <a:pt x="549" y="261"/>
                </a:cubicBezTo>
                <a:cubicBezTo>
                  <a:pt x="557" y="341"/>
                  <a:pt x="532" y="423"/>
                  <a:pt x="484" y="455"/>
                </a:cubicBezTo>
                <a:cubicBezTo>
                  <a:pt x="436" y="487"/>
                  <a:pt x="248" y="490"/>
                  <a:pt x="210" y="471"/>
                </a:cubicBezTo>
                <a:close/>
              </a:path>
            </a:pathLst>
          </a:custGeom>
          <a:noFill/>
          <a:ln w="15875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7396" name="Oval 4"/>
          <p:cNvSpPr>
            <a:spLocks noChangeArrowheads="1"/>
          </p:cNvSpPr>
          <p:nvPr/>
        </p:nvSpPr>
        <p:spPr bwMode="auto">
          <a:xfrm rot="-2592109">
            <a:off x="3241675" y="1292225"/>
            <a:ext cx="1101725" cy="319088"/>
          </a:xfrm>
          <a:prstGeom prst="ellipse">
            <a:avLst/>
          </a:prstGeom>
          <a:noFill/>
          <a:ln w="15875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19475" y="1168400"/>
            <a:ext cx="1754188" cy="946150"/>
            <a:chOff x="2154" y="3312"/>
            <a:chExt cx="1105" cy="596"/>
          </a:xfrm>
        </p:grpSpPr>
        <p:grpSp>
          <p:nvGrpSpPr>
            <p:cNvPr id="53264" name="Group 6"/>
            <p:cNvGrpSpPr>
              <a:grpSpLocks/>
            </p:cNvGrpSpPr>
            <p:nvPr/>
          </p:nvGrpSpPr>
          <p:grpSpPr bwMode="auto">
            <a:xfrm>
              <a:off x="2154" y="3312"/>
              <a:ext cx="1105" cy="596"/>
              <a:chOff x="2154" y="3312"/>
              <a:chExt cx="1105" cy="596"/>
            </a:xfrm>
          </p:grpSpPr>
          <p:sp>
            <p:nvSpPr>
              <p:cNvPr id="53267" name="AutoShape 7"/>
              <p:cNvSpPr>
                <a:spLocks noChangeArrowheads="1"/>
              </p:cNvSpPr>
              <p:nvPr/>
            </p:nvSpPr>
            <p:spPr bwMode="auto">
              <a:xfrm>
                <a:off x="2448" y="3552"/>
                <a:ext cx="116" cy="116"/>
              </a:xfrm>
              <a:prstGeom prst="octagon">
                <a:avLst>
                  <a:gd name="adj" fmla="val 29287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68" name="AutoShape 8"/>
              <p:cNvSpPr>
                <a:spLocks noChangeArrowheads="1"/>
              </p:cNvSpPr>
              <p:nvPr/>
            </p:nvSpPr>
            <p:spPr bwMode="auto">
              <a:xfrm>
                <a:off x="2436" y="3312"/>
                <a:ext cx="134" cy="116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69" name="AutoShape 9"/>
              <p:cNvSpPr>
                <a:spLocks noChangeArrowheads="1"/>
              </p:cNvSpPr>
              <p:nvPr/>
            </p:nvSpPr>
            <p:spPr bwMode="auto">
              <a:xfrm>
                <a:off x="2736" y="3540"/>
                <a:ext cx="152" cy="152"/>
              </a:xfrm>
              <a:prstGeom prst="diamond">
                <a:avLst/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0" name="AutoShape 10"/>
              <p:cNvSpPr>
                <a:spLocks noChangeArrowheads="1"/>
              </p:cNvSpPr>
              <p:nvPr/>
            </p:nvSpPr>
            <p:spPr bwMode="auto">
              <a:xfrm>
                <a:off x="2154" y="3552"/>
                <a:ext cx="134" cy="11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1" name="AutoShape 11"/>
              <p:cNvSpPr>
                <a:spLocks noChangeArrowheads="1"/>
              </p:cNvSpPr>
              <p:nvPr/>
            </p:nvSpPr>
            <p:spPr bwMode="auto">
              <a:xfrm>
                <a:off x="3132" y="3552"/>
                <a:ext cx="116" cy="116"/>
              </a:xfrm>
              <a:prstGeom prst="octagon">
                <a:avLst>
                  <a:gd name="adj" fmla="val 29287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2" name="AutoShape 12"/>
              <p:cNvSpPr>
                <a:spLocks noChangeArrowheads="1"/>
              </p:cNvSpPr>
              <p:nvPr/>
            </p:nvSpPr>
            <p:spPr bwMode="auto">
              <a:xfrm>
                <a:off x="3125" y="3792"/>
                <a:ext cx="134" cy="116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3" name="Line 13"/>
              <p:cNvSpPr>
                <a:spLocks noChangeShapeType="1"/>
              </p:cNvSpPr>
              <p:nvPr/>
            </p:nvSpPr>
            <p:spPr bwMode="auto">
              <a:xfrm>
                <a:off x="2256" y="3618"/>
                <a:ext cx="19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4" name="Line 14"/>
              <p:cNvSpPr>
                <a:spLocks noChangeShapeType="1"/>
              </p:cNvSpPr>
              <p:nvPr/>
            </p:nvSpPr>
            <p:spPr bwMode="auto">
              <a:xfrm>
                <a:off x="2508" y="3432"/>
                <a:ext cx="0" cy="11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5" name="Line 15"/>
              <p:cNvSpPr>
                <a:spLocks noChangeShapeType="1"/>
              </p:cNvSpPr>
              <p:nvPr/>
            </p:nvSpPr>
            <p:spPr bwMode="auto">
              <a:xfrm>
                <a:off x="2562" y="3600"/>
                <a:ext cx="19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6" name="Line 16"/>
              <p:cNvSpPr>
                <a:spLocks noChangeShapeType="1"/>
              </p:cNvSpPr>
              <p:nvPr/>
            </p:nvSpPr>
            <p:spPr bwMode="auto">
              <a:xfrm>
                <a:off x="2562" y="3642"/>
                <a:ext cx="19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3277" name="Line 17"/>
              <p:cNvSpPr>
                <a:spLocks noChangeShapeType="1"/>
              </p:cNvSpPr>
              <p:nvPr/>
            </p:nvSpPr>
            <p:spPr bwMode="auto">
              <a:xfrm>
                <a:off x="2886" y="3618"/>
                <a:ext cx="24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53265" name="AutoShape 18"/>
            <p:cNvCxnSpPr>
              <a:cxnSpLocks noChangeShapeType="1"/>
              <a:stCxn id="53270" idx="5"/>
              <a:endCxn id="53268" idx="2"/>
            </p:cNvCxnSpPr>
            <p:nvPr/>
          </p:nvCxnSpPr>
          <p:spPr bwMode="auto">
            <a:xfrm flipV="1">
              <a:off x="2260" y="3433"/>
              <a:ext cx="176" cy="17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266" name="AutoShape 19"/>
            <p:cNvCxnSpPr>
              <a:cxnSpLocks noChangeShapeType="1"/>
              <a:stCxn id="53272" idx="0"/>
              <a:endCxn id="53271" idx="2"/>
            </p:cNvCxnSpPr>
            <p:nvPr/>
          </p:nvCxnSpPr>
          <p:spPr bwMode="auto">
            <a:xfrm flipH="1" flipV="1">
              <a:off x="3190" y="3673"/>
              <a:ext cx="2" cy="11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7412" name="Freeform 20"/>
          <p:cNvSpPr>
            <a:spLocks/>
          </p:cNvSpPr>
          <p:nvPr/>
        </p:nvSpPr>
        <p:spPr bwMode="auto">
          <a:xfrm>
            <a:off x="3716338" y="1390650"/>
            <a:ext cx="1566862" cy="849313"/>
          </a:xfrm>
          <a:custGeom>
            <a:avLst/>
            <a:gdLst>
              <a:gd name="T0" fmla="*/ 835 w 987"/>
              <a:gd name="T1" fmla="*/ 532 h 535"/>
              <a:gd name="T2" fmla="*/ 964 w 987"/>
              <a:gd name="T3" fmla="*/ 419 h 535"/>
              <a:gd name="T4" fmla="*/ 923 w 987"/>
              <a:gd name="T5" fmla="*/ 292 h 535"/>
              <a:gd name="T6" fmla="*/ 971 w 987"/>
              <a:gd name="T7" fmla="*/ 100 h 535"/>
              <a:gd name="T8" fmla="*/ 827 w 987"/>
              <a:gd name="T9" fmla="*/ 4 h 535"/>
              <a:gd name="T10" fmla="*/ 690 w 987"/>
              <a:gd name="T11" fmla="*/ 79 h 535"/>
              <a:gd name="T12" fmla="*/ 399 w 987"/>
              <a:gd name="T13" fmla="*/ 79 h 535"/>
              <a:gd name="T14" fmla="*/ 124 w 987"/>
              <a:gd name="T15" fmla="*/ 79 h 535"/>
              <a:gd name="T16" fmla="*/ 11 w 987"/>
              <a:gd name="T17" fmla="*/ 148 h 535"/>
              <a:gd name="T18" fmla="*/ 189 w 987"/>
              <a:gd name="T19" fmla="*/ 257 h 535"/>
              <a:gd name="T20" fmla="*/ 383 w 987"/>
              <a:gd name="T21" fmla="*/ 273 h 535"/>
              <a:gd name="T22" fmla="*/ 731 w 987"/>
              <a:gd name="T23" fmla="*/ 292 h 535"/>
              <a:gd name="T24" fmla="*/ 738 w 987"/>
              <a:gd name="T25" fmla="*/ 402 h 535"/>
              <a:gd name="T26" fmla="*/ 835 w 987"/>
              <a:gd name="T27" fmla="*/ 532 h 53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87"/>
              <a:gd name="T43" fmla="*/ 0 h 535"/>
              <a:gd name="T44" fmla="*/ 987 w 987"/>
              <a:gd name="T45" fmla="*/ 535 h 53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87" h="535">
                <a:moveTo>
                  <a:pt x="835" y="532"/>
                </a:moveTo>
                <a:cubicBezTo>
                  <a:pt x="873" y="535"/>
                  <a:pt x="949" y="459"/>
                  <a:pt x="964" y="419"/>
                </a:cubicBezTo>
                <a:cubicBezTo>
                  <a:pt x="979" y="379"/>
                  <a:pt x="922" y="345"/>
                  <a:pt x="923" y="292"/>
                </a:cubicBezTo>
                <a:cubicBezTo>
                  <a:pt x="924" y="239"/>
                  <a:pt x="987" y="148"/>
                  <a:pt x="971" y="100"/>
                </a:cubicBezTo>
                <a:cubicBezTo>
                  <a:pt x="955" y="52"/>
                  <a:pt x="874" y="8"/>
                  <a:pt x="827" y="4"/>
                </a:cubicBezTo>
                <a:cubicBezTo>
                  <a:pt x="780" y="0"/>
                  <a:pt x="761" y="66"/>
                  <a:pt x="690" y="79"/>
                </a:cubicBezTo>
                <a:cubicBezTo>
                  <a:pt x="619" y="92"/>
                  <a:pt x="493" y="79"/>
                  <a:pt x="399" y="79"/>
                </a:cubicBezTo>
                <a:cubicBezTo>
                  <a:pt x="305" y="79"/>
                  <a:pt x="189" y="68"/>
                  <a:pt x="124" y="79"/>
                </a:cubicBezTo>
                <a:cubicBezTo>
                  <a:pt x="59" y="90"/>
                  <a:pt x="0" y="118"/>
                  <a:pt x="11" y="148"/>
                </a:cubicBezTo>
                <a:cubicBezTo>
                  <a:pt x="22" y="178"/>
                  <a:pt x="127" y="236"/>
                  <a:pt x="189" y="257"/>
                </a:cubicBezTo>
                <a:cubicBezTo>
                  <a:pt x="251" y="278"/>
                  <a:pt x="293" y="267"/>
                  <a:pt x="383" y="273"/>
                </a:cubicBezTo>
                <a:cubicBezTo>
                  <a:pt x="473" y="279"/>
                  <a:pt x="672" y="271"/>
                  <a:pt x="731" y="292"/>
                </a:cubicBezTo>
                <a:cubicBezTo>
                  <a:pt x="790" y="313"/>
                  <a:pt x="721" y="362"/>
                  <a:pt x="738" y="402"/>
                </a:cubicBezTo>
                <a:cubicBezTo>
                  <a:pt x="755" y="442"/>
                  <a:pt x="788" y="526"/>
                  <a:pt x="835" y="532"/>
                </a:cubicBezTo>
                <a:close/>
              </a:path>
            </a:pathLst>
          </a:custGeom>
          <a:noFill/>
          <a:ln w="15875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7413" name="Text Box 21"/>
          <p:cNvSpPr txBox="1">
            <a:spLocks noChangeArrowheads="1"/>
          </p:cNvSpPr>
          <p:nvPr/>
        </p:nvSpPr>
        <p:spPr bwMode="auto">
          <a:xfrm>
            <a:off x="107950" y="2205038"/>
            <a:ext cx="89281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Use the index to determine candidate model structures.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Try to locate substructures in these model structures having the same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path cover as the input structure.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de-DE" altLang="de-DE">
                <a:solidFill>
                  <a:srgbClr val="000000"/>
                </a:solidFill>
              </a:rPr>
              <a:t>  Check for permutations of polyhedra vertices to get isomorphic graphs.</a:t>
            </a:r>
          </a:p>
        </p:txBody>
      </p:sp>
      <p:pic>
        <p:nvPicPr>
          <p:cNvPr id="187414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63" y="3644900"/>
            <a:ext cx="3152775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415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63" y="5072063"/>
            <a:ext cx="3141662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416" name="Picture 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5089525"/>
            <a:ext cx="3152775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50813" y="2728913"/>
            <a:ext cx="153987" cy="825500"/>
            <a:chOff x="95" y="1997"/>
            <a:chExt cx="97" cy="520"/>
          </a:xfrm>
        </p:grpSpPr>
        <p:sp>
          <p:nvSpPr>
            <p:cNvPr id="53262" name="Oval 26"/>
            <p:cNvSpPr>
              <a:spLocks noChangeArrowheads="1"/>
            </p:cNvSpPr>
            <p:nvPr/>
          </p:nvSpPr>
          <p:spPr bwMode="auto">
            <a:xfrm>
              <a:off x="95" y="1997"/>
              <a:ext cx="91" cy="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3263" name="Oval 27"/>
            <p:cNvSpPr>
              <a:spLocks noChangeArrowheads="1"/>
            </p:cNvSpPr>
            <p:nvPr/>
          </p:nvSpPr>
          <p:spPr bwMode="auto">
            <a:xfrm>
              <a:off x="101" y="2426"/>
              <a:ext cx="91" cy="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444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build="p" autoUpdateAnimBg="0"/>
      <p:bldP spid="187395" grpId="0" animBg="1"/>
      <p:bldP spid="187396" grpId="0" animBg="1"/>
      <p:bldP spid="187412" grpId="0" animBg="1"/>
      <p:bldP spid="187413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Topological search</a:t>
            </a:r>
          </a:p>
        </p:txBody>
      </p:sp>
      <p:sp>
        <p:nvSpPr>
          <p:cNvPr id="5427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D83F670-B22D-4A46-88A2-FE355E7BB264}" type="slidenum">
              <a:rPr lang="de-DE" altLang="de-DE">
                <a:solidFill>
                  <a:srgbClr val="000000"/>
                </a:solidFill>
              </a:rPr>
              <a:pPr eaLnBrk="1" hangingPunct="1"/>
              <a:t>35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188418" name="Picture 2" descr="LEIF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773238"/>
            <a:ext cx="3375025" cy="35671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203575" y="152400"/>
            <a:ext cx="2663825" cy="609600"/>
          </a:xfrm>
          <a:ln w="19050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de-DE" altLang="de-DE" sz="1800" b="1" smtClean="0"/>
              <a:t>Answer complexity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987675" y="1993900"/>
            <a:ext cx="3187700" cy="3128963"/>
            <a:chOff x="-159" y="1256"/>
            <a:chExt cx="2008" cy="1971"/>
          </a:xfrm>
        </p:grpSpPr>
        <p:sp>
          <p:nvSpPr>
            <p:cNvPr id="54399" name="Oval 5"/>
            <p:cNvSpPr>
              <a:spLocks noChangeArrowheads="1"/>
            </p:cNvSpPr>
            <p:nvPr/>
          </p:nvSpPr>
          <p:spPr bwMode="auto">
            <a:xfrm>
              <a:off x="-135" y="1285"/>
              <a:ext cx="1951" cy="19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0" name="Oval 6"/>
            <p:cNvSpPr>
              <a:spLocks noChangeArrowheads="1"/>
            </p:cNvSpPr>
            <p:nvPr/>
          </p:nvSpPr>
          <p:spPr bwMode="auto">
            <a:xfrm flipH="1" flipV="1">
              <a:off x="204" y="2976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1" name="Oval 7"/>
            <p:cNvSpPr>
              <a:spLocks noChangeArrowheads="1"/>
            </p:cNvSpPr>
            <p:nvPr/>
          </p:nvSpPr>
          <p:spPr bwMode="auto">
            <a:xfrm flipH="1" flipV="1">
              <a:off x="-45" y="2687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2" name="Oval 8"/>
            <p:cNvSpPr>
              <a:spLocks noChangeArrowheads="1"/>
            </p:cNvSpPr>
            <p:nvPr/>
          </p:nvSpPr>
          <p:spPr bwMode="auto">
            <a:xfrm flipH="1" flipV="1">
              <a:off x="588" y="3170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3" name="Oval 9"/>
            <p:cNvSpPr>
              <a:spLocks noChangeArrowheads="1"/>
            </p:cNvSpPr>
            <p:nvPr/>
          </p:nvSpPr>
          <p:spPr bwMode="auto">
            <a:xfrm flipV="1">
              <a:off x="1075" y="3152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4" name="Oval 10"/>
            <p:cNvSpPr>
              <a:spLocks noChangeArrowheads="1"/>
            </p:cNvSpPr>
            <p:nvPr/>
          </p:nvSpPr>
          <p:spPr bwMode="auto">
            <a:xfrm flipV="1">
              <a:off x="1444" y="2967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5" name="Oval 11"/>
            <p:cNvSpPr>
              <a:spLocks noChangeArrowheads="1"/>
            </p:cNvSpPr>
            <p:nvPr/>
          </p:nvSpPr>
          <p:spPr bwMode="auto">
            <a:xfrm flipV="1">
              <a:off x="1683" y="2675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6" name="Oval 12"/>
            <p:cNvSpPr>
              <a:spLocks noChangeArrowheads="1"/>
            </p:cNvSpPr>
            <p:nvPr/>
          </p:nvSpPr>
          <p:spPr bwMode="auto">
            <a:xfrm flipH="1">
              <a:off x="-159" y="2332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7" name="Oval 13"/>
            <p:cNvSpPr>
              <a:spLocks noChangeArrowheads="1"/>
            </p:cNvSpPr>
            <p:nvPr/>
          </p:nvSpPr>
          <p:spPr bwMode="auto">
            <a:xfrm flipH="1">
              <a:off x="68" y="1601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8" name="Oval 14"/>
            <p:cNvSpPr>
              <a:spLocks noChangeArrowheads="1"/>
            </p:cNvSpPr>
            <p:nvPr/>
          </p:nvSpPr>
          <p:spPr bwMode="auto">
            <a:xfrm flipH="1">
              <a:off x="-122" y="1945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09" name="Oval 15"/>
            <p:cNvSpPr>
              <a:spLocks noChangeArrowheads="1"/>
            </p:cNvSpPr>
            <p:nvPr/>
          </p:nvSpPr>
          <p:spPr bwMode="auto">
            <a:xfrm flipH="1">
              <a:off x="371" y="1359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10" name="Oval 16"/>
            <p:cNvSpPr>
              <a:spLocks noChangeArrowheads="1"/>
            </p:cNvSpPr>
            <p:nvPr/>
          </p:nvSpPr>
          <p:spPr bwMode="auto">
            <a:xfrm>
              <a:off x="818" y="1256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11" name="Oval 17"/>
            <p:cNvSpPr>
              <a:spLocks noChangeArrowheads="1"/>
            </p:cNvSpPr>
            <p:nvPr/>
          </p:nvSpPr>
          <p:spPr bwMode="auto">
            <a:xfrm>
              <a:off x="1792" y="2284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12" name="Oval 18"/>
            <p:cNvSpPr>
              <a:spLocks noChangeArrowheads="1"/>
            </p:cNvSpPr>
            <p:nvPr/>
          </p:nvSpPr>
          <p:spPr bwMode="auto">
            <a:xfrm>
              <a:off x="1565" y="1607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13" name="Oval 19"/>
            <p:cNvSpPr>
              <a:spLocks noChangeArrowheads="1"/>
            </p:cNvSpPr>
            <p:nvPr/>
          </p:nvSpPr>
          <p:spPr bwMode="auto">
            <a:xfrm>
              <a:off x="1731" y="1916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414" name="Oval 20"/>
            <p:cNvSpPr>
              <a:spLocks noChangeArrowheads="1"/>
            </p:cNvSpPr>
            <p:nvPr/>
          </p:nvSpPr>
          <p:spPr bwMode="auto">
            <a:xfrm>
              <a:off x="1256" y="1359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sp>
        <p:nvSpPr>
          <p:cNvPr id="54279" name="Text Box 21"/>
          <p:cNvSpPr txBox="1">
            <a:spLocks noChangeArrowheads="1"/>
          </p:cNvSpPr>
          <p:nvPr/>
        </p:nvSpPr>
        <p:spPr bwMode="auto">
          <a:xfrm>
            <a:off x="533400" y="981075"/>
            <a:ext cx="7062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Number of isomorphic substructures in a single model structure?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2124075" y="1714500"/>
            <a:ext cx="4448175" cy="4162425"/>
            <a:chOff x="1348" y="1080"/>
            <a:chExt cx="2802" cy="2622"/>
          </a:xfrm>
        </p:grpSpPr>
        <p:pic>
          <p:nvPicPr>
            <p:cNvPr id="54397" name="Picture 23" descr="le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8" y="1080"/>
              <a:ext cx="2802" cy="2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398" name="Text Box 24"/>
            <p:cNvSpPr txBox="1">
              <a:spLocks noChangeArrowheads="1"/>
            </p:cNvSpPr>
            <p:nvPr/>
          </p:nvSpPr>
          <p:spPr bwMode="auto">
            <a:xfrm>
              <a:off x="1444" y="3336"/>
              <a:ext cx="6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2400">
                  <a:solidFill>
                    <a:srgbClr val="FFFFFF"/>
                  </a:solidFill>
                </a:rPr>
                <a:t>Leifite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555875" y="1989138"/>
            <a:ext cx="3508375" cy="3887787"/>
            <a:chOff x="1610" y="1253"/>
            <a:chExt cx="2210" cy="2449"/>
          </a:xfrm>
        </p:grpSpPr>
        <p:grpSp>
          <p:nvGrpSpPr>
            <p:cNvPr id="54365" name="Group 26"/>
            <p:cNvGrpSpPr>
              <a:grpSpLocks/>
            </p:cNvGrpSpPr>
            <p:nvPr/>
          </p:nvGrpSpPr>
          <p:grpSpPr bwMode="auto">
            <a:xfrm>
              <a:off x="1610" y="1253"/>
              <a:ext cx="1088" cy="975"/>
              <a:chOff x="1610" y="1253"/>
              <a:chExt cx="1088" cy="975"/>
            </a:xfrm>
          </p:grpSpPr>
          <p:sp>
            <p:nvSpPr>
              <p:cNvPr id="54390" name="Oval 27"/>
              <p:cNvSpPr>
                <a:spLocks noChangeArrowheads="1"/>
              </p:cNvSpPr>
              <p:nvPr/>
            </p:nvSpPr>
            <p:spPr bwMode="auto">
              <a:xfrm>
                <a:off x="2200" y="1480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91" name="Oval 28"/>
              <p:cNvSpPr>
                <a:spLocks noChangeArrowheads="1"/>
              </p:cNvSpPr>
              <p:nvPr/>
            </p:nvSpPr>
            <p:spPr bwMode="auto">
              <a:xfrm>
                <a:off x="2562" y="1253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92" name="Oval 29"/>
              <p:cNvSpPr>
                <a:spLocks noChangeArrowheads="1"/>
              </p:cNvSpPr>
              <p:nvPr/>
            </p:nvSpPr>
            <p:spPr bwMode="auto">
              <a:xfrm>
                <a:off x="1791" y="1616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93" name="Oval 30"/>
              <p:cNvSpPr>
                <a:spLocks noChangeArrowheads="1"/>
              </p:cNvSpPr>
              <p:nvPr/>
            </p:nvSpPr>
            <p:spPr bwMode="auto">
              <a:xfrm>
                <a:off x="1610" y="2092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394" name="AutoShape 31"/>
              <p:cNvCxnSpPr>
                <a:cxnSpLocks noChangeShapeType="1"/>
              </p:cNvCxnSpPr>
              <p:nvPr/>
            </p:nvCxnSpPr>
            <p:spPr bwMode="auto">
              <a:xfrm flipV="1">
                <a:off x="1702" y="1738"/>
                <a:ext cx="133" cy="360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95" name="AutoShape 32"/>
              <p:cNvCxnSpPr>
                <a:cxnSpLocks noChangeShapeType="1"/>
              </p:cNvCxnSpPr>
              <p:nvPr/>
            </p:nvCxnSpPr>
            <p:spPr bwMode="auto">
              <a:xfrm flipV="1">
                <a:off x="1913" y="1560"/>
                <a:ext cx="293" cy="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96" name="AutoShape 33"/>
              <p:cNvCxnSpPr>
                <a:cxnSpLocks noChangeShapeType="1"/>
              </p:cNvCxnSpPr>
              <p:nvPr/>
            </p:nvCxnSpPr>
            <p:spPr bwMode="auto">
              <a:xfrm flipV="1">
                <a:off x="2334" y="1345"/>
                <a:ext cx="246" cy="179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4366" name="Group 34"/>
            <p:cNvGrpSpPr>
              <a:grpSpLocks/>
            </p:cNvGrpSpPr>
            <p:nvPr/>
          </p:nvGrpSpPr>
          <p:grpSpPr bwMode="auto">
            <a:xfrm rot="-7399200">
              <a:off x="1962" y="2670"/>
              <a:ext cx="1088" cy="975"/>
              <a:chOff x="1610" y="1253"/>
              <a:chExt cx="1088" cy="975"/>
            </a:xfrm>
          </p:grpSpPr>
          <p:sp>
            <p:nvSpPr>
              <p:cNvPr id="54383" name="Oval 35"/>
              <p:cNvSpPr>
                <a:spLocks noChangeArrowheads="1"/>
              </p:cNvSpPr>
              <p:nvPr/>
            </p:nvSpPr>
            <p:spPr bwMode="auto">
              <a:xfrm>
                <a:off x="2200" y="1480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84" name="Oval 36"/>
              <p:cNvSpPr>
                <a:spLocks noChangeArrowheads="1"/>
              </p:cNvSpPr>
              <p:nvPr/>
            </p:nvSpPr>
            <p:spPr bwMode="auto">
              <a:xfrm>
                <a:off x="2562" y="1253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85" name="Oval 37"/>
              <p:cNvSpPr>
                <a:spLocks noChangeArrowheads="1"/>
              </p:cNvSpPr>
              <p:nvPr/>
            </p:nvSpPr>
            <p:spPr bwMode="auto">
              <a:xfrm>
                <a:off x="1791" y="1616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86" name="Oval 38"/>
              <p:cNvSpPr>
                <a:spLocks noChangeArrowheads="1"/>
              </p:cNvSpPr>
              <p:nvPr/>
            </p:nvSpPr>
            <p:spPr bwMode="auto">
              <a:xfrm>
                <a:off x="1610" y="2092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387" name="AutoShape 39"/>
              <p:cNvCxnSpPr>
                <a:cxnSpLocks noChangeShapeType="1"/>
              </p:cNvCxnSpPr>
              <p:nvPr/>
            </p:nvCxnSpPr>
            <p:spPr bwMode="auto">
              <a:xfrm flipV="1">
                <a:off x="1702" y="1738"/>
                <a:ext cx="133" cy="360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88" name="AutoShape 40"/>
              <p:cNvCxnSpPr>
                <a:cxnSpLocks noChangeShapeType="1"/>
              </p:cNvCxnSpPr>
              <p:nvPr/>
            </p:nvCxnSpPr>
            <p:spPr bwMode="auto">
              <a:xfrm flipV="1">
                <a:off x="1913" y="1560"/>
                <a:ext cx="293" cy="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89" name="AutoShape 41"/>
              <p:cNvCxnSpPr>
                <a:cxnSpLocks noChangeShapeType="1"/>
              </p:cNvCxnSpPr>
              <p:nvPr/>
            </p:nvCxnSpPr>
            <p:spPr bwMode="auto">
              <a:xfrm flipV="1">
                <a:off x="2334" y="1345"/>
                <a:ext cx="246" cy="179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4367" name="Oval 42"/>
            <p:cNvSpPr>
              <a:spLocks noChangeArrowheads="1"/>
            </p:cNvSpPr>
            <p:nvPr/>
          </p:nvSpPr>
          <p:spPr bwMode="auto">
            <a:xfrm rot="7298955">
              <a:off x="3585" y="215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68" name="Oval 43"/>
            <p:cNvSpPr>
              <a:spLocks noChangeArrowheads="1"/>
            </p:cNvSpPr>
            <p:nvPr/>
          </p:nvSpPr>
          <p:spPr bwMode="auto">
            <a:xfrm rot="7298955">
              <a:off x="3588" y="2581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69" name="Oval 44"/>
            <p:cNvSpPr>
              <a:spLocks noChangeArrowheads="1"/>
            </p:cNvSpPr>
            <p:nvPr/>
          </p:nvSpPr>
          <p:spPr bwMode="auto">
            <a:xfrm rot="7298955">
              <a:off x="3684" y="173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70" name="Oval 45"/>
            <p:cNvSpPr>
              <a:spLocks noChangeArrowheads="1"/>
            </p:cNvSpPr>
            <p:nvPr/>
          </p:nvSpPr>
          <p:spPr bwMode="auto">
            <a:xfrm rot="7298955">
              <a:off x="3374" y="1330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4371" name="AutoShape 46"/>
            <p:cNvCxnSpPr>
              <a:cxnSpLocks noChangeShapeType="1"/>
            </p:cNvCxnSpPr>
            <p:nvPr/>
          </p:nvCxnSpPr>
          <p:spPr bwMode="auto">
            <a:xfrm rot="7298955" flipV="1">
              <a:off x="3533" y="1423"/>
              <a:ext cx="133" cy="360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72" name="AutoShape 47"/>
            <p:cNvCxnSpPr>
              <a:cxnSpLocks noChangeShapeType="1"/>
            </p:cNvCxnSpPr>
            <p:nvPr/>
          </p:nvCxnSpPr>
          <p:spPr bwMode="auto">
            <a:xfrm rot="7298955" flipV="1">
              <a:off x="3567" y="1971"/>
              <a:ext cx="293" cy="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73" name="AutoShape 48"/>
            <p:cNvCxnSpPr>
              <a:cxnSpLocks noChangeShapeType="1"/>
            </p:cNvCxnSpPr>
            <p:nvPr/>
          </p:nvCxnSpPr>
          <p:spPr bwMode="auto">
            <a:xfrm rot="7298955" flipV="1">
              <a:off x="3527" y="2352"/>
              <a:ext cx="246" cy="17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374" name="Oval 49"/>
            <p:cNvSpPr>
              <a:spLocks noChangeArrowheads="1"/>
            </p:cNvSpPr>
            <p:nvPr/>
          </p:nvSpPr>
          <p:spPr bwMode="auto">
            <a:xfrm rot="7298955">
              <a:off x="3016" y="138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75" name="Oval 50"/>
            <p:cNvSpPr>
              <a:spLocks noChangeArrowheads="1"/>
            </p:cNvSpPr>
            <p:nvPr/>
          </p:nvSpPr>
          <p:spPr bwMode="auto">
            <a:xfrm rot="7298955">
              <a:off x="3243" y="2886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76" name="Oval 51"/>
            <p:cNvSpPr>
              <a:spLocks noChangeArrowheads="1"/>
            </p:cNvSpPr>
            <p:nvPr/>
          </p:nvSpPr>
          <p:spPr bwMode="auto">
            <a:xfrm rot="7298955">
              <a:off x="1791" y="2478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4377" name="AutoShape 52"/>
            <p:cNvCxnSpPr>
              <a:cxnSpLocks noChangeShapeType="1"/>
            </p:cNvCxnSpPr>
            <p:nvPr/>
          </p:nvCxnSpPr>
          <p:spPr bwMode="auto">
            <a:xfrm flipH="1" flipV="1">
              <a:off x="1684" y="2228"/>
              <a:ext cx="165" cy="251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378" name="Line 53"/>
            <p:cNvSpPr>
              <a:spLocks noChangeShapeType="1"/>
            </p:cNvSpPr>
            <p:nvPr/>
          </p:nvSpPr>
          <p:spPr bwMode="auto">
            <a:xfrm rot="344485">
              <a:off x="1846" y="2614"/>
              <a:ext cx="45" cy="31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79" name="Line 54"/>
            <p:cNvSpPr>
              <a:spLocks noChangeShapeType="1"/>
            </p:cNvSpPr>
            <p:nvPr/>
          </p:nvSpPr>
          <p:spPr bwMode="auto">
            <a:xfrm flipH="1">
              <a:off x="3334" y="2704"/>
              <a:ext cx="272" cy="22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80" name="Line 55"/>
            <p:cNvSpPr>
              <a:spLocks noChangeShapeType="1"/>
            </p:cNvSpPr>
            <p:nvPr/>
          </p:nvSpPr>
          <p:spPr bwMode="auto">
            <a:xfrm>
              <a:off x="2699" y="1344"/>
              <a:ext cx="317" cy="9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81" name="Line 56"/>
            <p:cNvSpPr>
              <a:spLocks noChangeShapeType="1"/>
            </p:cNvSpPr>
            <p:nvPr/>
          </p:nvSpPr>
          <p:spPr bwMode="auto">
            <a:xfrm flipV="1">
              <a:off x="3152" y="1389"/>
              <a:ext cx="227" cy="4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82" name="Line 57"/>
            <p:cNvSpPr>
              <a:spLocks noChangeShapeType="1"/>
            </p:cNvSpPr>
            <p:nvPr/>
          </p:nvSpPr>
          <p:spPr bwMode="auto">
            <a:xfrm flipV="1">
              <a:off x="3152" y="3022"/>
              <a:ext cx="136" cy="22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2555875" y="2117725"/>
            <a:ext cx="3508375" cy="3765550"/>
            <a:chOff x="1610" y="1334"/>
            <a:chExt cx="2210" cy="2372"/>
          </a:xfrm>
        </p:grpSpPr>
        <p:sp>
          <p:nvSpPr>
            <p:cNvPr id="54333" name="Oval 59"/>
            <p:cNvSpPr>
              <a:spLocks noChangeArrowheads="1"/>
            </p:cNvSpPr>
            <p:nvPr/>
          </p:nvSpPr>
          <p:spPr bwMode="auto">
            <a:xfrm>
              <a:off x="2620" y="1661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34" name="Line 60"/>
            <p:cNvSpPr>
              <a:spLocks noChangeShapeType="1"/>
            </p:cNvSpPr>
            <p:nvPr/>
          </p:nvSpPr>
          <p:spPr bwMode="auto">
            <a:xfrm>
              <a:off x="2336" y="1570"/>
              <a:ext cx="272" cy="136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grpSp>
          <p:nvGrpSpPr>
            <p:cNvPr id="54335" name="Group 61"/>
            <p:cNvGrpSpPr>
              <a:grpSpLocks/>
            </p:cNvGrpSpPr>
            <p:nvPr/>
          </p:nvGrpSpPr>
          <p:grpSpPr bwMode="auto">
            <a:xfrm>
              <a:off x="1610" y="1334"/>
              <a:ext cx="2210" cy="2372"/>
              <a:chOff x="1607" y="1334"/>
              <a:chExt cx="2210" cy="2372"/>
            </a:xfrm>
          </p:grpSpPr>
          <p:sp>
            <p:nvSpPr>
              <p:cNvPr id="54336" name="Oval 62"/>
              <p:cNvSpPr>
                <a:spLocks noChangeArrowheads="1"/>
              </p:cNvSpPr>
              <p:nvPr/>
            </p:nvSpPr>
            <p:spPr bwMode="auto">
              <a:xfrm>
                <a:off x="2197" y="1484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37" name="Oval 63"/>
              <p:cNvSpPr>
                <a:spLocks noChangeArrowheads="1"/>
              </p:cNvSpPr>
              <p:nvPr/>
            </p:nvSpPr>
            <p:spPr bwMode="auto">
              <a:xfrm>
                <a:off x="1788" y="1620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38" name="Oval 64"/>
              <p:cNvSpPr>
                <a:spLocks noChangeArrowheads="1"/>
              </p:cNvSpPr>
              <p:nvPr/>
            </p:nvSpPr>
            <p:spPr bwMode="auto">
              <a:xfrm>
                <a:off x="1607" y="2096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339" name="AutoShape 65"/>
              <p:cNvCxnSpPr>
                <a:cxnSpLocks noChangeShapeType="1"/>
              </p:cNvCxnSpPr>
              <p:nvPr/>
            </p:nvCxnSpPr>
            <p:spPr bwMode="auto">
              <a:xfrm flipV="1">
                <a:off x="1699" y="1742"/>
                <a:ext cx="133" cy="360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40" name="AutoShape 66"/>
              <p:cNvCxnSpPr>
                <a:cxnSpLocks noChangeShapeType="1"/>
              </p:cNvCxnSpPr>
              <p:nvPr/>
            </p:nvCxnSpPr>
            <p:spPr bwMode="auto">
              <a:xfrm flipV="1">
                <a:off x="1910" y="1564"/>
                <a:ext cx="293" cy="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54341" name="Group 67"/>
              <p:cNvGrpSpPr>
                <a:grpSpLocks/>
              </p:cNvGrpSpPr>
              <p:nvPr/>
            </p:nvGrpSpPr>
            <p:grpSpPr bwMode="auto">
              <a:xfrm rot="-7399200">
                <a:off x="1959" y="2674"/>
                <a:ext cx="1088" cy="975"/>
                <a:chOff x="1610" y="1253"/>
                <a:chExt cx="1088" cy="975"/>
              </a:xfrm>
            </p:grpSpPr>
            <p:sp>
              <p:nvSpPr>
                <p:cNvPr id="54358" name="Oval 68"/>
                <p:cNvSpPr>
                  <a:spLocks noChangeArrowheads="1"/>
                </p:cNvSpPr>
                <p:nvPr/>
              </p:nvSpPr>
              <p:spPr bwMode="auto">
                <a:xfrm>
                  <a:off x="2200" y="1480"/>
                  <a:ext cx="136" cy="13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359" name="Oval 69"/>
                <p:cNvSpPr>
                  <a:spLocks noChangeArrowheads="1"/>
                </p:cNvSpPr>
                <p:nvPr/>
              </p:nvSpPr>
              <p:spPr bwMode="auto">
                <a:xfrm>
                  <a:off x="2562" y="1253"/>
                  <a:ext cx="136" cy="13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360" name="Oval 70"/>
                <p:cNvSpPr>
                  <a:spLocks noChangeArrowheads="1"/>
                </p:cNvSpPr>
                <p:nvPr/>
              </p:nvSpPr>
              <p:spPr bwMode="auto">
                <a:xfrm>
                  <a:off x="1791" y="1616"/>
                  <a:ext cx="136" cy="13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4361" name="Oval 71"/>
                <p:cNvSpPr>
                  <a:spLocks noChangeArrowheads="1"/>
                </p:cNvSpPr>
                <p:nvPr/>
              </p:nvSpPr>
              <p:spPr bwMode="auto">
                <a:xfrm>
                  <a:off x="1610" y="2092"/>
                  <a:ext cx="136" cy="13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altLang="de-DE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54362" name="AutoShape 7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702" y="1738"/>
                  <a:ext cx="133" cy="360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4363" name="AutoShape 73"/>
                <p:cNvCxnSpPr>
                  <a:cxnSpLocks noChangeShapeType="1"/>
                </p:cNvCxnSpPr>
                <p:nvPr/>
              </p:nvCxnSpPr>
              <p:spPr bwMode="auto">
                <a:xfrm flipV="1">
                  <a:off x="1913" y="1560"/>
                  <a:ext cx="293" cy="88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4364" name="AutoShape 74"/>
                <p:cNvCxnSpPr>
                  <a:cxnSpLocks noChangeShapeType="1"/>
                </p:cNvCxnSpPr>
                <p:nvPr/>
              </p:nvCxnSpPr>
              <p:spPr bwMode="auto">
                <a:xfrm flipV="1">
                  <a:off x="2334" y="1345"/>
                  <a:ext cx="246" cy="17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4342" name="Oval 75"/>
              <p:cNvSpPr>
                <a:spLocks noChangeArrowheads="1"/>
              </p:cNvSpPr>
              <p:nvPr/>
            </p:nvSpPr>
            <p:spPr bwMode="auto">
              <a:xfrm rot="7298955">
                <a:off x="3582" y="2158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43" name="Oval 76"/>
              <p:cNvSpPr>
                <a:spLocks noChangeArrowheads="1"/>
              </p:cNvSpPr>
              <p:nvPr/>
            </p:nvSpPr>
            <p:spPr bwMode="auto">
              <a:xfrm rot="7298955">
                <a:off x="3585" y="2585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44" name="Oval 77"/>
              <p:cNvSpPr>
                <a:spLocks noChangeArrowheads="1"/>
              </p:cNvSpPr>
              <p:nvPr/>
            </p:nvSpPr>
            <p:spPr bwMode="auto">
              <a:xfrm rot="7298955">
                <a:off x="3681" y="1738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45" name="Oval 78"/>
              <p:cNvSpPr>
                <a:spLocks noChangeArrowheads="1"/>
              </p:cNvSpPr>
              <p:nvPr/>
            </p:nvSpPr>
            <p:spPr bwMode="auto">
              <a:xfrm rot="7298955">
                <a:off x="3371" y="1334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346" name="AutoShape 79"/>
              <p:cNvCxnSpPr>
                <a:cxnSpLocks noChangeShapeType="1"/>
              </p:cNvCxnSpPr>
              <p:nvPr/>
            </p:nvCxnSpPr>
            <p:spPr bwMode="auto">
              <a:xfrm rot="7298955" flipV="1">
                <a:off x="3530" y="1427"/>
                <a:ext cx="133" cy="360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47" name="AutoShape 80"/>
              <p:cNvCxnSpPr>
                <a:cxnSpLocks noChangeShapeType="1"/>
              </p:cNvCxnSpPr>
              <p:nvPr/>
            </p:nvCxnSpPr>
            <p:spPr bwMode="auto">
              <a:xfrm rot="7298955" flipV="1">
                <a:off x="3564" y="1975"/>
                <a:ext cx="293" cy="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48" name="AutoShape 81"/>
              <p:cNvCxnSpPr>
                <a:cxnSpLocks noChangeShapeType="1"/>
              </p:cNvCxnSpPr>
              <p:nvPr/>
            </p:nvCxnSpPr>
            <p:spPr bwMode="auto">
              <a:xfrm rot="7298955" flipV="1">
                <a:off x="3524" y="2356"/>
                <a:ext cx="246" cy="179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4349" name="Oval 82"/>
              <p:cNvSpPr>
                <a:spLocks noChangeArrowheads="1"/>
              </p:cNvSpPr>
              <p:nvPr/>
            </p:nvSpPr>
            <p:spPr bwMode="auto">
              <a:xfrm rot="7298955">
                <a:off x="3013" y="1393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50" name="Oval 83"/>
              <p:cNvSpPr>
                <a:spLocks noChangeArrowheads="1"/>
              </p:cNvSpPr>
              <p:nvPr/>
            </p:nvSpPr>
            <p:spPr bwMode="auto">
              <a:xfrm rot="7298955">
                <a:off x="3240" y="2890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51" name="Oval 84"/>
              <p:cNvSpPr>
                <a:spLocks noChangeArrowheads="1"/>
              </p:cNvSpPr>
              <p:nvPr/>
            </p:nvSpPr>
            <p:spPr bwMode="auto">
              <a:xfrm rot="7298955">
                <a:off x="1788" y="2482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352" name="AutoShape 85"/>
              <p:cNvCxnSpPr>
                <a:cxnSpLocks noChangeShapeType="1"/>
              </p:cNvCxnSpPr>
              <p:nvPr/>
            </p:nvCxnSpPr>
            <p:spPr bwMode="auto">
              <a:xfrm flipH="1" flipV="1">
                <a:off x="1681" y="2232"/>
                <a:ext cx="165" cy="251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4353" name="Line 86"/>
              <p:cNvSpPr>
                <a:spLocks noChangeShapeType="1"/>
              </p:cNvSpPr>
              <p:nvPr/>
            </p:nvSpPr>
            <p:spPr bwMode="auto">
              <a:xfrm rot="344485">
                <a:off x="1843" y="2618"/>
                <a:ext cx="45" cy="317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54" name="Line 87"/>
              <p:cNvSpPr>
                <a:spLocks noChangeShapeType="1"/>
              </p:cNvSpPr>
              <p:nvPr/>
            </p:nvSpPr>
            <p:spPr bwMode="auto">
              <a:xfrm flipH="1">
                <a:off x="3331" y="2708"/>
                <a:ext cx="272" cy="227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55" name="Line 88"/>
              <p:cNvSpPr>
                <a:spLocks noChangeShapeType="1"/>
              </p:cNvSpPr>
              <p:nvPr/>
            </p:nvSpPr>
            <p:spPr bwMode="auto">
              <a:xfrm flipV="1">
                <a:off x="3149" y="1393"/>
                <a:ext cx="227" cy="45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56" name="Line 89"/>
              <p:cNvSpPr>
                <a:spLocks noChangeShapeType="1"/>
              </p:cNvSpPr>
              <p:nvPr/>
            </p:nvSpPr>
            <p:spPr bwMode="auto">
              <a:xfrm flipV="1">
                <a:off x="3149" y="3026"/>
                <a:ext cx="136" cy="227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57" name="Line 90"/>
              <p:cNvSpPr>
                <a:spLocks noChangeShapeType="1"/>
              </p:cNvSpPr>
              <p:nvPr/>
            </p:nvSpPr>
            <p:spPr bwMode="auto">
              <a:xfrm flipV="1">
                <a:off x="2744" y="1525"/>
                <a:ext cx="272" cy="181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0" name="Group 91"/>
          <p:cNvGrpSpPr>
            <a:grpSpLocks/>
          </p:cNvGrpSpPr>
          <p:nvPr/>
        </p:nvGrpSpPr>
        <p:grpSpPr bwMode="auto">
          <a:xfrm>
            <a:off x="2555875" y="2111375"/>
            <a:ext cx="3508375" cy="3765550"/>
            <a:chOff x="1610" y="1330"/>
            <a:chExt cx="2210" cy="2372"/>
          </a:xfrm>
        </p:grpSpPr>
        <p:sp>
          <p:nvSpPr>
            <p:cNvPr id="54302" name="Oval 92"/>
            <p:cNvSpPr>
              <a:spLocks noChangeArrowheads="1"/>
            </p:cNvSpPr>
            <p:nvPr/>
          </p:nvSpPr>
          <p:spPr bwMode="auto">
            <a:xfrm>
              <a:off x="2620" y="1657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03" name="Line 93"/>
            <p:cNvSpPr>
              <a:spLocks noChangeShapeType="1"/>
            </p:cNvSpPr>
            <p:nvPr/>
          </p:nvSpPr>
          <p:spPr bwMode="auto">
            <a:xfrm>
              <a:off x="2336" y="1566"/>
              <a:ext cx="272" cy="136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04" name="Oval 94"/>
            <p:cNvSpPr>
              <a:spLocks noChangeArrowheads="1"/>
            </p:cNvSpPr>
            <p:nvPr/>
          </p:nvSpPr>
          <p:spPr bwMode="auto">
            <a:xfrm>
              <a:off x="2200" y="1480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05" name="Oval 95"/>
            <p:cNvSpPr>
              <a:spLocks noChangeArrowheads="1"/>
            </p:cNvSpPr>
            <p:nvPr/>
          </p:nvSpPr>
          <p:spPr bwMode="auto">
            <a:xfrm>
              <a:off x="1791" y="1616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06" name="Oval 96"/>
            <p:cNvSpPr>
              <a:spLocks noChangeArrowheads="1"/>
            </p:cNvSpPr>
            <p:nvPr/>
          </p:nvSpPr>
          <p:spPr bwMode="auto">
            <a:xfrm>
              <a:off x="1610" y="2092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4307" name="AutoShape 97"/>
            <p:cNvCxnSpPr>
              <a:cxnSpLocks noChangeShapeType="1"/>
            </p:cNvCxnSpPr>
            <p:nvPr/>
          </p:nvCxnSpPr>
          <p:spPr bwMode="auto">
            <a:xfrm flipV="1">
              <a:off x="1702" y="1738"/>
              <a:ext cx="133" cy="360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08" name="AutoShape 98"/>
            <p:cNvCxnSpPr>
              <a:cxnSpLocks noChangeShapeType="1"/>
            </p:cNvCxnSpPr>
            <p:nvPr/>
          </p:nvCxnSpPr>
          <p:spPr bwMode="auto">
            <a:xfrm flipV="1">
              <a:off x="1913" y="1560"/>
              <a:ext cx="293" cy="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4309" name="Group 99"/>
            <p:cNvGrpSpPr>
              <a:grpSpLocks/>
            </p:cNvGrpSpPr>
            <p:nvPr/>
          </p:nvGrpSpPr>
          <p:grpSpPr bwMode="auto">
            <a:xfrm rot="-7399200">
              <a:off x="1962" y="2670"/>
              <a:ext cx="1088" cy="975"/>
              <a:chOff x="1610" y="1253"/>
              <a:chExt cx="1088" cy="975"/>
            </a:xfrm>
          </p:grpSpPr>
          <p:sp>
            <p:nvSpPr>
              <p:cNvPr id="54326" name="Oval 100"/>
              <p:cNvSpPr>
                <a:spLocks noChangeArrowheads="1"/>
              </p:cNvSpPr>
              <p:nvPr/>
            </p:nvSpPr>
            <p:spPr bwMode="auto">
              <a:xfrm>
                <a:off x="2200" y="1480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27" name="Oval 101"/>
              <p:cNvSpPr>
                <a:spLocks noChangeArrowheads="1"/>
              </p:cNvSpPr>
              <p:nvPr/>
            </p:nvSpPr>
            <p:spPr bwMode="auto">
              <a:xfrm>
                <a:off x="2562" y="1253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28" name="Oval 102"/>
              <p:cNvSpPr>
                <a:spLocks noChangeArrowheads="1"/>
              </p:cNvSpPr>
              <p:nvPr/>
            </p:nvSpPr>
            <p:spPr bwMode="auto">
              <a:xfrm>
                <a:off x="1791" y="1616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4329" name="Oval 103"/>
              <p:cNvSpPr>
                <a:spLocks noChangeArrowheads="1"/>
              </p:cNvSpPr>
              <p:nvPr/>
            </p:nvSpPr>
            <p:spPr bwMode="auto">
              <a:xfrm>
                <a:off x="1610" y="2092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330" name="AutoShape 104"/>
              <p:cNvCxnSpPr>
                <a:cxnSpLocks noChangeShapeType="1"/>
              </p:cNvCxnSpPr>
              <p:nvPr/>
            </p:nvCxnSpPr>
            <p:spPr bwMode="auto">
              <a:xfrm flipV="1">
                <a:off x="1702" y="1738"/>
                <a:ext cx="133" cy="360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31" name="AutoShape 105"/>
              <p:cNvCxnSpPr>
                <a:cxnSpLocks noChangeShapeType="1"/>
              </p:cNvCxnSpPr>
              <p:nvPr/>
            </p:nvCxnSpPr>
            <p:spPr bwMode="auto">
              <a:xfrm flipV="1">
                <a:off x="1913" y="1560"/>
                <a:ext cx="293" cy="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332" name="AutoShape 106"/>
              <p:cNvCxnSpPr>
                <a:cxnSpLocks noChangeShapeType="1"/>
              </p:cNvCxnSpPr>
              <p:nvPr/>
            </p:nvCxnSpPr>
            <p:spPr bwMode="auto">
              <a:xfrm flipV="1">
                <a:off x="2334" y="1345"/>
                <a:ext cx="246" cy="179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4310" name="Oval 107"/>
            <p:cNvSpPr>
              <a:spLocks noChangeArrowheads="1"/>
            </p:cNvSpPr>
            <p:nvPr/>
          </p:nvSpPr>
          <p:spPr bwMode="auto">
            <a:xfrm rot="7298955">
              <a:off x="3585" y="215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11" name="Oval 108"/>
            <p:cNvSpPr>
              <a:spLocks noChangeArrowheads="1"/>
            </p:cNvSpPr>
            <p:nvPr/>
          </p:nvSpPr>
          <p:spPr bwMode="auto">
            <a:xfrm rot="7298955">
              <a:off x="3684" y="173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12" name="Oval 109"/>
            <p:cNvSpPr>
              <a:spLocks noChangeArrowheads="1"/>
            </p:cNvSpPr>
            <p:nvPr/>
          </p:nvSpPr>
          <p:spPr bwMode="auto">
            <a:xfrm rot="7298955">
              <a:off x="3374" y="1330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4313" name="AutoShape 110"/>
            <p:cNvCxnSpPr>
              <a:cxnSpLocks noChangeShapeType="1"/>
            </p:cNvCxnSpPr>
            <p:nvPr/>
          </p:nvCxnSpPr>
          <p:spPr bwMode="auto">
            <a:xfrm rot="7298955" flipV="1">
              <a:off x="3533" y="1423"/>
              <a:ext cx="133" cy="360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314" name="AutoShape 111"/>
            <p:cNvCxnSpPr>
              <a:cxnSpLocks noChangeShapeType="1"/>
            </p:cNvCxnSpPr>
            <p:nvPr/>
          </p:nvCxnSpPr>
          <p:spPr bwMode="auto">
            <a:xfrm rot="7298955" flipV="1">
              <a:off x="3567" y="1971"/>
              <a:ext cx="293" cy="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315" name="Oval 112"/>
            <p:cNvSpPr>
              <a:spLocks noChangeArrowheads="1"/>
            </p:cNvSpPr>
            <p:nvPr/>
          </p:nvSpPr>
          <p:spPr bwMode="auto">
            <a:xfrm rot="7298955">
              <a:off x="3016" y="1389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16" name="Oval 113"/>
            <p:cNvSpPr>
              <a:spLocks noChangeArrowheads="1"/>
            </p:cNvSpPr>
            <p:nvPr/>
          </p:nvSpPr>
          <p:spPr bwMode="auto">
            <a:xfrm rot="7298955">
              <a:off x="3243" y="2886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17" name="Oval 114"/>
            <p:cNvSpPr>
              <a:spLocks noChangeArrowheads="1"/>
            </p:cNvSpPr>
            <p:nvPr/>
          </p:nvSpPr>
          <p:spPr bwMode="auto">
            <a:xfrm rot="7298955">
              <a:off x="1791" y="2478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4318" name="AutoShape 115"/>
            <p:cNvCxnSpPr>
              <a:cxnSpLocks noChangeShapeType="1"/>
            </p:cNvCxnSpPr>
            <p:nvPr/>
          </p:nvCxnSpPr>
          <p:spPr bwMode="auto">
            <a:xfrm flipH="1" flipV="1">
              <a:off x="1684" y="2228"/>
              <a:ext cx="165" cy="251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319" name="Line 116"/>
            <p:cNvSpPr>
              <a:spLocks noChangeShapeType="1"/>
            </p:cNvSpPr>
            <p:nvPr/>
          </p:nvSpPr>
          <p:spPr bwMode="auto">
            <a:xfrm rot="344485">
              <a:off x="1846" y="2614"/>
              <a:ext cx="45" cy="31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20" name="Line 117"/>
            <p:cNvSpPr>
              <a:spLocks noChangeShapeType="1"/>
            </p:cNvSpPr>
            <p:nvPr/>
          </p:nvSpPr>
          <p:spPr bwMode="auto">
            <a:xfrm flipV="1">
              <a:off x="3152" y="1389"/>
              <a:ext cx="227" cy="4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21" name="Line 118"/>
            <p:cNvSpPr>
              <a:spLocks noChangeShapeType="1"/>
            </p:cNvSpPr>
            <p:nvPr/>
          </p:nvSpPr>
          <p:spPr bwMode="auto">
            <a:xfrm flipV="1">
              <a:off x="3152" y="3022"/>
              <a:ext cx="136" cy="22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22" name="Line 119"/>
            <p:cNvSpPr>
              <a:spLocks noChangeShapeType="1"/>
            </p:cNvSpPr>
            <p:nvPr/>
          </p:nvSpPr>
          <p:spPr bwMode="auto">
            <a:xfrm flipV="1">
              <a:off x="2747" y="1521"/>
              <a:ext cx="272" cy="18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23" name="Oval 120"/>
            <p:cNvSpPr>
              <a:spLocks noChangeArrowheads="1"/>
            </p:cNvSpPr>
            <p:nvPr/>
          </p:nvSpPr>
          <p:spPr bwMode="auto">
            <a:xfrm rot="7298955">
              <a:off x="3198" y="2387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24" name="Line 121"/>
            <p:cNvSpPr>
              <a:spLocks noChangeShapeType="1"/>
            </p:cNvSpPr>
            <p:nvPr/>
          </p:nvSpPr>
          <p:spPr bwMode="auto">
            <a:xfrm flipH="1">
              <a:off x="3288" y="2251"/>
              <a:ext cx="318" cy="18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4325" name="Line 122"/>
            <p:cNvSpPr>
              <a:spLocks noChangeShapeType="1"/>
            </p:cNvSpPr>
            <p:nvPr/>
          </p:nvSpPr>
          <p:spPr bwMode="auto">
            <a:xfrm>
              <a:off x="3267" y="2523"/>
              <a:ext cx="45" cy="363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88539" name="Text Box 123"/>
          <p:cNvSpPr txBox="1">
            <a:spLocks noChangeArrowheads="1"/>
          </p:cNvSpPr>
          <p:nvPr/>
        </p:nvSpPr>
        <p:spPr bwMode="auto">
          <a:xfrm>
            <a:off x="1979613" y="6076950"/>
            <a:ext cx="50403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400">
                <a:solidFill>
                  <a:srgbClr val="000000"/>
                </a:solidFill>
              </a:rPr>
              <a:t>44 not symmetrically equivalent 15-membered rings in leifite.</a:t>
            </a:r>
          </a:p>
        </p:txBody>
      </p:sp>
      <p:grpSp>
        <p:nvGrpSpPr>
          <p:cNvPr id="12" name="Group 124"/>
          <p:cNvGrpSpPr>
            <a:grpSpLocks/>
          </p:cNvGrpSpPr>
          <p:nvPr/>
        </p:nvGrpSpPr>
        <p:grpSpPr bwMode="auto">
          <a:xfrm>
            <a:off x="241300" y="1773238"/>
            <a:ext cx="1593850" cy="1565275"/>
            <a:chOff x="-159" y="1256"/>
            <a:chExt cx="2008" cy="1971"/>
          </a:xfrm>
        </p:grpSpPr>
        <p:sp>
          <p:nvSpPr>
            <p:cNvPr id="54286" name="Oval 125"/>
            <p:cNvSpPr>
              <a:spLocks noChangeArrowheads="1"/>
            </p:cNvSpPr>
            <p:nvPr/>
          </p:nvSpPr>
          <p:spPr bwMode="auto">
            <a:xfrm>
              <a:off x="-135" y="1285"/>
              <a:ext cx="1951" cy="19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87" name="Oval 126"/>
            <p:cNvSpPr>
              <a:spLocks noChangeArrowheads="1"/>
            </p:cNvSpPr>
            <p:nvPr/>
          </p:nvSpPr>
          <p:spPr bwMode="auto">
            <a:xfrm flipH="1" flipV="1">
              <a:off x="204" y="2976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88" name="Oval 127"/>
            <p:cNvSpPr>
              <a:spLocks noChangeArrowheads="1"/>
            </p:cNvSpPr>
            <p:nvPr/>
          </p:nvSpPr>
          <p:spPr bwMode="auto">
            <a:xfrm flipH="1" flipV="1">
              <a:off x="-45" y="2687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89" name="Oval 128"/>
            <p:cNvSpPr>
              <a:spLocks noChangeArrowheads="1"/>
            </p:cNvSpPr>
            <p:nvPr/>
          </p:nvSpPr>
          <p:spPr bwMode="auto">
            <a:xfrm flipH="1" flipV="1">
              <a:off x="588" y="3170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0" name="Oval 129"/>
            <p:cNvSpPr>
              <a:spLocks noChangeArrowheads="1"/>
            </p:cNvSpPr>
            <p:nvPr/>
          </p:nvSpPr>
          <p:spPr bwMode="auto">
            <a:xfrm flipV="1">
              <a:off x="1075" y="3152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1" name="Oval 130"/>
            <p:cNvSpPr>
              <a:spLocks noChangeArrowheads="1"/>
            </p:cNvSpPr>
            <p:nvPr/>
          </p:nvSpPr>
          <p:spPr bwMode="auto">
            <a:xfrm flipV="1">
              <a:off x="1444" y="2967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2" name="Oval 131"/>
            <p:cNvSpPr>
              <a:spLocks noChangeArrowheads="1"/>
            </p:cNvSpPr>
            <p:nvPr/>
          </p:nvSpPr>
          <p:spPr bwMode="auto">
            <a:xfrm flipV="1">
              <a:off x="1683" y="2675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3" name="Oval 132"/>
            <p:cNvSpPr>
              <a:spLocks noChangeArrowheads="1"/>
            </p:cNvSpPr>
            <p:nvPr/>
          </p:nvSpPr>
          <p:spPr bwMode="auto">
            <a:xfrm flipH="1">
              <a:off x="-159" y="2332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4" name="Oval 133"/>
            <p:cNvSpPr>
              <a:spLocks noChangeArrowheads="1"/>
            </p:cNvSpPr>
            <p:nvPr/>
          </p:nvSpPr>
          <p:spPr bwMode="auto">
            <a:xfrm flipH="1">
              <a:off x="68" y="1601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5" name="Oval 134"/>
            <p:cNvSpPr>
              <a:spLocks noChangeArrowheads="1"/>
            </p:cNvSpPr>
            <p:nvPr/>
          </p:nvSpPr>
          <p:spPr bwMode="auto">
            <a:xfrm flipH="1">
              <a:off x="-122" y="1945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6" name="Oval 135"/>
            <p:cNvSpPr>
              <a:spLocks noChangeArrowheads="1"/>
            </p:cNvSpPr>
            <p:nvPr/>
          </p:nvSpPr>
          <p:spPr bwMode="auto">
            <a:xfrm flipH="1">
              <a:off x="371" y="1359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7" name="Oval 136"/>
            <p:cNvSpPr>
              <a:spLocks noChangeArrowheads="1"/>
            </p:cNvSpPr>
            <p:nvPr/>
          </p:nvSpPr>
          <p:spPr bwMode="auto">
            <a:xfrm>
              <a:off x="818" y="1256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8" name="Oval 137"/>
            <p:cNvSpPr>
              <a:spLocks noChangeArrowheads="1"/>
            </p:cNvSpPr>
            <p:nvPr/>
          </p:nvSpPr>
          <p:spPr bwMode="auto">
            <a:xfrm>
              <a:off x="1792" y="2284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299" name="Oval 138"/>
            <p:cNvSpPr>
              <a:spLocks noChangeArrowheads="1"/>
            </p:cNvSpPr>
            <p:nvPr/>
          </p:nvSpPr>
          <p:spPr bwMode="auto">
            <a:xfrm>
              <a:off x="1565" y="1607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00" name="Oval 139"/>
            <p:cNvSpPr>
              <a:spLocks noChangeArrowheads="1"/>
            </p:cNvSpPr>
            <p:nvPr/>
          </p:nvSpPr>
          <p:spPr bwMode="auto">
            <a:xfrm>
              <a:off x="1731" y="1916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4301" name="Oval 140"/>
            <p:cNvSpPr>
              <a:spLocks noChangeArrowheads="1"/>
            </p:cNvSpPr>
            <p:nvPr/>
          </p:nvSpPr>
          <p:spPr bwMode="auto">
            <a:xfrm>
              <a:off x="1256" y="1359"/>
              <a:ext cx="57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836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5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Embedding</a:t>
            </a:r>
          </a:p>
        </p:txBody>
      </p:sp>
      <p:sp>
        <p:nvSpPr>
          <p:cNvPr id="55299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7A9B7E-0846-437C-A43C-B57DF5FF776F}" type="slidenum">
              <a:rPr lang="de-DE" altLang="de-DE">
                <a:solidFill>
                  <a:srgbClr val="000000"/>
                </a:solidFill>
              </a:rPr>
              <a:pPr eaLnBrk="1" hangingPunct="1"/>
              <a:t>36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5300" name="Freeform 2"/>
          <p:cNvSpPr>
            <a:spLocks/>
          </p:cNvSpPr>
          <p:nvPr/>
        </p:nvSpPr>
        <p:spPr bwMode="auto">
          <a:xfrm>
            <a:off x="3419475" y="152400"/>
            <a:ext cx="2438400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5301" name="Text Box 3"/>
          <p:cNvSpPr txBox="1">
            <a:spLocks noChangeArrowheads="1"/>
          </p:cNvSpPr>
          <p:nvPr/>
        </p:nvSpPr>
        <p:spPr bwMode="auto">
          <a:xfrm>
            <a:off x="3851275" y="333375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 i="1">
                <a:solidFill>
                  <a:srgbClr val="FFFFFF"/>
                </a:solidFill>
              </a:rPr>
              <a:t>Embedding</a:t>
            </a:r>
          </a:p>
        </p:txBody>
      </p:sp>
      <p:sp>
        <p:nvSpPr>
          <p:cNvPr id="55302" name="AutoShape 4"/>
          <p:cNvSpPr>
            <a:spLocks noChangeAspect="1" noChangeArrowheads="1" noTextEdit="1"/>
          </p:cNvSpPr>
          <p:nvPr/>
        </p:nvSpPr>
        <p:spPr bwMode="auto">
          <a:xfrm>
            <a:off x="2060575" y="2393950"/>
            <a:ext cx="50228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59163" y="4005263"/>
            <a:ext cx="2265362" cy="2132012"/>
            <a:chOff x="3032" y="1494"/>
            <a:chExt cx="1427" cy="1343"/>
          </a:xfrm>
        </p:grpSpPr>
        <p:sp>
          <p:nvSpPr>
            <p:cNvPr id="55803" name="Freeform 6"/>
            <p:cNvSpPr>
              <a:spLocks/>
            </p:cNvSpPr>
            <p:nvPr/>
          </p:nvSpPr>
          <p:spPr bwMode="auto">
            <a:xfrm>
              <a:off x="3391" y="2591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6 w 29"/>
                <a:gd name="T3" fmla="*/ 0 h 29"/>
                <a:gd name="T4" fmla="*/ 22 w 29"/>
                <a:gd name="T5" fmla="*/ 2 h 29"/>
                <a:gd name="T6" fmla="*/ 25 w 29"/>
                <a:gd name="T7" fmla="*/ 4 h 29"/>
                <a:gd name="T8" fmla="*/ 29 w 29"/>
                <a:gd name="T9" fmla="*/ 10 h 29"/>
                <a:gd name="T10" fmla="*/ 29 w 29"/>
                <a:gd name="T11" fmla="*/ 16 h 29"/>
                <a:gd name="T12" fmla="*/ 27 w 29"/>
                <a:gd name="T13" fmla="*/ 21 h 29"/>
                <a:gd name="T14" fmla="*/ 23 w 29"/>
                <a:gd name="T15" fmla="*/ 25 h 29"/>
                <a:gd name="T16" fmla="*/ 12 w 29"/>
                <a:gd name="T17" fmla="*/ 29 h 29"/>
                <a:gd name="T18" fmla="*/ 6 w 29"/>
                <a:gd name="T19" fmla="*/ 27 h 29"/>
                <a:gd name="T20" fmla="*/ 2 w 29"/>
                <a:gd name="T21" fmla="*/ 23 h 29"/>
                <a:gd name="T22" fmla="*/ 0 w 29"/>
                <a:gd name="T23" fmla="*/ 18 h 29"/>
                <a:gd name="T24" fmla="*/ 0 w 29"/>
                <a:gd name="T25" fmla="*/ 12 h 29"/>
                <a:gd name="T26" fmla="*/ 2 w 29"/>
                <a:gd name="T27" fmla="*/ 6 h 29"/>
                <a:gd name="T28" fmla="*/ 4 w 29"/>
                <a:gd name="T29" fmla="*/ 2 h 29"/>
                <a:gd name="T30" fmla="*/ 10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0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6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2" y="29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6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4" name="Freeform 7"/>
            <p:cNvSpPr>
              <a:spLocks noEditPoints="1"/>
            </p:cNvSpPr>
            <p:nvPr/>
          </p:nvSpPr>
          <p:spPr bwMode="auto">
            <a:xfrm>
              <a:off x="3390" y="2590"/>
              <a:ext cx="16" cy="16"/>
            </a:xfrm>
            <a:custGeom>
              <a:avLst/>
              <a:gdLst>
                <a:gd name="T0" fmla="*/ 11 w 32"/>
                <a:gd name="T1" fmla="*/ 4 h 33"/>
                <a:gd name="T2" fmla="*/ 7 w 32"/>
                <a:gd name="T3" fmla="*/ 6 h 33"/>
                <a:gd name="T4" fmla="*/ 5 w 32"/>
                <a:gd name="T5" fmla="*/ 8 h 33"/>
                <a:gd name="T6" fmla="*/ 3 w 32"/>
                <a:gd name="T7" fmla="*/ 14 h 33"/>
                <a:gd name="T8" fmla="*/ 3 w 32"/>
                <a:gd name="T9" fmla="*/ 20 h 33"/>
                <a:gd name="T10" fmla="*/ 5 w 32"/>
                <a:gd name="T11" fmla="*/ 23 h 33"/>
                <a:gd name="T12" fmla="*/ 9 w 32"/>
                <a:gd name="T13" fmla="*/ 27 h 33"/>
                <a:gd name="T14" fmla="*/ 15 w 32"/>
                <a:gd name="T15" fmla="*/ 29 h 33"/>
                <a:gd name="T16" fmla="*/ 23 w 32"/>
                <a:gd name="T17" fmla="*/ 25 h 33"/>
                <a:gd name="T18" fmla="*/ 26 w 32"/>
                <a:gd name="T19" fmla="*/ 22 h 33"/>
                <a:gd name="T20" fmla="*/ 28 w 32"/>
                <a:gd name="T21" fmla="*/ 18 h 33"/>
                <a:gd name="T22" fmla="*/ 28 w 32"/>
                <a:gd name="T23" fmla="*/ 14 h 33"/>
                <a:gd name="T24" fmla="*/ 30 w 32"/>
                <a:gd name="T25" fmla="*/ 14 h 33"/>
                <a:gd name="T26" fmla="*/ 21 w 32"/>
                <a:gd name="T27" fmla="*/ 4 h 33"/>
                <a:gd name="T28" fmla="*/ 21 w 32"/>
                <a:gd name="T29" fmla="*/ 6 h 33"/>
                <a:gd name="T30" fmla="*/ 17 w 32"/>
                <a:gd name="T31" fmla="*/ 4 h 33"/>
                <a:gd name="T32" fmla="*/ 11 w 32"/>
                <a:gd name="T33" fmla="*/ 4 h 33"/>
                <a:gd name="T34" fmla="*/ 11 w 32"/>
                <a:gd name="T35" fmla="*/ 0 h 33"/>
                <a:gd name="T36" fmla="*/ 19 w 32"/>
                <a:gd name="T37" fmla="*/ 0 h 33"/>
                <a:gd name="T38" fmla="*/ 23 w 32"/>
                <a:gd name="T39" fmla="*/ 2 h 33"/>
                <a:gd name="T40" fmla="*/ 32 w 32"/>
                <a:gd name="T41" fmla="*/ 12 h 33"/>
                <a:gd name="T42" fmla="*/ 32 w 32"/>
                <a:gd name="T43" fmla="*/ 18 h 33"/>
                <a:gd name="T44" fmla="*/ 30 w 32"/>
                <a:gd name="T45" fmla="*/ 23 h 33"/>
                <a:gd name="T46" fmla="*/ 24 w 32"/>
                <a:gd name="T47" fmla="*/ 29 h 33"/>
                <a:gd name="T48" fmla="*/ 21 w 32"/>
                <a:gd name="T49" fmla="*/ 31 h 33"/>
                <a:gd name="T50" fmla="*/ 15 w 32"/>
                <a:gd name="T51" fmla="*/ 33 h 33"/>
                <a:gd name="T52" fmla="*/ 13 w 32"/>
                <a:gd name="T53" fmla="*/ 33 h 33"/>
                <a:gd name="T54" fmla="*/ 7 w 32"/>
                <a:gd name="T55" fmla="*/ 31 h 33"/>
                <a:gd name="T56" fmla="*/ 1 w 32"/>
                <a:gd name="T57" fmla="*/ 25 h 33"/>
                <a:gd name="T58" fmla="*/ 0 w 32"/>
                <a:gd name="T59" fmla="*/ 22 h 33"/>
                <a:gd name="T60" fmla="*/ 0 w 32"/>
                <a:gd name="T61" fmla="*/ 14 h 33"/>
                <a:gd name="T62" fmla="*/ 1 w 32"/>
                <a:gd name="T63" fmla="*/ 8 h 33"/>
                <a:gd name="T64" fmla="*/ 1 w 32"/>
                <a:gd name="T65" fmla="*/ 6 h 33"/>
                <a:gd name="T66" fmla="*/ 5 w 32"/>
                <a:gd name="T67" fmla="*/ 2 h 33"/>
                <a:gd name="T68" fmla="*/ 11 w 32"/>
                <a:gd name="T69" fmla="*/ 0 h 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33"/>
                <a:gd name="T107" fmla="*/ 32 w 32"/>
                <a:gd name="T108" fmla="*/ 33 h 3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33">
                  <a:moveTo>
                    <a:pt x="11" y="4"/>
                  </a:moveTo>
                  <a:lnTo>
                    <a:pt x="7" y="6"/>
                  </a:lnTo>
                  <a:lnTo>
                    <a:pt x="5" y="8"/>
                  </a:lnTo>
                  <a:lnTo>
                    <a:pt x="3" y="14"/>
                  </a:lnTo>
                  <a:lnTo>
                    <a:pt x="3" y="20"/>
                  </a:lnTo>
                  <a:lnTo>
                    <a:pt x="5" y="23"/>
                  </a:lnTo>
                  <a:lnTo>
                    <a:pt x="9" y="27"/>
                  </a:lnTo>
                  <a:lnTo>
                    <a:pt x="15" y="29"/>
                  </a:lnTo>
                  <a:lnTo>
                    <a:pt x="23" y="25"/>
                  </a:lnTo>
                  <a:lnTo>
                    <a:pt x="26" y="22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17" y="4"/>
                  </a:lnTo>
                  <a:lnTo>
                    <a:pt x="11" y="4"/>
                  </a:lnTo>
                  <a:close/>
                  <a:moveTo>
                    <a:pt x="11" y="0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32" y="12"/>
                  </a:lnTo>
                  <a:lnTo>
                    <a:pt x="32" y="18"/>
                  </a:lnTo>
                  <a:lnTo>
                    <a:pt x="30" y="23"/>
                  </a:lnTo>
                  <a:lnTo>
                    <a:pt x="24" y="29"/>
                  </a:lnTo>
                  <a:lnTo>
                    <a:pt x="21" y="31"/>
                  </a:lnTo>
                  <a:lnTo>
                    <a:pt x="15" y="33"/>
                  </a:lnTo>
                  <a:lnTo>
                    <a:pt x="13" y="33"/>
                  </a:lnTo>
                  <a:lnTo>
                    <a:pt x="7" y="31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" y="8"/>
                  </a:lnTo>
                  <a:lnTo>
                    <a:pt x="1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5" name="Freeform 8"/>
            <p:cNvSpPr>
              <a:spLocks/>
            </p:cNvSpPr>
            <p:nvPr/>
          </p:nvSpPr>
          <p:spPr bwMode="auto">
            <a:xfrm>
              <a:off x="3566" y="2388"/>
              <a:ext cx="15" cy="15"/>
            </a:xfrm>
            <a:custGeom>
              <a:avLst/>
              <a:gdLst>
                <a:gd name="T0" fmla="*/ 12 w 29"/>
                <a:gd name="T1" fmla="*/ 0 h 28"/>
                <a:gd name="T2" fmla="*/ 18 w 29"/>
                <a:gd name="T3" fmla="*/ 0 h 28"/>
                <a:gd name="T4" fmla="*/ 23 w 29"/>
                <a:gd name="T5" fmla="*/ 2 h 28"/>
                <a:gd name="T6" fmla="*/ 27 w 29"/>
                <a:gd name="T7" fmla="*/ 3 h 28"/>
                <a:gd name="T8" fmla="*/ 29 w 29"/>
                <a:gd name="T9" fmla="*/ 9 h 28"/>
                <a:gd name="T10" fmla="*/ 29 w 29"/>
                <a:gd name="T11" fmla="*/ 15 h 28"/>
                <a:gd name="T12" fmla="*/ 27 w 29"/>
                <a:gd name="T13" fmla="*/ 21 h 28"/>
                <a:gd name="T14" fmla="*/ 23 w 29"/>
                <a:gd name="T15" fmla="*/ 25 h 28"/>
                <a:gd name="T16" fmla="*/ 12 w 29"/>
                <a:gd name="T17" fmla="*/ 28 h 28"/>
                <a:gd name="T18" fmla="*/ 6 w 29"/>
                <a:gd name="T19" fmla="*/ 27 h 28"/>
                <a:gd name="T20" fmla="*/ 2 w 29"/>
                <a:gd name="T21" fmla="*/ 23 h 28"/>
                <a:gd name="T22" fmla="*/ 0 w 29"/>
                <a:gd name="T23" fmla="*/ 17 h 28"/>
                <a:gd name="T24" fmla="*/ 0 w 29"/>
                <a:gd name="T25" fmla="*/ 11 h 28"/>
                <a:gd name="T26" fmla="*/ 2 w 29"/>
                <a:gd name="T27" fmla="*/ 5 h 28"/>
                <a:gd name="T28" fmla="*/ 6 w 29"/>
                <a:gd name="T29" fmla="*/ 2 h 28"/>
                <a:gd name="T30" fmla="*/ 12 w 29"/>
                <a:gd name="T31" fmla="*/ 0 h 2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8"/>
                <a:gd name="T50" fmla="*/ 29 w 29"/>
                <a:gd name="T51" fmla="*/ 28 h 2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8">
                  <a:moveTo>
                    <a:pt x="12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7" y="3"/>
                  </a:lnTo>
                  <a:lnTo>
                    <a:pt x="29" y="9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2" y="28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6" name="Freeform 9"/>
            <p:cNvSpPr>
              <a:spLocks noEditPoints="1"/>
            </p:cNvSpPr>
            <p:nvPr/>
          </p:nvSpPr>
          <p:spPr bwMode="auto">
            <a:xfrm>
              <a:off x="3565" y="2387"/>
              <a:ext cx="17" cy="17"/>
            </a:xfrm>
            <a:custGeom>
              <a:avLst/>
              <a:gdLst>
                <a:gd name="T0" fmla="*/ 13 w 32"/>
                <a:gd name="T1" fmla="*/ 4 h 32"/>
                <a:gd name="T2" fmla="*/ 9 w 32"/>
                <a:gd name="T3" fmla="*/ 5 h 32"/>
                <a:gd name="T4" fmla="*/ 5 w 32"/>
                <a:gd name="T5" fmla="*/ 9 h 32"/>
                <a:gd name="T6" fmla="*/ 3 w 32"/>
                <a:gd name="T7" fmla="*/ 13 h 32"/>
                <a:gd name="T8" fmla="*/ 3 w 32"/>
                <a:gd name="T9" fmla="*/ 19 h 32"/>
                <a:gd name="T10" fmla="*/ 5 w 32"/>
                <a:gd name="T11" fmla="*/ 23 h 32"/>
                <a:gd name="T12" fmla="*/ 9 w 32"/>
                <a:gd name="T13" fmla="*/ 27 h 32"/>
                <a:gd name="T14" fmla="*/ 15 w 32"/>
                <a:gd name="T15" fmla="*/ 29 h 32"/>
                <a:gd name="T16" fmla="*/ 23 w 32"/>
                <a:gd name="T17" fmla="*/ 25 h 32"/>
                <a:gd name="T18" fmla="*/ 26 w 32"/>
                <a:gd name="T19" fmla="*/ 21 h 32"/>
                <a:gd name="T20" fmla="*/ 28 w 32"/>
                <a:gd name="T21" fmla="*/ 17 h 32"/>
                <a:gd name="T22" fmla="*/ 28 w 32"/>
                <a:gd name="T23" fmla="*/ 13 h 32"/>
                <a:gd name="T24" fmla="*/ 26 w 32"/>
                <a:gd name="T25" fmla="*/ 7 h 32"/>
                <a:gd name="T26" fmla="*/ 23 w 32"/>
                <a:gd name="T27" fmla="*/ 5 h 32"/>
                <a:gd name="T28" fmla="*/ 17 w 32"/>
                <a:gd name="T29" fmla="*/ 4 h 32"/>
                <a:gd name="T30" fmla="*/ 13 w 32"/>
                <a:gd name="T31" fmla="*/ 4 h 32"/>
                <a:gd name="T32" fmla="*/ 13 w 32"/>
                <a:gd name="T33" fmla="*/ 0 h 32"/>
                <a:gd name="T34" fmla="*/ 19 w 32"/>
                <a:gd name="T35" fmla="*/ 0 h 32"/>
                <a:gd name="T36" fmla="*/ 24 w 32"/>
                <a:gd name="T37" fmla="*/ 2 h 32"/>
                <a:gd name="T38" fmla="*/ 28 w 32"/>
                <a:gd name="T39" fmla="*/ 4 h 32"/>
                <a:gd name="T40" fmla="*/ 30 w 32"/>
                <a:gd name="T41" fmla="*/ 5 h 32"/>
                <a:gd name="T42" fmla="*/ 32 w 32"/>
                <a:gd name="T43" fmla="*/ 11 h 32"/>
                <a:gd name="T44" fmla="*/ 32 w 32"/>
                <a:gd name="T45" fmla="*/ 17 h 32"/>
                <a:gd name="T46" fmla="*/ 30 w 32"/>
                <a:gd name="T47" fmla="*/ 23 h 32"/>
                <a:gd name="T48" fmla="*/ 24 w 32"/>
                <a:gd name="T49" fmla="*/ 29 h 32"/>
                <a:gd name="T50" fmla="*/ 21 w 32"/>
                <a:gd name="T51" fmla="*/ 30 h 32"/>
                <a:gd name="T52" fmla="*/ 15 w 32"/>
                <a:gd name="T53" fmla="*/ 32 h 32"/>
                <a:gd name="T54" fmla="*/ 13 w 32"/>
                <a:gd name="T55" fmla="*/ 32 h 32"/>
                <a:gd name="T56" fmla="*/ 7 w 32"/>
                <a:gd name="T57" fmla="*/ 30 h 32"/>
                <a:gd name="T58" fmla="*/ 1 w 32"/>
                <a:gd name="T59" fmla="*/ 25 h 32"/>
                <a:gd name="T60" fmla="*/ 0 w 32"/>
                <a:gd name="T61" fmla="*/ 21 h 32"/>
                <a:gd name="T62" fmla="*/ 0 w 32"/>
                <a:gd name="T63" fmla="*/ 13 h 32"/>
                <a:gd name="T64" fmla="*/ 1 w 32"/>
                <a:gd name="T65" fmla="*/ 7 h 32"/>
                <a:gd name="T66" fmla="*/ 7 w 32"/>
                <a:gd name="T67" fmla="*/ 2 h 32"/>
                <a:gd name="T68" fmla="*/ 13 w 32"/>
                <a:gd name="T69" fmla="*/ 0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32"/>
                <a:gd name="T107" fmla="*/ 32 w 32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32">
                  <a:moveTo>
                    <a:pt x="13" y="4"/>
                  </a:moveTo>
                  <a:lnTo>
                    <a:pt x="9" y="5"/>
                  </a:lnTo>
                  <a:lnTo>
                    <a:pt x="5" y="9"/>
                  </a:lnTo>
                  <a:lnTo>
                    <a:pt x="3" y="13"/>
                  </a:lnTo>
                  <a:lnTo>
                    <a:pt x="3" y="19"/>
                  </a:lnTo>
                  <a:lnTo>
                    <a:pt x="5" y="23"/>
                  </a:lnTo>
                  <a:lnTo>
                    <a:pt x="9" y="27"/>
                  </a:lnTo>
                  <a:lnTo>
                    <a:pt x="15" y="29"/>
                  </a:lnTo>
                  <a:lnTo>
                    <a:pt x="23" y="25"/>
                  </a:lnTo>
                  <a:lnTo>
                    <a:pt x="26" y="21"/>
                  </a:lnTo>
                  <a:lnTo>
                    <a:pt x="28" y="17"/>
                  </a:lnTo>
                  <a:lnTo>
                    <a:pt x="28" y="13"/>
                  </a:lnTo>
                  <a:lnTo>
                    <a:pt x="26" y="7"/>
                  </a:lnTo>
                  <a:lnTo>
                    <a:pt x="23" y="5"/>
                  </a:lnTo>
                  <a:lnTo>
                    <a:pt x="17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4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2" y="11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24" y="29"/>
                  </a:lnTo>
                  <a:lnTo>
                    <a:pt x="21" y="30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7" y="30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1" y="7"/>
                  </a:lnTo>
                  <a:lnTo>
                    <a:pt x="7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7" name="Freeform 10"/>
            <p:cNvSpPr>
              <a:spLocks/>
            </p:cNvSpPr>
            <p:nvPr/>
          </p:nvSpPr>
          <p:spPr bwMode="auto">
            <a:xfrm>
              <a:off x="3137" y="2505"/>
              <a:ext cx="14" cy="14"/>
            </a:xfrm>
            <a:custGeom>
              <a:avLst/>
              <a:gdLst>
                <a:gd name="T0" fmla="*/ 10 w 29"/>
                <a:gd name="T1" fmla="*/ 0 h 26"/>
                <a:gd name="T2" fmla="*/ 19 w 29"/>
                <a:gd name="T3" fmla="*/ 0 h 26"/>
                <a:gd name="T4" fmla="*/ 23 w 29"/>
                <a:gd name="T5" fmla="*/ 2 h 26"/>
                <a:gd name="T6" fmla="*/ 27 w 29"/>
                <a:gd name="T7" fmla="*/ 5 h 26"/>
                <a:gd name="T8" fmla="*/ 29 w 29"/>
                <a:gd name="T9" fmla="*/ 9 h 26"/>
                <a:gd name="T10" fmla="*/ 29 w 29"/>
                <a:gd name="T11" fmla="*/ 15 h 26"/>
                <a:gd name="T12" fmla="*/ 27 w 29"/>
                <a:gd name="T13" fmla="*/ 21 h 26"/>
                <a:gd name="T14" fmla="*/ 23 w 29"/>
                <a:gd name="T15" fmla="*/ 25 h 26"/>
                <a:gd name="T16" fmla="*/ 17 w 29"/>
                <a:gd name="T17" fmla="*/ 26 h 26"/>
                <a:gd name="T18" fmla="*/ 12 w 29"/>
                <a:gd name="T19" fmla="*/ 26 h 26"/>
                <a:gd name="T20" fmla="*/ 6 w 29"/>
                <a:gd name="T21" fmla="*/ 25 h 26"/>
                <a:gd name="T22" fmla="*/ 2 w 29"/>
                <a:gd name="T23" fmla="*/ 23 h 26"/>
                <a:gd name="T24" fmla="*/ 0 w 29"/>
                <a:gd name="T25" fmla="*/ 17 h 26"/>
                <a:gd name="T26" fmla="*/ 0 w 29"/>
                <a:gd name="T27" fmla="*/ 11 h 26"/>
                <a:gd name="T28" fmla="*/ 2 w 29"/>
                <a:gd name="T29" fmla="*/ 5 h 26"/>
                <a:gd name="T30" fmla="*/ 4 w 29"/>
                <a:gd name="T31" fmla="*/ 2 h 26"/>
                <a:gd name="T32" fmla="*/ 10 w 29"/>
                <a:gd name="T33" fmla="*/ 0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"/>
                <a:gd name="T52" fmla="*/ 0 h 26"/>
                <a:gd name="T53" fmla="*/ 29 w 29"/>
                <a:gd name="T54" fmla="*/ 26 h 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" h="26">
                  <a:moveTo>
                    <a:pt x="10" y="0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9" y="9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8" name="Freeform 11"/>
            <p:cNvSpPr>
              <a:spLocks noEditPoints="1"/>
            </p:cNvSpPr>
            <p:nvPr/>
          </p:nvSpPr>
          <p:spPr bwMode="auto">
            <a:xfrm>
              <a:off x="3136" y="2504"/>
              <a:ext cx="16" cy="16"/>
            </a:xfrm>
            <a:custGeom>
              <a:avLst/>
              <a:gdLst>
                <a:gd name="T0" fmla="*/ 12 w 33"/>
                <a:gd name="T1" fmla="*/ 4 h 30"/>
                <a:gd name="T2" fmla="*/ 8 w 33"/>
                <a:gd name="T3" fmla="*/ 5 h 30"/>
                <a:gd name="T4" fmla="*/ 6 w 33"/>
                <a:gd name="T5" fmla="*/ 7 h 30"/>
                <a:gd name="T6" fmla="*/ 4 w 33"/>
                <a:gd name="T7" fmla="*/ 13 h 30"/>
                <a:gd name="T8" fmla="*/ 4 w 33"/>
                <a:gd name="T9" fmla="*/ 19 h 30"/>
                <a:gd name="T10" fmla="*/ 6 w 33"/>
                <a:gd name="T11" fmla="*/ 23 h 30"/>
                <a:gd name="T12" fmla="*/ 10 w 33"/>
                <a:gd name="T13" fmla="*/ 25 h 30"/>
                <a:gd name="T14" fmla="*/ 16 w 33"/>
                <a:gd name="T15" fmla="*/ 27 h 30"/>
                <a:gd name="T16" fmla="*/ 19 w 33"/>
                <a:gd name="T17" fmla="*/ 27 h 30"/>
                <a:gd name="T18" fmla="*/ 23 w 33"/>
                <a:gd name="T19" fmla="*/ 25 h 30"/>
                <a:gd name="T20" fmla="*/ 27 w 33"/>
                <a:gd name="T21" fmla="*/ 21 h 30"/>
                <a:gd name="T22" fmla="*/ 29 w 33"/>
                <a:gd name="T23" fmla="*/ 17 h 30"/>
                <a:gd name="T24" fmla="*/ 29 w 33"/>
                <a:gd name="T25" fmla="*/ 13 h 30"/>
                <a:gd name="T26" fmla="*/ 27 w 33"/>
                <a:gd name="T27" fmla="*/ 7 h 30"/>
                <a:gd name="T28" fmla="*/ 23 w 33"/>
                <a:gd name="T29" fmla="*/ 5 h 30"/>
                <a:gd name="T30" fmla="*/ 17 w 33"/>
                <a:gd name="T31" fmla="*/ 4 h 30"/>
                <a:gd name="T32" fmla="*/ 12 w 33"/>
                <a:gd name="T33" fmla="*/ 4 h 30"/>
                <a:gd name="T34" fmla="*/ 12 w 33"/>
                <a:gd name="T35" fmla="*/ 0 h 30"/>
                <a:gd name="T36" fmla="*/ 19 w 33"/>
                <a:gd name="T37" fmla="*/ 0 h 30"/>
                <a:gd name="T38" fmla="*/ 25 w 33"/>
                <a:gd name="T39" fmla="*/ 2 h 30"/>
                <a:gd name="T40" fmla="*/ 29 w 33"/>
                <a:gd name="T41" fmla="*/ 4 h 30"/>
                <a:gd name="T42" fmla="*/ 31 w 33"/>
                <a:gd name="T43" fmla="*/ 5 h 30"/>
                <a:gd name="T44" fmla="*/ 33 w 33"/>
                <a:gd name="T45" fmla="*/ 11 h 30"/>
                <a:gd name="T46" fmla="*/ 33 w 33"/>
                <a:gd name="T47" fmla="*/ 17 h 30"/>
                <a:gd name="T48" fmla="*/ 31 w 33"/>
                <a:gd name="T49" fmla="*/ 23 h 30"/>
                <a:gd name="T50" fmla="*/ 25 w 33"/>
                <a:gd name="T51" fmla="*/ 28 h 30"/>
                <a:gd name="T52" fmla="*/ 19 w 33"/>
                <a:gd name="T53" fmla="*/ 30 h 30"/>
                <a:gd name="T54" fmla="*/ 14 w 33"/>
                <a:gd name="T55" fmla="*/ 30 h 30"/>
                <a:gd name="T56" fmla="*/ 8 w 33"/>
                <a:gd name="T57" fmla="*/ 28 h 30"/>
                <a:gd name="T58" fmla="*/ 4 w 33"/>
                <a:gd name="T59" fmla="*/ 27 h 30"/>
                <a:gd name="T60" fmla="*/ 2 w 33"/>
                <a:gd name="T61" fmla="*/ 25 h 30"/>
                <a:gd name="T62" fmla="*/ 0 w 33"/>
                <a:gd name="T63" fmla="*/ 21 h 30"/>
                <a:gd name="T64" fmla="*/ 0 w 33"/>
                <a:gd name="T65" fmla="*/ 13 h 30"/>
                <a:gd name="T66" fmla="*/ 2 w 33"/>
                <a:gd name="T67" fmla="*/ 7 h 30"/>
                <a:gd name="T68" fmla="*/ 2 w 33"/>
                <a:gd name="T69" fmla="*/ 5 h 30"/>
                <a:gd name="T70" fmla="*/ 6 w 33"/>
                <a:gd name="T71" fmla="*/ 2 h 30"/>
                <a:gd name="T72" fmla="*/ 12 w 33"/>
                <a:gd name="T73" fmla="*/ 0 h 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"/>
                <a:gd name="T112" fmla="*/ 0 h 30"/>
                <a:gd name="T113" fmla="*/ 33 w 33"/>
                <a:gd name="T114" fmla="*/ 30 h 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" h="30">
                  <a:moveTo>
                    <a:pt x="12" y="4"/>
                  </a:moveTo>
                  <a:lnTo>
                    <a:pt x="8" y="5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5"/>
                  </a:lnTo>
                  <a:lnTo>
                    <a:pt x="16" y="27"/>
                  </a:lnTo>
                  <a:lnTo>
                    <a:pt x="19" y="27"/>
                  </a:lnTo>
                  <a:lnTo>
                    <a:pt x="23" y="25"/>
                  </a:lnTo>
                  <a:lnTo>
                    <a:pt x="27" y="21"/>
                  </a:lnTo>
                  <a:lnTo>
                    <a:pt x="29" y="17"/>
                  </a:lnTo>
                  <a:lnTo>
                    <a:pt x="29" y="13"/>
                  </a:lnTo>
                  <a:lnTo>
                    <a:pt x="27" y="7"/>
                  </a:lnTo>
                  <a:lnTo>
                    <a:pt x="23" y="5"/>
                  </a:lnTo>
                  <a:lnTo>
                    <a:pt x="17" y="4"/>
                  </a:lnTo>
                  <a:lnTo>
                    <a:pt x="12" y="4"/>
                  </a:lnTo>
                  <a:close/>
                  <a:moveTo>
                    <a:pt x="12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4"/>
                  </a:lnTo>
                  <a:lnTo>
                    <a:pt x="31" y="5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25" y="28"/>
                  </a:lnTo>
                  <a:lnTo>
                    <a:pt x="19" y="30"/>
                  </a:lnTo>
                  <a:lnTo>
                    <a:pt x="14" y="30"/>
                  </a:lnTo>
                  <a:lnTo>
                    <a:pt x="8" y="28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9" name="Freeform 12"/>
            <p:cNvSpPr>
              <a:spLocks/>
            </p:cNvSpPr>
            <p:nvPr/>
          </p:nvSpPr>
          <p:spPr bwMode="auto">
            <a:xfrm>
              <a:off x="3454" y="2822"/>
              <a:ext cx="13" cy="14"/>
            </a:xfrm>
            <a:custGeom>
              <a:avLst/>
              <a:gdLst>
                <a:gd name="T0" fmla="*/ 10 w 27"/>
                <a:gd name="T1" fmla="*/ 0 h 28"/>
                <a:gd name="T2" fmla="*/ 15 w 27"/>
                <a:gd name="T3" fmla="*/ 0 h 28"/>
                <a:gd name="T4" fmla="*/ 21 w 27"/>
                <a:gd name="T5" fmla="*/ 1 h 28"/>
                <a:gd name="T6" fmla="*/ 25 w 27"/>
                <a:gd name="T7" fmla="*/ 5 h 28"/>
                <a:gd name="T8" fmla="*/ 27 w 27"/>
                <a:gd name="T9" fmla="*/ 11 h 28"/>
                <a:gd name="T10" fmla="*/ 27 w 27"/>
                <a:gd name="T11" fmla="*/ 17 h 28"/>
                <a:gd name="T12" fmla="*/ 25 w 27"/>
                <a:gd name="T13" fmla="*/ 23 h 28"/>
                <a:gd name="T14" fmla="*/ 23 w 27"/>
                <a:gd name="T15" fmla="*/ 26 h 28"/>
                <a:gd name="T16" fmla="*/ 17 w 27"/>
                <a:gd name="T17" fmla="*/ 28 h 28"/>
                <a:gd name="T18" fmla="*/ 12 w 27"/>
                <a:gd name="T19" fmla="*/ 28 h 28"/>
                <a:gd name="T20" fmla="*/ 6 w 27"/>
                <a:gd name="T21" fmla="*/ 26 h 28"/>
                <a:gd name="T22" fmla="*/ 2 w 27"/>
                <a:gd name="T23" fmla="*/ 24 h 28"/>
                <a:gd name="T24" fmla="*/ 0 w 27"/>
                <a:gd name="T25" fmla="*/ 19 h 28"/>
                <a:gd name="T26" fmla="*/ 0 w 27"/>
                <a:gd name="T27" fmla="*/ 9 h 28"/>
                <a:gd name="T28" fmla="*/ 2 w 27"/>
                <a:gd name="T29" fmla="*/ 5 h 28"/>
                <a:gd name="T30" fmla="*/ 6 w 27"/>
                <a:gd name="T31" fmla="*/ 1 h 28"/>
                <a:gd name="T32" fmla="*/ 10 w 27"/>
                <a:gd name="T33" fmla="*/ 0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8"/>
                <a:gd name="T53" fmla="*/ 27 w 27"/>
                <a:gd name="T54" fmla="*/ 28 h 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8">
                  <a:moveTo>
                    <a:pt x="10" y="0"/>
                  </a:moveTo>
                  <a:lnTo>
                    <a:pt x="15" y="0"/>
                  </a:lnTo>
                  <a:lnTo>
                    <a:pt x="21" y="1"/>
                  </a:lnTo>
                  <a:lnTo>
                    <a:pt x="25" y="5"/>
                  </a:lnTo>
                  <a:lnTo>
                    <a:pt x="27" y="11"/>
                  </a:lnTo>
                  <a:lnTo>
                    <a:pt x="27" y="17"/>
                  </a:lnTo>
                  <a:lnTo>
                    <a:pt x="25" y="23"/>
                  </a:lnTo>
                  <a:lnTo>
                    <a:pt x="23" y="26"/>
                  </a:lnTo>
                  <a:lnTo>
                    <a:pt x="17" y="28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5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0" name="Freeform 13"/>
            <p:cNvSpPr>
              <a:spLocks noEditPoints="1"/>
            </p:cNvSpPr>
            <p:nvPr/>
          </p:nvSpPr>
          <p:spPr bwMode="auto">
            <a:xfrm>
              <a:off x="3453" y="2821"/>
              <a:ext cx="15" cy="16"/>
            </a:xfrm>
            <a:custGeom>
              <a:avLst/>
              <a:gdLst>
                <a:gd name="T0" fmla="*/ 12 w 31"/>
                <a:gd name="T1" fmla="*/ 3 h 32"/>
                <a:gd name="T2" fmla="*/ 8 w 31"/>
                <a:gd name="T3" fmla="*/ 5 h 32"/>
                <a:gd name="T4" fmla="*/ 6 w 31"/>
                <a:gd name="T5" fmla="*/ 9 h 32"/>
                <a:gd name="T6" fmla="*/ 4 w 31"/>
                <a:gd name="T7" fmla="*/ 15 h 32"/>
                <a:gd name="T8" fmla="*/ 4 w 31"/>
                <a:gd name="T9" fmla="*/ 21 h 32"/>
                <a:gd name="T10" fmla="*/ 6 w 31"/>
                <a:gd name="T11" fmla="*/ 25 h 32"/>
                <a:gd name="T12" fmla="*/ 10 w 31"/>
                <a:gd name="T13" fmla="*/ 26 h 32"/>
                <a:gd name="T14" fmla="*/ 15 w 31"/>
                <a:gd name="T15" fmla="*/ 28 h 32"/>
                <a:gd name="T16" fmla="*/ 19 w 31"/>
                <a:gd name="T17" fmla="*/ 28 h 32"/>
                <a:gd name="T18" fmla="*/ 23 w 31"/>
                <a:gd name="T19" fmla="*/ 26 h 32"/>
                <a:gd name="T20" fmla="*/ 25 w 31"/>
                <a:gd name="T21" fmla="*/ 25 h 32"/>
                <a:gd name="T22" fmla="*/ 27 w 31"/>
                <a:gd name="T23" fmla="*/ 19 h 32"/>
                <a:gd name="T24" fmla="*/ 27 w 31"/>
                <a:gd name="T25" fmla="*/ 15 h 32"/>
                <a:gd name="T26" fmla="*/ 25 w 31"/>
                <a:gd name="T27" fmla="*/ 9 h 32"/>
                <a:gd name="T28" fmla="*/ 21 w 31"/>
                <a:gd name="T29" fmla="*/ 5 h 32"/>
                <a:gd name="T30" fmla="*/ 15 w 31"/>
                <a:gd name="T31" fmla="*/ 3 h 32"/>
                <a:gd name="T32" fmla="*/ 12 w 31"/>
                <a:gd name="T33" fmla="*/ 3 h 32"/>
                <a:gd name="T34" fmla="*/ 12 w 31"/>
                <a:gd name="T35" fmla="*/ 0 h 32"/>
                <a:gd name="T36" fmla="*/ 17 w 31"/>
                <a:gd name="T37" fmla="*/ 0 h 32"/>
                <a:gd name="T38" fmla="*/ 23 w 31"/>
                <a:gd name="T39" fmla="*/ 2 h 32"/>
                <a:gd name="T40" fmla="*/ 29 w 31"/>
                <a:gd name="T41" fmla="*/ 7 h 32"/>
                <a:gd name="T42" fmla="*/ 31 w 31"/>
                <a:gd name="T43" fmla="*/ 13 h 32"/>
                <a:gd name="T44" fmla="*/ 31 w 31"/>
                <a:gd name="T45" fmla="*/ 19 h 32"/>
                <a:gd name="T46" fmla="*/ 29 w 31"/>
                <a:gd name="T47" fmla="*/ 25 h 32"/>
                <a:gd name="T48" fmla="*/ 29 w 31"/>
                <a:gd name="T49" fmla="*/ 26 h 32"/>
                <a:gd name="T50" fmla="*/ 25 w 31"/>
                <a:gd name="T51" fmla="*/ 30 h 32"/>
                <a:gd name="T52" fmla="*/ 19 w 31"/>
                <a:gd name="T53" fmla="*/ 32 h 32"/>
                <a:gd name="T54" fmla="*/ 14 w 31"/>
                <a:gd name="T55" fmla="*/ 32 h 32"/>
                <a:gd name="T56" fmla="*/ 8 w 31"/>
                <a:gd name="T57" fmla="*/ 30 h 32"/>
                <a:gd name="T58" fmla="*/ 4 w 31"/>
                <a:gd name="T59" fmla="*/ 28 h 32"/>
                <a:gd name="T60" fmla="*/ 2 w 31"/>
                <a:gd name="T61" fmla="*/ 26 h 32"/>
                <a:gd name="T62" fmla="*/ 0 w 31"/>
                <a:gd name="T63" fmla="*/ 23 h 32"/>
                <a:gd name="T64" fmla="*/ 0 w 31"/>
                <a:gd name="T65" fmla="*/ 15 h 32"/>
                <a:gd name="T66" fmla="*/ 2 w 31"/>
                <a:gd name="T67" fmla="*/ 9 h 32"/>
                <a:gd name="T68" fmla="*/ 2 w 31"/>
                <a:gd name="T69" fmla="*/ 7 h 32"/>
                <a:gd name="T70" fmla="*/ 6 w 31"/>
                <a:gd name="T71" fmla="*/ 2 h 32"/>
                <a:gd name="T72" fmla="*/ 12 w 31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1"/>
                <a:gd name="T112" fmla="*/ 0 h 32"/>
                <a:gd name="T113" fmla="*/ 31 w 31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1" h="32">
                  <a:moveTo>
                    <a:pt x="12" y="3"/>
                  </a:moveTo>
                  <a:lnTo>
                    <a:pt x="8" y="5"/>
                  </a:lnTo>
                  <a:lnTo>
                    <a:pt x="6" y="9"/>
                  </a:lnTo>
                  <a:lnTo>
                    <a:pt x="4" y="15"/>
                  </a:lnTo>
                  <a:lnTo>
                    <a:pt x="4" y="21"/>
                  </a:lnTo>
                  <a:lnTo>
                    <a:pt x="6" y="25"/>
                  </a:lnTo>
                  <a:lnTo>
                    <a:pt x="10" y="26"/>
                  </a:lnTo>
                  <a:lnTo>
                    <a:pt x="15" y="28"/>
                  </a:lnTo>
                  <a:lnTo>
                    <a:pt x="19" y="28"/>
                  </a:lnTo>
                  <a:lnTo>
                    <a:pt x="23" y="26"/>
                  </a:lnTo>
                  <a:lnTo>
                    <a:pt x="25" y="25"/>
                  </a:lnTo>
                  <a:lnTo>
                    <a:pt x="27" y="19"/>
                  </a:lnTo>
                  <a:lnTo>
                    <a:pt x="27" y="15"/>
                  </a:lnTo>
                  <a:lnTo>
                    <a:pt x="25" y="9"/>
                  </a:lnTo>
                  <a:lnTo>
                    <a:pt x="21" y="5"/>
                  </a:lnTo>
                  <a:lnTo>
                    <a:pt x="15" y="3"/>
                  </a:lnTo>
                  <a:lnTo>
                    <a:pt x="12" y="3"/>
                  </a:lnTo>
                  <a:close/>
                  <a:moveTo>
                    <a:pt x="12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9" y="7"/>
                  </a:lnTo>
                  <a:lnTo>
                    <a:pt x="31" y="13"/>
                  </a:lnTo>
                  <a:lnTo>
                    <a:pt x="31" y="19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5" y="30"/>
                  </a:lnTo>
                  <a:lnTo>
                    <a:pt x="19" y="32"/>
                  </a:lnTo>
                  <a:lnTo>
                    <a:pt x="14" y="32"/>
                  </a:lnTo>
                  <a:lnTo>
                    <a:pt x="8" y="30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2" y="9"/>
                  </a:lnTo>
                  <a:lnTo>
                    <a:pt x="2" y="7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1" name="Line 14"/>
            <p:cNvSpPr>
              <a:spLocks noChangeShapeType="1"/>
            </p:cNvSpPr>
            <p:nvPr/>
          </p:nvSpPr>
          <p:spPr bwMode="auto">
            <a:xfrm>
              <a:off x="3136" y="2512"/>
              <a:ext cx="260" cy="8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2" name="Line 15"/>
            <p:cNvSpPr>
              <a:spLocks noChangeShapeType="1"/>
            </p:cNvSpPr>
            <p:nvPr/>
          </p:nvSpPr>
          <p:spPr bwMode="auto">
            <a:xfrm flipH="1" flipV="1">
              <a:off x="3396" y="2598"/>
              <a:ext cx="63" cy="23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3" name="Line 16"/>
            <p:cNvSpPr>
              <a:spLocks noChangeShapeType="1"/>
            </p:cNvSpPr>
            <p:nvPr/>
          </p:nvSpPr>
          <p:spPr bwMode="auto">
            <a:xfrm flipV="1">
              <a:off x="3396" y="2392"/>
              <a:ext cx="180" cy="20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4" name="Line 17"/>
            <p:cNvSpPr>
              <a:spLocks noChangeShapeType="1"/>
            </p:cNvSpPr>
            <p:nvPr/>
          </p:nvSpPr>
          <p:spPr bwMode="auto">
            <a:xfrm flipH="1">
              <a:off x="3140" y="2392"/>
              <a:ext cx="436" cy="11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5" name="Line 18"/>
            <p:cNvSpPr>
              <a:spLocks noChangeShapeType="1"/>
            </p:cNvSpPr>
            <p:nvPr/>
          </p:nvSpPr>
          <p:spPr bwMode="auto">
            <a:xfrm>
              <a:off x="3140" y="2511"/>
              <a:ext cx="321" cy="31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6" name="Line 19"/>
            <p:cNvSpPr>
              <a:spLocks noChangeShapeType="1"/>
            </p:cNvSpPr>
            <p:nvPr/>
          </p:nvSpPr>
          <p:spPr bwMode="auto">
            <a:xfrm flipV="1">
              <a:off x="3461" y="2392"/>
              <a:ext cx="115" cy="43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7" name="Freeform 20"/>
            <p:cNvSpPr>
              <a:spLocks/>
            </p:cNvSpPr>
            <p:nvPr/>
          </p:nvSpPr>
          <p:spPr bwMode="auto">
            <a:xfrm>
              <a:off x="4101" y="1683"/>
              <a:ext cx="15" cy="14"/>
            </a:xfrm>
            <a:custGeom>
              <a:avLst/>
              <a:gdLst>
                <a:gd name="T0" fmla="*/ 17 w 29"/>
                <a:gd name="T1" fmla="*/ 0 h 29"/>
                <a:gd name="T2" fmla="*/ 23 w 29"/>
                <a:gd name="T3" fmla="*/ 2 h 29"/>
                <a:gd name="T4" fmla="*/ 27 w 29"/>
                <a:gd name="T5" fmla="*/ 6 h 29"/>
                <a:gd name="T6" fmla="*/ 29 w 29"/>
                <a:gd name="T7" fmla="*/ 12 h 29"/>
                <a:gd name="T8" fmla="*/ 29 w 29"/>
                <a:gd name="T9" fmla="*/ 17 h 29"/>
                <a:gd name="T10" fmla="*/ 27 w 29"/>
                <a:gd name="T11" fmla="*/ 23 h 29"/>
                <a:gd name="T12" fmla="*/ 25 w 29"/>
                <a:gd name="T13" fmla="*/ 27 h 29"/>
                <a:gd name="T14" fmla="*/ 19 w 29"/>
                <a:gd name="T15" fmla="*/ 29 h 29"/>
                <a:gd name="T16" fmla="*/ 13 w 29"/>
                <a:gd name="T17" fmla="*/ 29 h 29"/>
                <a:gd name="T18" fmla="*/ 7 w 29"/>
                <a:gd name="T19" fmla="*/ 27 h 29"/>
                <a:gd name="T20" fmla="*/ 4 w 29"/>
                <a:gd name="T21" fmla="*/ 25 h 29"/>
                <a:gd name="T22" fmla="*/ 0 w 29"/>
                <a:gd name="T23" fmla="*/ 19 h 29"/>
                <a:gd name="T24" fmla="*/ 0 w 29"/>
                <a:gd name="T25" fmla="*/ 13 h 29"/>
                <a:gd name="T26" fmla="*/ 2 w 29"/>
                <a:gd name="T27" fmla="*/ 8 h 29"/>
                <a:gd name="T28" fmla="*/ 6 w 29"/>
                <a:gd name="T29" fmla="*/ 4 h 29"/>
                <a:gd name="T30" fmla="*/ 17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7" y="0"/>
                  </a:moveTo>
                  <a:lnTo>
                    <a:pt x="23" y="2"/>
                  </a:lnTo>
                  <a:lnTo>
                    <a:pt x="27" y="6"/>
                  </a:lnTo>
                  <a:lnTo>
                    <a:pt x="29" y="12"/>
                  </a:lnTo>
                  <a:lnTo>
                    <a:pt x="29" y="17"/>
                  </a:lnTo>
                  <a:lnTo>
                    <a:pt x="27" y="23"/>
                  </a:lnTo>
                  <a:lnTo>
                    <a:pt x="25" y="27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8" name="Freeform 21"/>
            <p:cNvSpPr>
              <a:spLocks noEditPoints="1"/>
            </p:cNvSpPr>
            <p:nvPr/>
          </p:nvSpPr>
          <p:spPr bwMode="auto">
            <a:xfrm>
              <a:off x="4100" y="1682"/>
              <a:ext cx="17" cy="16"/>
            </a:xfrm>
            <a:custGeom>
              <a:avLst/>
              <a:gdLst>
                <a:gd name="T0" fmla="*/ 19 w 32"/>
                <a:gd name="T1" fmla="*/ 4 h 33"/>
                <a:gd name="T2" fmla="*/ 15 w 32"/>
                <a:gd name="T3" fmla="*/ 6 h 33"/>
                <a:gd name="T4" fmla="*/ 13 w 32"/>
                <a:gd name="T5" fmla="*/ 6 h 33"/>
                <a:gd name="T6" fmla="*/ 9 w 32"/>
                <a:gd name="T7" fmla="*/ 8 h 33"/>
                <a:gd name="T8" fmla="*/ 6 w 32"/>
                <a:gd name="T9" fmla="*/ 12 h 33"/>
                <a:gd name="T10" fmla="*/ 4 w 32"/>
                <a:gd name="T11" fmla="*/ 15 h 33"/>
                <a:gd name="T12" fmla="*/ 4 w 32"/>
                <a:gd name="T13" fmla="*/ 21 h 33"/>
                <a:gd name="T14" fmla="*/ 11 w 32"/>
                <a:gd name="T15" fmla="*/ 27 h 33"/>
                <a:gd name="T16" fmla="*/ 17 w 32"/>
                <a:gd name="T17" fmla="*/ 29 h 33"/>
                <a:gd name="T18" fmla="*/ 21 w 32"/>
                <a:gd name="T19" fmla="*/ 29 h 33"/>
                <a:gd name="T20" fmla="*/ 25 w 32"/>
                <a:gd name="T21" fmla="*/ 27 h 33"/>
                <a:gd name="T22" fmla="*/ 27 w 32"/>
                <a:gd name="T23" fmla="*/ 25 h 33"/>
                <a:gd name="T24" fmla="*/ 29 w 32"/>
                <a:gd name="T25" fmla="*/ 19 h 33"/>
                <a:gd name="T26" fmla="*/ 29 w 32"/>
                <a:gd name="T27" fmla="*/ 15 h 33"/>
                <a:gd name="T28" fmla="*/ 27 w 32"/>
                <a:gd name="T29" fmla="*/ 10 h 33"/>
                <a:gd name="T30" fmla="*/ 23 w 32"/>
                <a:gd name="T31" fmla="*/ 6 h 33"/>
                <a:gd name="T32" fmla="*/ 19 w 32"/>
                <a:gd name="T33" fmla="*/ 4 h 33"/>
                <a:gd name="T34" fmla="*/ 17 w 32"/>
                <a:gd name="T35" fmla="*/ 0 h 33"/>
                <a:gd name="T36" fmla="*/ 19 w 32"/>
                <a:gd name="T37" fmla="*/ 0 h 33"/>
                <a:gd name="T38" fmla="*/ 25 w 32"/>
                <a:gd name="T39" fmla="*/ 2 h 33"/>
                <a:gd name="T40" fmla="*/ 31 w 32"/>
                <a:gd name="T41" fmla="*/ 8 h 33"/>
                <a:gd name="T42" fmla="*/ 32 w 32"/>
                <a:gd name="T43" fmla="*/ 14 h 33"/>
                <a:gd name="T44" fmla="*/ 32 w 32"/>
                <a:gd name="T45" fmla="*/ 19 h 33"/>
                <a:gd name="T46" fmla="*/ 31 w 32"/>
                <a:gd name="T47" fmla="*/ 25 h 33"/>
                <a:gd name="T48" fmla="*/ 31 w 32"/>
                <a:gd name="T49" fmla="*/ 27 h 33"/>
                <a:gd name="T50" fmla="*/ 27 w 32"/>
                <a:gd name="T51" fmla="*/ 31 h 33"/>
                <a:gd name="T52" fmla="*/ 21 w 32"/>
                <a:gd name="T53" fmla="*/ 33 h 33"/>
                <a:gd name="T54" fmla="*/ 15 w 32"/>
                <a:gd name="T55" fmla="*/ 33 h 33"/>
                <a:gd name="T56" fmla="*/ 9 w 32"/>
                <a:gd name="T57" fmla="*/ 31 h 33"/>
                <a:gd name="T58" fmla="*/ 0 w 32"/>
                <a:gd name="T59" fmla="*/ 21 h 33"/>
                <a:gd name="T60" fmla="*/ 0 w 32"/>
                <a:gd name="T61" fmla="*/ 15 h 33"/>
                <a:gd name="T62" fmla="*/ 2 w 32"/>
                <a:gd name="T63" fmla="*/ 10 h 33"/>
                <a:gd name="T64" fmla="*/ 8 w 32"/>
                <a:gd name="T65" fmla="*/ 4 h 33"/>
                <a:gd name="T66" fmla="*/ 13 w 32"/>
                <a:gd name="T67" fmla="*/ 2 h 33"/>
                <a:gd name="T68" fmla="*/ 17 w 32"/>
                <a:gd name="T69" fmla="*/ 0 h 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33"/>
                <a:gd name="T107" fmla="*/ 32 w 32"/>
                <a:gd name="T108" fmla="*/ 33 h 3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33">
                  <a:moveTo>
                    <a:pt x="19" y="4"/>
                  </a:moveTo>
                  <a:lnTo>
                    <a:pt x="15" y="6"/>
                  </a:lnTo>
                  <a:lnTo>
                    <a:pt x="13" y="6"/>
                  </a:lnTo>
                  <a:lnTo>
                    <a:pt x="9" y="8"/>
                  </a:lnTo>
                  <a:lnTo>
                    <a:pt x="6" y="12"/>
                  </a:lnTo>
                  <a:lnTo>
                    <a:pt x="4" y="15"/>
                  </a:lnTo>
                  <a:lnTo>
                    <a:pt x="4" y="21"/>
                  </a:lnTo>
                  <a:lnTo>
                    <a:pt x="11" y="27"/>
                  </a:lnTo>
                  <a:lnTo>
                    <a:pt x="17" y="29"/>
                  </a:lnTo>
                  <a:lnTo>
                    <a:pt x="21" y="29"/>
                  </a:lnTo>
                  <a:lnTo>
                    <a:pt x="25" y="27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5"/>
                  </a:lnTo>
                  <a:lnTo>
                    <a:pt x="27" y="10"/>
                  </a:lnTo>
                  <a:lnTo>
                    <a:pt x="23" y="6"/>
                  </a:lnTo>
                  <a:lnTo>
                    <a:pt x="19" y="4"/>
                  </a:lnTo>
                  <a:close/>
                  <a:moveTo>
                    <a:pt x="17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31" y="8"/>
                  </a:lnTo>
                  <a:lnTo>
                    <a:pt x="32" y="14"/>
                  </a:lnTo>
                  <a:lnTo>
                    <a:pt x="32" y="19"/>
                  </a:lnTo>
                  <a:lnTo>
                    <a:pt x="31" y="25"/>
                  </a:lnTo>
                  <a:lnTo>
                    <a:pt x="31" y="27"/>
                  </a:lnTo>
                  <a:lnTo>
                    <a:pt x="27" y="31"/>
                  </a:lnTo>
                  <a:lnTo>
                    <a:pt x="21" y="33"/>
                  </a:lnTo>
                  <a:lnTo>
                    <a:pt x="15" y="33"/>
                  </a:lnTo>
                  <a:lnTo>
                    <a:pt x="9" y="3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2" y="10"/>
                  </a:lnTo>
                  <a:lnTo>
                    <a:pt x="8" y="4"/>
                  </a:lnTo>
                  <a:lnTo>
                    <a:pt x="13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19" name="Freeform 22"/>
            <p:cNvSpPr>
              <a:spLocks/>
            </p:cNvSpPr>
            <p:nvPr/>
          </p:nvSpPr>
          <p:spPr bwMode="auto">
            <a:xfrm>
              <a:off x="3787" y="2001"/>
              <a:ext cx="14" cy="13"/>
            </a:xfrm>
            <a:custGeom>
              <a:avLst/>
              <a:gdLst>
                <a:gd name="T0" fmla="*/ 11 w 28"/>
                <a:gd name="T1" fmla="*/ 0 h 27"/>
                <a:gd name="T2" fmla="*/ 17 w 28"/>
                <a:gd name="T3" fmla="*/ 0 h 27"/>
                <a:gd name="T4" fmla="*/ 23 w 28"/>
                <a:gd name="T5" fmla="*/ 2 h 27"/>
                <a:gd name="T6" fmla="*/ 26 w 28"/>
                <a:gd name="T7" fmla="*/ 4 h 27"/>
                <a:gd name="T8" fmla="*/ 28 w 28"/>
                <a:gd name="T9" fmla="*/ 9 h 27"/>
                <a:gd name="T10" fmla="*/ 28 w 28"/>
                <a:gd name="T11" fmla="*/ 15 h 27"/>
                <a:gd name="T12" fmla="*/ 26 w 28"/>
                <a:gd name="T13" fmla="*/ 21 h 27"/>
                <a:gd name="T14" fmla="*/ 25 w 28"/>
                <a:gd name="T15" fmla="*/ 25 h 27"/>
                <a:gd name="T16" fmla="*/ 19 w 28"/>
                <a:gd name="T17" fmla="*/ 27 h 27"/>
                <a:gd name="T18" fmla="*/ 9 w 28"/>
                <a:gd name="T19" fmla="*/ 27 h 27"/>
                <a:gd name="T20" fmla="*/ 5 w 28"/>
                <a:gd name="T21" fmla="*/ 25 h 27"/>
                <a:gd name="T22" fmla="*/ 2 w 28"/>
                <a:gd name="T23" fmla="*/ 21 h 27"/>
                <a:gd name="T24" fmla="*/ 0 w 28"/>
                <a:gd name="T25" fmla="*/ 17 h 27"/>
                <a:gd name="T26" fmla="*/ 0 w 28"/>
                <a:gd name="T27" fmla="*/ 11 h 27"/>
                <a:gd name="T28" fmla="*/ 2 w 28"/>
                <a:gd name="T29" fmla="*/ 6 h 27"/>
                <a:gd name="T30" fmla="*/ 5 w 28"/>
                <a:gd name="T31" fmla="*/ 2 h 27"/>
                <a:gd name="T32" fmla="*/ 11 w 28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27"/>
                <a:gd name="T53" fmla="*/ 28 w 28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27"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9"/>
                  </a:lnTo>
                  <a:lnTo>
                    <a:pt x="28" y="15"/>
                  </a:lnTo>
                  <a:lnTo>
                    <a:pt x="26" y="21"/>
                  </a:lnTo>
                  <a:lnTo>
                    <a:pt x="25" y="25"/>
                  </a:lnTo>
                  <a:lnTo>
                    <a:pt x="19" y="27"/>
                  </a:lnTo>
                  <a:lnTo>
                    <a:pt x="9" y="27"/>
                  </a:lnTo>
                  <a:lnTo>
                    <a:pt x="5" y="25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0" name="Freeform 23"/>
            <p:cNvSpPr>
              <a:spLocks noEditPoints="1"/>
            </p:cNvSpPr>
            <p:nvPr/>
          </p:nvSpPr>
          <p:spPr bwMode="auto">
            <a:xfrm>
              <a:off x="3786" y="2000"/>
              <a:ext cx="16" cy="15"/>
            </a:xfrm>
            <a:custGeom>
              <a:avLst/>
              <a:gdLst>
                <a:gd name="T0" fmla="*/ 13 w 32"/>
                <a:gd name="T1" fmla="*/ 4 h 31"/>
                <a:gd name="T2" fmla="*/ 9 w 32"/>
                <a:gd name="T3" fmla="*/ 6 h 31"/>
                <a:gd name="T4" fmla="*/ 5 w 32"/>
                <a:gd name="T5" fmla="*/ 9 h 31"/>
                <a:gd name="T6" fmla="*/ 4 w 32"/>
                <a:gd name="T7" fmla="*/ 13 h 31"/>
                <a:gd name="T8" fmla="*/ 4 w 32"/>
                <a:gd name="T9" fmla="*/ 19 h 31"/>
                <a:gd name="T10" fmla="*/ 5 w 32"/>
                <a:gd name="T11" fmla="*/ 23 h 31"/>
                <a:gd name="T12" fmla="*/ 9 w 32"/>
                <a:gd name="T13" fmla="*/ 25 h 31"/>
                <a:gd name="T14" fmla="*/ 15 w 32"/>
                <a:gd name="T15" fmla="*/ 27 h 31"/>
                <a:gd name="T16" fmla="*/ 21 w 32"/>
                <a:gd name="T17" fmla="*/ 27 h 31"/>
                <a:gd name="T18" fmla="*/ 25 w 32"/>
                <a:gd name="T19" fmla="*/ 25 h 31"/>
                <a:gd name="T20" fmla="*/ 27 w 32"/>
                <a:gd name="T21" fmla="*/ 23 h 31"/>
                <a:gd name="T22" fmla="*/ 28 w 32"/>
                <a:gd name="T23" fmla="*/ 17 h 31"/>
                <a:gd name="T24" fmla="*/ 28 w 32"/>
                <a:gd name="T25" fmla="*/ 13 h 31"/>
                <a:gd name="T26" fmla="*/ 27 w 32"/>
                <a:gd name="T27" fmla="*/ 8 h 31"/>
                <a:gd name="T28" fmla="*/ 23 w 32"/>
                <a:gd name="T29" fmla="*/ 6 h 31"/>
                <a:gd name="T30" fmla="*/ 17 w 32"/>
                <a:gd name="T31" fmla="*/ 4 h 31"/>
                <a:gd name="T32" fmla="*/ 13 w 32"/>
                <a:gd name="T33" fmla="*/ 4 h 31"/>
                <a:gd name="T34" fmla="*/ 13 w 32"/>
                <a:gd name="T35" fmla="*/ 0 h 31"/>
                <a:gd name="T36" fmla="*/ 19 w 32"/>
                <a:gd name="T37" fmla="*/ 0 h 31"/>
                <a:gd name="T38" fmla="*/ 25 w 32"/>
                <a:gd name="T39" fmla="*/ 2 h 31"/>
                <a:gd name="T40" fmla="*/ 28 w 32"/>
                <a:gd name="T41" fmla="*/ 4 h 31"/>
                <a:gd name="T42" fmla="*/ 30 w 32"/>
                <a:gd name="T43" fmla="*/ 6 h 31"/>
                <a:gd name="T44" fmla="*/ 32 w 32"/>
                <a:gd name="T45" fmla="*/ 11 h 31"/>
                <a:gd name="T46" fmla="*/ 32 w 32"/>
                <a:gd name="T47" fmla="*/ 17 h 31"/>
                <a:gd name="T48" fmla="*/ 30 w 32"/>
                <a:gd name="T49" fmla="*/ 23 h 31"/>
                <a:gd name="T50" fmla="*/ 30 w 32"/>
                <a:gd name="T51" fmla="*/ 25 h 31"/>
                <a:gd name="T52" fmla="*/ 27 w 32"/>
                <a:gd name="T53" fmla="*/ 29 h 31"/>
                <a:gd name="T54" fmla="*/ 21 w 32"/>
                <a:gd name="T55" fmla="*/ 31 h 31"/>
                <a:gd name="T56" fmla="*/ 13 w 32"/>
                <a:gd name="T57" fmla="*/ 31 h 31"/>
                <a:gd name="T58" fmla="*/ 7 w 32"/>
                <a:gd name="T59" fmla="*/ 29 h 31"/>
                <a:gd name="T60" fmla="*/ 4 w 32"/>
                <a:gd name="T61" fmla="*/ 27 h 31"/>
                <a:gd name="T62" fmla="*/ 2 w 32"/>
                <a:gd name="T63" fmla="*/ 25 h 31"/>
                <a:gd name="T64" fmla="*/ 0 w 32"/>
                <a:gd name="T65" fmla="*/ 21 h 31"/>
                <a:gd name="T66" fmla="*/ 0 w 32"/>
                <a:gd name="T67" fmla="*/ 13 h 31"/>
                <a:gd name="T68" fmla="*/ 2 w 32"/>
                <a:gd name="T69" fmla="*/ 8 h 31"/>
                <a:gd name="T70" fmla="*/ 7 w 32"/>
                <a:gd name="T71" fmla="*/ 2 h 31"/>
                <a:gd name="T72" fmla="*/ 13 w 32"/>
                <a:gd name="T73" fmla="*/ 0 h 3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"/>
                <a:gd name="T112" fmla="*/ 0 h 31"/>
                <a:gd name="T113" fmla="*/ 32 w 32"/>
                <a:gd name="T114" fmla="*/ 31 h 3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" h="31">
                  <a:moveTo>
                    <a:pt x="13" y="4"/>
                  </a:moveTo>
                  <a:lnTo>
                    <a:pt x="9" y="6"/>
                  </a:lnTo>
                  <a:lnTo>
                    <a:pt x="5" y="9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5" y="23"/>
                  </a:lnTo>
                  <a:lnTo>
                    <a:pt x="9" y="25"/>
                  </a:lnTo>
                  <a:lnTo>
                    <a:pt x="15" y="27"/>
                  </a:lnTo>
                  <a:lnTo>
                    <a:pt x="21" y="27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8" y="17"/>
                  </a:lnTo>
                  <a:lnTo>
                    <a:pt x="28" y="13"/>
                  </a:lnTo>
                  <a:lnTo>
                    <a:pt x="27" y="8"/>
                  </a:lnTo>
                  <a:lnTo>
                    <a:pt x="23" y="6"/>
                  </a:lnTo>
                  <a:lnTo>
                    <a:pt x="17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2" y="11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1" y="31"/>
                  </a:lnTo>
                  <a:lnTo>
                    <a:pt x="13" y="31"/>
                  </a:lnTo>
                  <a:lnTo>
                    <a:pt x="7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8"/>
                  </a:lnTo>
                  <a:lnTo>
                    <a:pt x="7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1" name="Freeform 24"/>
            <p:cNvSpPr>
              <a:spLocks/>
            </p:cNvSpPr>
            <p:nvPr/>
          </p:nvSpPr>
          <p:spPr bwMode="auto">
            <a:xfrm>
              <a:off x="3669" y="1568"/>
              <a:ext cx="14" cy="15"/>
            </a:xfrm>
            <a:custGeom>
              <a:avLst/>
              <a:gdLst>
                <a:gd name="T0" fmla="*/ 11 w 28"/>
                <a:gd name="T1" fmla="*/ 0 h 29"/>
                <a:gd name="T2" fmla="*/ 17 w 28"/>
                <a:gd name="T3" fmla="*/ 0 h 29"/>
                <a:gd name="T4" fmla="*/ 23 w 28"/>
                <a:gd name="T5" fmla="*/ 2 h 29"/>
                <a:gd name="T6" fmla="*/ 27 w 28"/>
                <a:gd name="T7" fmla="*/ 4 h 29"/>
                <a:gd name="T8" fmla="*/ 28 w 28"/>
                <a:gd name="T9" fmla="*/ 9 h 29"/>
                <a:gd name="T10" fmla="*/ 28 w 28"/>
                <a:gd name="T11" fmla="*/ 19 h 29"/>
                <a:gd name="T12" fmla="*/ 27 w 28"/>
                <a:gd name="T13" fmla="*/ 23 h 29"/>
                <a:gd name="T14" fmla="*/ 23 w 28"/>
                <a:gd name="T15" fmla="*/ 27 h 29"/>
                <a:gd name="T16" fmla="*/ 19 w 28"/>
                <a:gd name="T17" fmla="*/ 29 h 29"/>
                <a:gd name="T18" fmla="*/ 13 w 28"/>
                <a:gd name="T19" fmla="*/ 29 h 29"/>
                <a:gd name="T20" fmla="*/ 7 w 28"/>
                <a:gd name="T21" fmla="*/ 27 h 29"/>
                <a:gd name="T22" fmla="*/ 2 w 28"/>
                <a:gd name="T23" fmla="*/ 23 h 29"/>
                <a:gd name="T24" fmla="*/ 0 w 28"/>
                <a:gd name="T25" fmla="*/ 17 h 29"/>
                <a:gd name="T26" fmla="*/ 0 w 28"/>
                <a:gd name="T27" fmla="*/ 11 h 29"/>
                <a:gd name="T28" fmla="*/ 2 w 28"/>
                <a:gd name="T29" fmla="*/ 6 h 29"/>
                <a:gd name="T30" fmla="*/ 5 w 28"/>
                <a:gd name="T31" fmla="*/ 2 h 29"/>
                <a:gd name="T32" fmla="*/ 11 w 28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29"/>
                <a:gd name="T53" fmla="*/ 28 w 28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29"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28" y="9"/>
                  </a:lnTo>
                  <a:lnTo>
                    <a:pt x="28" y="19"/>
                  </a:lnTo>
                  <a:lnTo>
                    <a:pt x="27" y="23"/>
                  </a:lnTo>
                  <a:lnTo>
                    <a:pt x="23" y="27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2" name="Freeform 25"/>
            <p:cNvSpPr>
              <a:spLocks noEditPoints="1"/>
            </p:cNvSpPr>
            <p:nvPr/>
          </p:nvSpPr>
          <p:spPr bwMode="auto">
            <a:xfrm>
              <a:off x="3668" y="1567"/>
              <a:ext cx="16" cy="17"/>
            </a:xfrm>
            <a:custGeom>
              <a:avLst/>
              <a:gdLst>
                <a:gd name="T0" fmla="*/ 13 w 32"/>
                <a:gd name="T1" fmla="*/ 4 h 33"/>
                <a:gd name="T2" fmla="*/ 9 w 32"/>
                <a:gd name="T3" fmla="*/ 6 h 33"/>
                <a:gd name="T4" fmla="*/ 6 w 32"/>
                <a:gd name="T5" fmla="*/ 10 h 33"/>
                <a:gd name="T6" fmla="*/ 4 w 32"/>
                <a:gd name="T7" fmla="*/ 13 h 33"/>
                <a:gd name="T8" fmla="*/ 4 w 32"/>
                <a:gd name="T9" fmla="*/ 19 h 33"/>
                <a:gd name="T10" fmla="*/ 6 w 32"/>
                <a:gd name="T11" fmla="*/ 23 h 33"/>
                <a:gd name="T12" fmla="*/ 9 w 32"/>
                <a:gd name="T13" fmla="*/ 27 h 33"/>
                <a:gd name="T14" fmla="*/ 15 w 32"/>
                <a:gd name="T15" fmla="*/ 29 h 33"/>
                <a:gd name="T16" fmla="*/ 21 w 32"/>
                <a:gd name="T17" fmla="*/ 29 h 33"/>
                <a:gd name="T18" fmla="*/ 25 w 32"/>
                <a:gd name="T19" fmla="*/ 27 h 33"/>
                <a:gd name="T20" fmla="*/ 27 w 32"/>
                <a:gd name="T21" fmla="*/ 23 h 33"/>
                <a:gd name="T22" fmla="*/ 29 w 32"/>
                <a:gd name="T23" fmla="*/ 17 h 33"/>
                <a:gd name="T24" fmla="*/ 29 w 32"/>
                <a:gd name="T25" fmla="*/ 13 h 33"/>
                <a:gd name="T26" fmla="*/ 27 w 32"/>
                <a:gd name="T27" fmla="*/ 8 h 33"/>
                <a:gd name="T28" fmla="*/ 23 w 32"/>
                <a:gd name="T29" fmla="*/ 6 h 33"/>
                <a:gd name="T30" fmla="*/ 17 w 32"/>
                <a:gd name="T31" fmla="*/ 4 h 33"/>
                <a:gd name="T32" fmla="*/ 13 w 32"/>
                <a:gd name="T33" fmla="*/ 4 h 33"/>
                <a:gd name="T34" fmla="*/ 13 w 32"/>
                <a:gd name="T35" fmla="*/ 0 h 33"/>
                <a:gd name="T36" fmla="*/ 19 w 32"/>
                <a:gd name="T37" fmla="*/ 0 h 33"/>
                <a:gd name="T38" fmla="*/ 25 w 32"/>
                <a:gd name="T39" fmla="*/ 2 h 33"/>
                <a:gd name="T40" fmla="*/ 29 w 32"/>
                <a:gd name="T41" fmla="*/ 4 h 33"/>
                <a:gd name="T42" fmla="*/ 30 w 32"/>
                <a:gd name="T43" fmla="*/ 6 h 33"/>
                <a:gd name="T44" fmla="*/ 32 w 32"/>
                <a:gd name="T45" fmla="*/ 11 h 33"/>
                <a:gd name="T46" fmla="*/ 32 w 32"/>
                <a:gd name="T47" fmla="*/ 17 h 33"/>
                <a:gd name="T48" fmla="*/ 30 w 32"/>
                <a:gd name="T49" fmla="*/ 23 h 33"/>
                <a:gd name="T50" fmla="*/ 30 w 32"/>
                <a:gd name="T51" fmla="*/ 25 h 33"/>
                <a:gd name="T52" fmla="*/ 27 w 32"/>
                <a:gd name="T53" fmla="*/ 31 h 33"/>
                <a:gd name="T54" fmla="*/ 21 w 32"/>
                <a:gd name="T55" fmla="*/ 33 h 33"/>
                <a:gd name="T56" fmla="*/ 13 w 32"/>
                <a:gd name="T57" fmla="*/ 33 h 33"/>
                <a:gd name="T58" fmla="*/ 7 w 32"/>
                <a:gd name="T59" fmla="*/ 31 h 33"/>
                <a:gd name="T60" fmla="*/ 2 w 32"/>
                <a:gd name="T61" fmla="*/ 25 h 33"/>
                <a:gd name="T62" fmla="*/ 0 w 32"/>
                <a:gd name="T63" fmla="*/ 21 h 33"/>
                <a:gd name="T64" fmla="*/ 0 w 32"/>
                <a:gd name="T65" fmla="*/ 13 h 33"/>
                <a:gd name="T66" fmla="*/ 2 w 32"/>
                <a:gd name="T67" fmla="*/ 8 h 33"/>
                <a:gd name="T68" fmla="*/ 7 w 32"/>
                <a:gd name="T69" fmla="*/ 2 h 33"/>
                <a:gd name="T70" fmla="*/ 13 w 32"/>
                <a:gd name="T71" fmla="*/ 0 h 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33"/>
                <a:gd name="T110" fmla="*/ 32 w 32"/>
                <a:gd name="T111" fmla="*/ 33 h 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33">
                  <a:moveTo>
                    <a:pt x="13" y="4"/>
                  </a:moveTo>
                  <a:lnTo>
                    <a:pt x="9" y="6"/>
                  </a:lnTo>
                  <a:lnTo>
                    <a:pt x="6" y="10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15" y="29"/>
                  </a:lnTo>
                  <a:lnTo>
                    <a:pt x="21" y="29"/>
                  </a:lnTo>
                  <a:lnTo>
                    <a:pt x="25" y="27"/>
                  </a:lnTo>
                  <a:lnTo>
                    <a:pt x="27" y="23"/>
                  </a:lnTo>
                  <a:lnTo>
                    <a:pt x="29" y="17"/>
                  </a:lnTo>
                  <a:lnTo>
                    <a:pt x="29" y="13"/>
                  </a:lnTo>
                  <a:lnTo>
                    <a:pt x="27" y="8"/>
                  </a:lnTo>
                  <a:lnTo>
                    <a:pt x="23" y="6"/>
                  </a:lnTo>
                  <a:lnTo>
                    <a:pt x="17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4"/>
                  </a:lnTo>
                  <a:lnTo>
                    <a:pt x="30" y="6"/>
                  </a:lnTo>
                  <a:lnTo>
                    <a:pt x="32" y="11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30" y="25"/>
                  </a:lnTo>
                  <a:lnTo>
                    <a:pt x="27" y="31"/>
                  </a:lnTo>
                  <a:lnTo>
                    <a:pt x="21" y="33"/>
                  </a:lnTo>
                  <a:lnTo>
                    <a:pt x="13" y="33"/>
                  </a:lnTo>
                  <a:lnTo>
                    <a:pt x="7" y="31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8"/>
                  </a:lnTo>
                  <a:lnTo>
                    <a:pt x="7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3" name="Freeform 26"/>
            <p:cNvSpPr>
              <a:spLocks/>
            </p:cNvSpPr>
            <p:nvPr/>
          </p:nvSpPr>
          <p:spPr bwMode="auto">
            <a:xfrm>
              <a:off x="3874" y="1748"/>
              <a:ext cx="14" cy="13"/>
            </a:xfrm>
            <a:custGeom>
              <a:avLst/>
              <a:gdLst>
                <a:gd name="T0" fmla="*/ 10 w 27"/>
                <a:gd name="T1" fmla="*/ 0 h 27"/>
                <a:gd name="T2" fmla="*/ 16 w 27"/>
                <a:gd name="T3" fmla="*/ 0 h 27"/>
                <a:gd name="T4" fmla="*/ 21 w 27"/>
                <a:gd name="T5" fmla="*/ 2 h 27"/>
                <a:gd name="T6" fmla="*/ 25 w 27"/>
                <a:gd name="T7" fmla="*/ 4 h 27"/>
                <a:gd name="T8" fmla="*/ 27 w 27"/>
                <a:gd name="T9" fmla="*/ 10 h 27"/>
                <a:gd name="T10" fmla="*/ 27 w 27"/>
                <a:gd name="T11" fmla="*/ 16 h 27"/>
                <a:gd name="T12" fmla="*/ 25 w 27"/>
                <a:gd name="T13" fmla="*/ 22 h 27"/>
                <a:gd name="T14" fmla="*/ 23 w 27"/>
                <a:gd name="T15" fmla="*/ 25 h 27"/>
                <a:gd name="T16" fmla="*/ 17 w 27"/>
                <a:gd name="T17" fmla="*/ 27 h 27"/>
                <a:gd name="T18" fmla="*/ 12 w 27"/>
                <a:gd name="T19" fmla="*/ 27 h 27"/>
                <a:gd name="T20" fmla="*/ 6 w 27"/>
                <a:gd name="T21" fmla="*/ 25 h 27"/>
                <a:gd name="T22" fmla="*/ 2 w 27"/>
                <a:gd name="T23" fmla="*/ 23 h 27"/>
                <a:gd name="T24" fmla="*/ 0 w 27"/>
                <a:gd name="T25" fmla="*/ 18 h 27"/>
                <a:gd name="T26" fmla="*/ 0 w 27"/>
                <a:gd name="T27" fmla="*/ 12 h 27"/>
                <a:gd name="T28" fmla="*/ 2 w 27"/>
                <a:gd name="T29" fmla="*/ 6 h 27"/>
                <a:gd name="T30" fmla="*/ 4 w 27"/>
                <a:gd name="T31" fmla="*/ 2 h 27"/>
                <a:gd name="T32" fmla="*/ 10 w 27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0" y="0"/>
                  </a:moveTo>
                  <a:lnTo>
                    <a:pt x="16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7" y="10"/>
                  </a:lnTo>
                  <a:lnTo>
                    <a:pt x="27" y="16"/>
                  </a:lnTo>
                  <a:lnTo>
                    <a:pt x="25" y="22"/>
                  </a:lnTo>
                  <a:lnTo>
                    <a:pt x="23" y="25"/>
                  </a:lnTo>
                  <a:lnTo>
                    <a:pt x="17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6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68286"/>
            </a:solidFill>
            <a:ln w="0">
              <a:solidFill>
                <a:srgbClr val="86828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4" name="Freeform 27"/>
            <p:cNvSpPr>
              <a:spLocks noEditPoints="1"/>
            </p:cNvSpPr>
            <p:nvPr/>
          </p:nvSpPr>
          <p:spPr bwMode="auto">
            <a:xfrm>
              <a:off x="3873" y="1747"/>
              <a:ext cx="15" cy="15"/>
            </a:xfrm>
            <a:custGeom>
              <a:avLst/>
              <a:gdLst>
                <a:gd name="T0" fmla="*/ 12 w 31"/>
                <a:gd name="T1" fmla="*/ 3 h 30"/>
                <a:gd name="T2" fmla="*/ 8 w 31"/>
                <a:gd name="T3" fmla="*/ 5 h 30"/>
                <a:gd name="T4" fmla="*/ 6 w 31"/>
                <a:gd name="T5" fmla="*/ 7 h 30"/>
                <a:gd name="T6" fmla="*/ 4 w 31"/>
                <a:gd name="T7" fmla="*/ 13 h 30"/>
                <a:gd name="T8" fmla="*/ 4 w 31"/>
                <a:gd name="T9" fmla="*/ 19 h 30"/>
                <a:gd name="T10" fmla="*/ 6 w 31"/>
                <a:gd name="T11" fmla="*/ 23 h 30"/>
                <a:gd name="T12" fmla="*/ 10 w 31"/>
                <a:gd name="T13" fmla="*/ 24 h 30"/>
                <a:gd name="T14" fmla="*/ 16 w 31"/>
                <a:gd name="T15" fmla="*/ 26 h 30"/>
                <a:gd name="T16" fmla="*/ 19 w 31"/>
                <a:gd name="T17" fmla="*/ 26 h 30"/>
                <a:gd name="T18" fmla="*/ 23 w 31"/>
                <a:gd name="T19" fmla="*/ 24 h 30"/>
                <a:gd name="T20" fmla="*/ 25 w 31"/>
                <a:gd name="T21" fmla="*/ 23 h 30"/>
                <a:gd name="T22" fmla="*/ 27 w 31"/>
                <a:gd name="T23" fmla="*/ 17 h 30"/>
                <a:gd name="T24" fmla="*/ 27 w 31"/>
                <a:gd name="T25" fmla="*/ 13 h 30"/>
                <a:gd name="T26" fmla="*/ 25 w 31"/>
                <a:gd name="T27" fmla="*/ 7 h 30"/>
                <a:gd name="T28" fmla="*/ 21 w 31"/>
                <a:gd name="T29" fmla="*/ 5 h 30"/>
                <a:gd name="T30" fmla="*/ 16 w 31"/>
                <a:gd name="T31" fmla="*/ 3 h 30"/>
                <a:gd name="T32" fmla="*/ 12 w 31"/>
                <a:gd name="T33" fmla="*/ 3 h 30"/>
                <a:gd name="T34" fmla="*/ 12 w 31"/>
                <a:gd name="T35" fmla="*/ 0 h 30"/>
                <a:gd name="T36" fmla="*/ 18 w 31"/>
                <a:gd name="T37" fmla="*/ 0 h 30"/>
                <a:gd name="T38" fmla="*/ 23 w 31"/>
                <a:gd name="T39" fmla="*/ 1 h 30"/>
                <a:gd name="T40" fmla="*/ 27 w 31"/>
                <a:gd name="T41" fmla="*/ 3 h 30"/>
                <a:gd name="T42" fmla="*/ 29 w 31"/>
                <a:gd name="T43" fmla="*/ 5 h 30"/>
                <a:gd name="T44" fmla="*/ 31 w 31"/>
                <a:gd name="T45" fmla="*/ 11 h 30"/>
                <a:gd name="T46" fmla="*/ 31 w 31"/>
                <a:gd name="T47" fmla="*/ 17 h 30"/>
                <a:gd name="T48" fmla="*/ 29 w 31"/>
                <a:gd name="T49" fmla="*/ 23 h 30"/>
                <a:gd name="T50" fmla="*/ 29 w 31"/>
                <a:gd name="T51" fmla="*/ 24 h 30"/>
                <a:gd name="T52" fmla="*/ 25 w 31"/>
                <a:gd name="T53" fmla="*/ 28 h 30"/>
                <a:gd name="T54" fmla="*/ 19 w 31"/>
                <a:gd name="T55" fmla="*/ 30 h 30"/>
                <a:gd name="T56" fmla="*/ 14 w 31"/>
                <a:gd name="T57" fmla="*/ 30 h 30"/>
                <a:gd name="T58" fmla="*/ 8 w 31"/>
                <a:gd name="T59" fmla="*/ 28 h 30"/>
                <a:gd name="T60" fmla="*/ 4 w 31"/>
                <a:gd name="T61" fmla="*/ 26 h 30"/>
                <a:gd name="T62" fmla="*/ 2 w 31"/>
                <a:gd name="T63" fmla="*/ 24 h 30"/>
                <a:gd name="T64" fmla="*/ 0 w 31"/>
                <a:gd name="T65" fmla="*/ 21 h 30"/>
                <a:gd name="T66" fmla="*/ 0 w 31"/>
                <a:gd name="T67" fmla="*/ 13 h 30"/>
                <a:gd name="T68" fmla="*/ 2 w 31"/>
                <a:gd name="T69" fmla="*/ 7 h 30"/>
                <a:gd name="T70" fmla="*/ 2 w 31"/>
                <a:gd name="T71" fmla="*/ 5 h 30"/>
                <a:gd name="T72" fmla="*/ 6 w 31"/>
                <a:gd name="T73" fmla="*/ 1 h 30"/>
                <a:gd name="T74" fmla="*/ 12 w 31"/>
                <a:gd name="T75" fmla="*/ 0 h 3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"/>
                <a:gd name="T115" fmla="*/ 0 h 30"/>
                <a:gd name="T116" fmla="*/ 31 w 31"/>
                <a:gd name="T117" fmla="*/ 30 h 3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" h="30">
                  <a:moveTo>
                    <a:pt x="12" y="3"/>
                  </a:moveTo>
                  <a:lnTo>
                    <a:pt x="8" y="5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9" y="26"/>
                  </a:lnTo>
                  <a:lnTo>
                    <a:pt x="23" y="24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5" y="7"/>
                  </a:lnTo>
                  <a:lnTo>
                    <a:pt x="21" y="5"/>
                  </a:lnTo>
                  <a:lnTo>
                    <a:pt x="16" y="3"/>
                  </a:lnTo>
                  <a:lnTo>
                    <a:pt x="12" y="3"/>
                  </a:lnTo>
                  <a:close/>
                  <a:moveTo>
                    <a:pt x="12" y="0"/>
                  </a:moveTo>
                  <a:lnTo>
                    <a:pt x="18" y="0"/>
                  </a:lnTo>
                  <a:lnTo>
                    <a:pt x="23" y="1"/>
                  </a:lnTo>
                  <a:lnTo>
                    <a:pt x="27" y="3"/>
                  </a:lnTo>
                  <a:lnTo>
                    <a:pt x="29" y="5"/>
                  </a:lnTo>
                  <a:lnTo>
                    <a:pt x="31" y="11"/>
                  </a:lnTo>
                  <a:lnTo>
                    <a:pt x="31" y="17"/>
                  </a:lnTo>
                  <a:lnTo>
                    <a:pt x="29" y="23"/>
                  </a:lnTo>
                  <a:lnTo>
                    <a:pt x="29" y="24"/>
                  </a:lnTo>
                  <a:lnTo>
                    <a:pt x="25" y="28"/>
                  </a:lnTo>
                  <a:lnTo>
                    <a:pt x="19" y="30"/>
                  </a:lnTo>
                  <a:lnTo>
                    <a:pt x="14" y="30"/>
                  </a:lnTo>
                  <a:lnTo>
                    <a:pt x="8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5"/>
                  </a:lnTo>
                  <a:lnTo>
                    <a:pt x="6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868286"/>
            </a:solidFill>
            <a:ln w="0">
              <a:solidFill>
                <a:srgbClr val="86828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5" name="Line 28"/>
            <p:cNvSpPr>
              <a:spLocks noChangeShapeType="1"/>
            </p:cNvSpPr>
            <p:nvPr/>
          </p:nvSpPr>
          <p:spPr bwMode="auto">
            <a:xfrm flipV="1">
              <a:off x="3794" y="2001"/>
              <a:ext cx="4" cy="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6" name="Line 29"/>
            <p:cNvSpPr>
              <a:spLocks noChangeShapeType="1"/>
            </p:cNvSpPr>
            <p:nvPr/>
          </p:nvSpPr>
          <p:spPr bwMode="auto">
            <a:xfrm flipV="1">
              <a:off x="3802" y="1973"/>
              <a:ext cx="5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7" name="Line 30"/>
            <p:cNvSpPr>
              <a:spLocks noChangeShapeType="1"/>
            </p:cNvSpPr>
            <p:nvPr/>
          </p:nvSpPr>
          <p:spPr bwMode="auto">
            <a:xfrm flipV="1">
              <a:off x="3812" y="1946"/>
              <a:ext cx="5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8" name="Line 31"/>
            <p:cNvSpPr>
              <a:spLocks noChangeShapeType="1"/>
            </p:cNvSpPr>
            <p:nvPr/>
          </p:nvSpPr>
          <p:spPr bwMode="auto">
            <a:xfrm flipV="1">
              <a:off x="3820" y="1918"/>
              <a:ext cx="5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29" name="Line 32"/>
            <p:cNvSpPr>
              <a:spLocks noChangeShapeType="1"/>
            </p:cNvSpPr>
            <p:nvPr/>
          </p:nvSpPr>
          <p:spPr bwMode="auto">
            <a:xfrm flipV="1">
              <a:off x="3830" y="1892"/>
              <a:ext cx="5" cy="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0" name="Line 33"/>
            <p:cNvSpPr>
              <a:spLocks noChangeShapeType="1"/>
            </p:cNvSpPr>
            <p:nvPr/>
          </p:nvSpPr>
          <p:spPr bwMode="auto">
            <a:xfrm flipV="1">
              <a:off x="3839" y="1864"/>
              <a:ext cx="4" cy="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1" name="Line 34"/>
            <p:cNvSpPr>
              <a:spLocks noChangeShapeType="1"/>
            </p:cNvSpPr>
            <p:nvPr/>
          </p:nvSpPr>
          <p:spPr bwMode="auto">
            <a:xfrm flipV="1">
              <a:off x="3848" y="1837"/>
              <a:ext cx="5" cy="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2" name="Line 35"/>
            <p:cNvSpPr>
              <a:spLocks noChangeShapeType="1"/>
            </p:cNvSpPr>
            <p:nvPr/>
          </p:nvSpPr>
          <p:spPr bwMode="auto">
            <a:xfrm flipV="1">
              <a:off x="3857" y="1809"/>
              <a:ext cx="5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3" name="Line 36"/>
            <p:cNvSpPr>
              <a:spLocks noChangeShapeType="1"/>
            </p:cNvSpPr>
            <p:nvPr/>
          </p:nvSpPr>
          <p:spPr bwMode="auto">
            <a:xfrm flipV="1">
              <a:off x="3866" y="1782"/>
              <a:ext cx="4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4" name="Line 37"/>
            <p:cNvSpPr>
              <a:spLocks noChangeShapeType="1"/>
            </p:cNvSpPr>
            <p:nvPr/>
          </p:nvSpPr>
          <p:spPr bwMode="auto">
            <a:xfrm flipV="1">
              <a:off x="3875" y="1754"/>
              <a:ext cx="5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5" name="Line 38"/>
            <p:cNvSpPr>
              <a:spLocks noChangeShapeType="1"/>
            </p:cNvSpPr>
            <p:nvPr/>
          </p:nvSpPr>
          <p:spPr bwMode="auto">
            <a:xfrm flipH="1">
              <a:off x="4098" y="1691"/>
              <a:ext cx="13" cy="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6" name="Line 39"/>
            <p:cNvSpPr>
              <a:spLocks noChangeShapeType="1"/>
            </p:cNvSpPr>
            <p:nvPr/>
          </p:nvSpPr>
          <p:spPr bwMode="auto">
            <a:xfrm flipH="1">
              <a:off x="4070" y="1699"/>
              <a:ext cx="13" cy="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7" name="Line 40"/>
            <p:cNvSpPr>
              <a:spLocks noChangeShapeType="1"/>
            </p:cNvSpPr>
            <p:nvPr/>
          </p:nvSpPr>
          <p:spPr bwMode="auto">
            <a:xfrm flipH="1">
              <a:off x="4042" y="1707"/>
              <a:ext cx="13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8" name="Line 41"/>
            <p:cNvSpPr>
              <a:spLocks noChangeShapeType="1"/>
            </p:cNvSpPr>
            <p:nvPr/>
          </p:nvSpPr>
          <p:spPr bwMode="auto">
            <a:xfrm flipH="1">
              <a:off x="4014" y="1714"/>
              <a:ext cx="14" cy="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39" name="Line 42"/>
            <p:cNvSpPr>
              <a:spLocks noChangeShapeType="1"/>
            </p:cNvSpPr>
            <p:nvPr/>
          </p:nvSpPr>
          <p:spPr bwMode="auto">
            <a:xfrm flipH="1">
              <a:off x="3986" y="1722"/>
              <a:ext cx="14" cy="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0" name="Line 43"/>
            <p:cNvSpPr>
              <a:spLocks noChangeShapeType="1"/>
            </p:cNvSpPr>
            <p:nvPr/>
          </p:nvSpPr>
          <p:spPr bwMode="auto">
            <a:xfrm flipH="1">
              <a:off x="3958" y="1730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1" name="Line 44"/>
            <p:cNvSpPr>
              <a:spLocks noChangeShapeType="1"/>
            </p:cNvSpPr>
            <p:nvPr/>
          </p:nvSpPr>
          <p:spPr bwMode="auto">
            <a:xfrm flipH="1">
              <a:off x="3931" y="1737"/>
              <a:ext cx="13" cy="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2" name="Line 45"/>
            <p:cNvSpPr>
              <a:spLocks noChangeShapeType="1"/>
            </p:cNvSpPr>
            <p:nvPr/>
          </p:nvSpPr>
          <p:spPr bwMode="auto">
            <a:xfrm flipH="1">
              <a:off x="3903" y="1745"/>
              <a:ext cx="13" cy="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3" name="Line 46"/>
            <p:cNvSpPr>
              <a:spLocks noChangeShapeType="1"/>
            </p:cNvSpPr>
            <p:nvPr/>
          </p:nvSpPr>
          <p:spPr bwMode="auto">
            <a:xfrm flipH="1">
              <a:off x="3880" y="1752"/>
              <a:ext cx="8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4" name="Line 47"/>
            <p:cNvSpPr>
              <a:spLocks noChangeShapeType="1"/>
            </p:cNvSpPr>
            <p:nvPr/>
          </p:nvSpPr>
          <p:spPr bwMode="auto">
            <a:xfrm flipH="1" flipV="1">
              <a:off x="3876" y="1751"/>
              <a:ext cx="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5" name="Line 48"/>
            <p:cNvSpPr>
              <a:spLocks noChangeShapeType="1"/>
            </p:cNvSpPr>
            <p:nvPr/>
          </p:nvSpPr>
          <p:spPr bwMode="auto">
            <a:xfrm flipH="1" flipV="1">
              <a:off x="3854" y="1732"/>
              <a:ext cx="11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6" name="Line 49"/>
            <p:cNvSpPr>
              <a:spLocks noChangeShapeType="1"/>
            </p:cNvSpPr>
            <p:nvPr/>
          </p:nvSpPr>
          <p:spPr bwMode="auto">
            <a:xfrm flipH="1" flipV="1">
              <a:off x="3833" y="1713"/>
              <a:ext cx="10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7" name="Line 50"/>
            <p:cNvSpPr>
              <a:spLocks noChangeShapeType="1"/>
            </p:cNvSpPr>
            <p:nvPr/>
          </p:nvSpPr>
          <p:spPr bwMode="auto">
            <a:xfrm flipH="1" flipV="1">
              <a:off x="3811" y="1694"/>
              <a:ext cx="10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8" name="Line 51"/>
            <p:cNvSpPr>
              <a:spLocks noChangeShapeType="1"/>
            </p:cNvSpPr>
            <p:nvPr/>
          </p:nvSpPr>
          <p:spPr bwMode="auto">
            <a:xfrm flipH="1" flipV="1">
              <a:off x="3789" y="1675"/>
              <a:ext cx="1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49" name="Line 52"/>
            <p:cNvSpPr>
              <a:spLocks noChangeShapeType="1"/>
            </p:cNvSpPr>
            <p:nvPr/>
          </p:nvSpPr>
          <p:spPr bwMode="auto">
            <a:xfrm flipH="1" flipV="1">
              <a:off x="3768" y="1657"/>
              <a:ext cx="10" cy="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0" name="Line 53"/>
            <p:cNvSpPr>
              <a:spLocks noChangeShapeType="1"/>
            </p:cNvSpPr>
            <p:nvPr/>
          </p:nvSpPr>
          <p:spPr bwMode="auto">
            <a:xfrm flipH="1" flipV="1">
              <a:off x="3746" y="1637"/>
              <a:ext cx="11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1" name="Line 54"/>
            <p:cNvSpPr>
              <a:spLocks noChangeShapeType="1"/>
            </p:cNvSpPr>
            <p:nvPr/>
          </p:nvSpPr>
          <p:spPr bwMode="auto">
            <a:xfrm flipH="1" flipV="1">
              <a:off x="3724" y="1618"/>
              <a:ext cx="11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2" name="Line 55"/>
            <p:cNvSpPr>
              <a:spLocks noChangeShapeType="1"/>
            </p:cNvSpPr>
            <p:nvPr/>
          </p:nvSpPr>
          <p:spPr bwMode="auto">
            <a:xfrm flipH="1" flipV="1">
              <a:off x="3702" y="1599"/>
              <a:ext cx="11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3" name="Line 56"/>
            <p:cNvSpPr>
              <a:spLocks noChangeShapeType="1"/>
            </p:cNvSpPr>
            <p:nvPr/>
          </p:nvSpPr>
          <p:spPr bwMode="auto">
            <a:xfrm flipH="1" flipV="1">
              <a:off x="3680" y="1580"/>
              <a:ext cx="12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4" name="Line 57"/>
            <p:cNvSpPr>
              <a:spLocks noChangeShapeType="1"/>
            </p:cNvSpPr>
            <p:nvPr/>
          </p:nvSpPr>
          <p:spPr bwMode="auto">
            <a:xfrm>
              <a:off x="3674" y="1574"/>
              <a:ext cx="119" cy="43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5" name="Line 58"/>
            <p:cNvSpPr>
              <a:spLocks noChangeShapeType="1"/>
            </p:cNvSpPr>
            <p:nvPr/>
          </p:nvSpPr>
          <p:spPr bwMode="auto">
            <a:xfrm flipV="1">
              <a:off x="3793" y="1689"/>
              <a:ext cx="317" cy="32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6" name="Line 59"/>
            <p:cNvSpPr>
              <a:spLocks noChangeShapeType="1"/>
            </p:cNvSpPr>
            <p:nvPr/>
          </p:nvSpPr>
          <p:spPr bwMode="auto">
            <a:xfrm flipH="1" flipV="1">
              <a:off x="3674" y="1574"/>
              <a:ext cx="436" cy="11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7" name="Freeform 60"/>
            <p:cNvSpPr>
              <a:spLocks/>
            </p:cNvSpPr>
            <p:nvPr/>
          </p:nvSpPr>
          <p:spPr bwMode="auto">
            <a:xfrm>
              <a:off x="3805" y="2268"/>
              <a:ext cx="14" cy="15"/>
            </a:xfrm>
            <a:custGeom>
              <a:avLst/>
              <a:gdLst>
                <a:gd name="T0" fmla="*/ 10 w 29"/>
                <a:gd name="T1" fmla="*/ 0 h 29"/>
                <a:gd name="T2" fmla="*/ 17 w 29"/>
                <a:gd name="T3" fmla="*/ 0 h 29"/>
                <a:gd name="T4" fmla="*/ 21 w 29"/>
                <a:gd name="T5" fmla="*/ 2 h 29"/>
                <a:gd name="T6" fmla="*/ 29 w 29"/>
                <a:gd name="T7" fmla="*/ 10 h 29"/>
                <a:gd name="T8" fmla="*/ 29 w 29"/>
                <a:gd name="T9" fmla="*/ 15 h 29"/>
                <a:gd name="T10" fmla="*/ 27 w 29"/>
                <a:gd name="T11" fmla="*/ 21 h 29"/>
                <a:gd name="T12" fmla="*/ 23 w 29"/>
                <a:gd name="T13" fmla="*/ 25 h 29"/>
                <a:gd name="T14" fmla="*/ 15 w 29"/>
                <a:gd name="T15" fmla="*/ 29 h 29"/>
                <a:gd name="T16" fmla="*/ 12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0 w 29"/>
                <a:gd name="T23" fmla="*/ 15 h 29"/>
                <a:gd name="T24" fmla="*/ 0 w 29"/>
                <a:gd name="T25" fmla="*/ 10 h 29"/>
                <a:gd name="T26" fmla="*/ 2 w 29"/>
                <a:gd name="T27" fmla="*/ 6 h 29"/>
                <a:gd name="T28" fmla="*/ 6 w 29"/>
                <a:gd name="T29" fmla="*/ 2 h 29"/>
                <a:gd name="T30" fmla="*/ 10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0" y="0"/>
                  </a:moveTo>
                  <a:lnTo>
                    <a:pt x="17" y="0"/>
                  </a:lnTo>
                  <a:lnTo>
                    <a:pt x="21" y="2"/>
                  </a:lnTo>
                  <a:lnTo>
                    <a:pt x="29" y="10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8" name="Freeform 61"/>
            <p:cNvSpPr>
              <a:spLocks noEditPoints="1"/>
            </p:cNvSpPr>
            <p:nvPr/>
          </p:nvSpPr>
          <p:spPr bwMode="auto">
            <a:xfrm>
              <a:off x="3804" y="2267"/>
              <a:ext cx="16" cy="17"/>
            </a:xfrm>
            <a:custGeom>
              <a:avLst/>
              <a:gdLst>
                <a:gd name="T0" fmla="*/ 14 w 33"/>
                <a:gd name="T1" fmla="*/ 4 h 33"/>
                <a:gd name="T2" fmla="*/ 10 w 33"/>
                <a:gd name="T3" fmla="*/ 6 h 33"/>
                <a:gd name="T4" fmla="*/ 6 w 33"/>
                <a:gd name="T5" fmla="*/ 10 h 33"/>
                <a:gd name="T6" fmla="*/ 4 w 33"/>
                <a:gd name="T7" fmla="*/ 13 h 33"/>
                <a:gd name="T8" fmla="*/ 4 w 33"/>
                <a:gd name="T9" fmla="*/ 19 h 33"/>
                <a:gd name="T10" fmla="*/ 12 w 33"/>
                <a:gd name="T11" fmla="*/ 27 h 33"/>
                <a:gd name="T12" fmla="*/ 15 w 33"/>
                <a:gd name="T13" fmla="*/ 29 h 33"/>
                <a:gd name="T14" fmla="*/ 25 w 33"/>
                <a:gd name="T15" fmla="*/ 25 h 33"/>
                <a:gd name="T16" fmla="*/ 29 w 33"/>
                <a:gd name="T17" fmla="*/ 23 h 33"/>
                <a:gd name="T18" fmla="*/ 29 w 33"/>
                <a:gd name="T19" fmla="*/ 13 h 33"/>
                <a:gd name="T20" fmla="*/ 27 w 33"/>
                <a:gd name="T21" fmla="*/ 10 h 33"/>
                <a:gd name="T22" fmla="*/ 23 w 33"/>
                <a:gd name="T23" fmla="*/ 6 h 33"/>
                <a:gd name="T24" fmla="*/ 17 w 33"/>
                <a:gd name="T25" fmla="*/ 4 h 33"/>
                <a:gd name="T26" fmla="*/ 14 w 33"/>
                <a:gd name="T27" fmla="*/ 4 h 33"/>
                <a:gd name="T28" fmla="*/ 12 w 33"/>
                <a:gd name="T29" fmla="*/ 0 h 33"/>
                <a:gd name="T30" fmla="*/ 19 w 33"/>
                <a:gd name="T31" fmla="*/ 0 h 33"/>
                <a:gd name="T32" fmla="*/ 25 w 33"/>
                <a:gd name="T33" fmla="*/ 2 h 33"/>
                <a:gd name="T34" fmla="*/ 29 w 33"/>
                <a:gd name="T35" fmla="*/ 6 h 33"/>
                <a:gd name="T36" fmla="*/ 31 w 33"/>
                <a:gd name="T37" fmla="*/ 10 h 33"/>
                <a:gd name="T38" fmla="*/ 33 w 33"/>
                <a:gd name="T39" fmla="*/ 12 h 33"/>
                <a:gd name="T40" fmla="*/ 33 w 33"/>
                <a:gd name="T41" fmla="*/ 17 h 33"/>
                <a:gd name="T42" fmla="*/ 31 w 33"/>
                <a:gd name="T43" fmla="*/ 19 h 33"/>
                <a:gd name="T44" fmla="*/ 31 w 33"/>
                <a:gd name="T45" fmla="*/ 25 h 33"/>
                <a:gd name="T46" fmla="*/ 27 w 33"/>
                <a:gd name="T47" fmla="*/ 29 h 33"/>
                <a:gd name="T48" fmla="*/ 15 w 33"/>
                <a:gd name="T49" fmla="*/ 33 h 33"/>
                <a:gd name="T50" fmla="*/ 14 w 33"/>
                <a:gd name="T51" fmla="*/ 33 h 33"/>
                <a:gd name="T52" fmla="*/ 10 w 33"/>
                <a:gd name="T53" fmla="*/ 31 h 33"/>
                <a:gd name="T54" fmla="*/ 4 w 33"/>
                <a:gd name="T55" fmla="*/ 27 h 33"/>
                <a:gd name="T56" fmla="*/ 4 w 33"/>
                <a:gd name="T57" fmla="*/ 25 h 33"/>
                <a:gd name="T58" fmla="*/ 0 w 33"/>
                <a:gd name="T59" fmla="*/ 19 h 33"/>
                <a:gd name="T60" fmla="*/ 0 w 33"/>
                <a:gd name="T61" fmla="*/ 13 h 33"/>
                <a:gd name="T62" fmla="*/ 8 w 33"/>
                <a:gd name="T63" fmla="*/ 2 h 33"/>
                <a:gd name="T64" fmla="*/ 12 w 33"/>
                <a:gd name="T65" fmla="*/ 0 h 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"/>
                <a:gd name="T100" fmla="*/ 0 h 33"/>
                <a:gd name="T101" fmla="*/ 33 w 33"/>
                <a:gd name="T102" fmla="*/ 33 h 3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" h="33">
                  <a:moveTo>
                    <a:pt x="14" y="4"/>
                  </a:moveTo>
                  <a:lnTo>
                    <a:pt x="10" y="6"/>
                  </a:lnTo>
                  <a:lnTo>
                    <a:pt x="6" y="10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15" y="29"/>
                  </a:lnTo>
                  <a:lnTo>
                    <a:pt x="25" y="25"/>
                  </a:lnTo>
                  <a:lnTo>
                    <a:pt x="29" y="23"/>
                  </a:lnTo>
                  <a:lnTo>
                    <a:pt x="29" y="13"/>
                  </a:lnTo>
                  <a:lnTo>
                    <a:pt x="27" y="10"/>
                  </a:lnTo>
                  <a:lnTo>
                    <a:pt x="23" y="6"/>
                  </a:lnTo>
                  <a:lnTo>
                    <a:pt x="17" y="4"/>
                  </a:lnTo>
                  <a:lnTo>
                    <a:pt x="14" y="4"/>
                  </a:lnTo>
                  <a:close/>
                  <a:moveTo>
                    <a:pt x="12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6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31" y="25"/>
                  </a:lnTo>
                  <a:lnTo>
                    <a:pt x="27" y="29"/>
                  </a:lnTo>
                  <a:lnTo>
                    <a:pt x="15" y="33"/>
                  </a:lnTo>
                  <a:lnTo>
                    <a:pt x="14" y="33"/>
                  </a:lnTo>
                  <a:lnTo>
                    <a:pt x="10" y="31"/>
                  </a:lnTo>
                  <a:lnTo>
                    <a:pt x="4" y="27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59" name="Line 62"/>
            <p:cNvSpPr>
              <a:spLocks noChangeShapeType="1"/>
            </p:cNvSpPr>
            <p:nvPr/>
          </p:nvSpPr>
          <p:spPr bwMode="auto">
            <a:xfrm flipH="1">
              <a:off x="4018" y="2274"/>
              <a:ext cx="435" cy="11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0" name="Line 63"/>
            <p:cNvSpPr>
              <a:spLocks noChangeShapeType="1"/>
            </p:cNvSpPr>
            <p:nvPr/>
          </p:nvSpPr>
          <p:spPr bwMode="auto">
            <a:xfrm>
              <a:off x="4018" y="2392"/>
              <a:ext cx="321" cy="31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1" name="Line 64"/>
            <p:cNvSpPr>
              <a:spLocks noChangeShapeType="1"/>
            </p:cNvSpPr>
            <p:nvPr/>
          </p:nvSpPr>
          <p:spPr bwMode="auto">
            <a:xfrm flipV="1">
              <a:off x="4339" y="2274"/>
              <a:ext cx="114" cy="43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2" name="Freeform 65"/>
            <p:cNvSpPr>
              <a:spLocks/>
            </p:cNvSpPr>
            <p:nvPr/>
          </p:nvSpPr>
          <p:spPr bwMode="auto">
            <a:xfrm>
              <a:off x="3032" y="2059"/>
              <a:ext cx="58" cy="90"/>
            </a:xfrm>
            <a:custGeom>
              <a:avLst/>
              <a:gdLst>
                <a:gd name="T0" fmla="*/ 61 w 115"/>
                <a:gd name="T1" fmla="*/ 2 h 178"/>
                <a:gd name="T2" fmla="*/ 83 w 115"/>
                <a:gd name="T3" fmla="*/ 9 h 178"/>
                <a:gd name="T4" fmla="*/ 100 w 115"/>
                <a:gd name="T5" fmla="*/ 4 h 178"/>
                <a:gd name="T6" fmla="*/ 106 w 115"/>
                <a:gd name="T7" fmla="*/ 0 h 178"/>
                <a:gd name="T8" fmla="*/ 106 w 115"/>
                <a:gd name="T9" fmla="*/ 55 h 178"/>
                <a:gd name="T10" fmla="*/ 86 w 115"/>
                <a:gd name="T11" fmla="*/ 23 h 178"/>
                <a:gd name="T12" fmla="*/ 67 w 115"/>
                <a:gd name="T13" fmla="*/ 11 h 178"/>
                <a:gd name="T14" fmla="*/ 48 w 115"/>
                <a:gd name="T15" fmla="*/ 9 h 178"/>
                <a:gd name="T16" fmla="*/ 33 w 115"/>
                <a:gd name="T17" fmla="*/ 19 h 178"/>
                <a:gd name="T18" fmla="*/ 29 w 115"/>
                <a:gd name="T19" fmla="*/ 29 h 178"/>
                <a:gd name="T20" fmla="*/ 31 w 115"/>
                <a:gd name="T21" fmla="*/ 44 h 178"/>
                <a:gd name="T22" fmla="*/ 52 w 115"/>
                <a:gd name="T23" fmla="*/ 67 h 178"/>
                <a:gd name="T24" fmla="*/ 81 w 115"/>
                <a:gd name="T25" fmla="*/ 84 h 178"/>
                <a:gd name="T26" fmla="*/ 106 w 115"/>
                <a:gd name="T27" fmla="*/ 103 h 178"/>
                <a:gd name="T28" fmla="*/ 115 w 115"/>
                <a:gd name="T29" fmla="*/ 121 h 178"/>
                <a:gd name="T30" fmla="*/ 113 w 115"/>
                <a:gd name="T31" fmla="*/ 144 h 178"/>
                <a:gd name="T32" fmla="*/ 100 w 115"/>
                <a:gd name="T33" fmla="*/ 165 h 178"/>
                <a:gd name="T34" fmla="*/ 77 w 115"/>
                <a:gd name="T35" fmla="*/ 178 h 178"/>
                <a:gd name="T36" fmla="*/ 38 w 115"/>
                <a:gd name="T37" fmla="*/ 176 h 178"/>
                <a:gd name="T38" fmla="*/ 17 w 115"/>
                <a:gd name="T39" fmla="*/ 171 h 178"/>
                <a:gd name="T40" fmla="*/ 13 w 115"/>
                <a:gd name="T41" fmla="*/ 178 h 178"/>
                <a:gd name="T42" fmla="*/ 0 w 115"/>
                <a:gd name="T43" fmla="*/ 124 h 178"/>
                <a:gd name="T44" fmla="*/ 13 w 115"/>
                <a:gd name="T45" fmla="*/ 146 h 178"/>
                <a:gd name="T46" fmla="*/ 40 w 115"/>
                <a:gd name="T47" fmla="*/ 169 h 178"/>
                <a:gd name="T48" fmla="*/ 67 w 115"/>
                <a:gd name="T49" fmla="*/ 171 h 178"/>
                <a:gd name="T50" fmla="*/ 81 w 115"/>
                <a:gd name="T51" fmla="*/ 163 h 178"/>
                <a:gd name="T52" fmla="*/ 88 w 115"/>
                <a:gd name="T53" fmla="*/ 149 h 178"/>
                <a:gd name="T54" fmla="*/ 81 w 115"/>
                <a:gd name="T55" fmla="*/ 119 h 178"/>
                <a:gd name="T56" fmla="*/ 69 w 115"/>
                <a:gd name="T57" fmla="*/ 109 h 178"/>
                <a:gd name="T58" fmla="*/ 31 w 115"/>
                <a:gd name="T59" fmla="*/ 84 h 178"/>
                <a:gd name="T60" fmla="*/ 12 w 115"/>
                <a:gd name="T61" fmla="*/ 63 h 178"/>
                <a:gd name="T62" fmla="*/ 8 w 115"/>
                <a:gd name="T63" fmla="*/ 36 h 178"/>
                <a:gd name="T64" fmla="*/ 17 w 115"/>
                <a:gd name="T65" fmla="*/ 19 h 178"/>
                <a:gd name="T66" fmla="*/ 35 w 115"/>
                <a:gd name="T67" fmla="*/ 4 h 1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5"/>
                <a:gd name="T103" fmla="*/ 0 h 178"/>
                <a:gd name="T104" fmla="*/ 115 w 115"/>
                <a:gd name="T105" fmla="*/ 178 h 1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5" h="178">
                  <a:moveTo>
                    <a:pt x="54" y="0"/>
                  </a:moveTo>
                  <a:lnTo>
                    <a:pt x="61" y="2"/>
                  </a:lnTo>
                  <a:lnTo>
                    <a:pt x="73" y="4"/>
                  </a:lnTo>
                  <a:lnTo>
                    <a:pt x="83" y="9"/>
                  </a:lnTo>
                  <a:lnTo>
                    <a:pt x="94" y="9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6" y="0"/>
                  </a:lnTo>
                  <a:lnTo>
                    <a:pt x="109" y="55"/>
                  </a:lnTo>
                  <a:lnTo>
                    <a:pt x="106" y="55"/>
                  </a:lnTo>
                  <a:lnTo>
                    <a:pt x="98" y="36"/>
                  </a:lnTo>
                  <a:lnTo>
                    <a:pt x="86" y="23"/>
                  </a:lnTo>
                  <a:lnTo>
                    <a:pt x="77" y="15"/>
                  </a:lnTo>
                  <a:lnTo>
                    <a:pt x="67" y="11"/>
                  </a:lnTo>
                  <a:lnTo>
                    <a:pt x="56" y="9"/>
                  </a:lnTo>
                  <a:lnTo>
                    <a:pt x="48" y="9"/>
                  </a:lnTo>
                  <a:lnTo>
                    <a:pt x="36" y="17"/>
                  </a:lnTo>
                  <a:lnTo>
                    <a:pt x="33" y="19"/>
                  </a:lnTo>
                  <a:lnTo>
                    <a:pt x="31" y="25"/>
                  </a:lnTo>
                  <a:lnTo>
                    <a:pt x="29" y="29"/>
                  </a:lnTo>
                  <a:lnTo>
                    <a:pt x="29" y="38"/>
                  </a:lnTo>
                  <a:lnTo>
                    <a:pt x="31" y="44"/>
                  </a:lnTo>
                  <a:lnTo>
                    <a:pt x="33" y="48"/>
                  </a:lnTo>
                  <a:lnTo>
                    <a:pt x="52" y="67"/>
                  </a:lnTo>
                  <a:lnTo>
                    <a:pt x="61" y="71"/>
                  </a:lnTo>
                  <a:lnTo>
                    <a:pt x="81" y="84"/>
                  </a:lnTo>
                  <a:lnTo>
                    <a:pt x="94" y="94"/>
                  </a:lnTo>
                  <a:lnTo>
                    <a:pt x="106" y="103"/>
                  </a:lnTo>
                  <a:lnTo>
                    <a:pt x="111" y="111"/>
                  </a:lnTo>
                  <a:lnTo>
                    <a:pt x="115" y="121"/>
                  </a:lnTo>
                  <a:lnTo>
                    <a:pt x="115" y="130"/>
                  </a:lnTo>
                  <a:lnTo>
                    <a:pt x="113" y="144"/>
                  </a:lnTo>
                  <a:lnTo>
                    <a:pt x="107" y="155"/>
                  </a:lnTo>
                  <a:lnTo>
                    <a:pt x="100" y="165"/>
                  </a:lnTo>
                  <a:lnTo>
                    <a:pt x="88" y="172"/>
                  </a:lnTo>
                  <a:lnTo>
                    <a:pt x="77" y="178"/>
                  </a:lnTo>
                  <a:lnTo>
                    <a:pt x="50" y="178"/>
                  </a:lnTo>
                  <a:lnTo>
                    <a:pt x="38" y="176"/>
                  </a:lnTo>
                  <a:lnTo>
                    <a:pt x="27" y="171"/>
                  </a:lnTo>
                  <a:lnTo>
                    <a:pt x="17" y="171"/>
                  </a:lnTo>
                  <a:lnTo>
                    <a:pt x="13" y="174"/>
                  </a:lnTo>
                  <a:lnTo>
                    <a:pt x="13" y="178"/>
                  </a:lnTo>
                  <a:lnTo>
                    <a:pt x="8" y="178"/>
                  </a:lnTo>
                  <a:lnTo>
                    <a:pt x="0" y="124"/>
                  </a:lnTo>
                  <a:lnTo>
                    <a:pt x="4" y="124"/>
                  </a:lnTo>
                  <a:lnTo>
                    <a:pt x="13" y="146"/>
                  </a:lnTo>
                  <a:lnTo>
                    <a:pt x="27" y="161"/>
                  </a:lnTo>
                  <a:lnTo>
                    <a:pt x="40" y="169"/>
                  </a:lnTo>
                  <a:lnTo>
                    <a:pt x="59" y="171"/>
                  </a:lnTo>
                  <a:lnTo>
                    <a:pt x="67" y="171"/>
                  </a:lnTo>
                  <a:lnTo>
                    <a:pt x="75" y="167"/>
                  </a:lnTo>
                  <a:lnTo>
                    <a:pt x="81" y="163"/>
                  </a:lnTo>
                  <a:lnTo>
                    <a:pt x="84" y="157"/>
                  </a:lnTo>
                  <a:lnTo>
                    <a:pt x="88" y="149"/>
                  </a:lnTo>
                  <a:lnTo>
                    <a:pt x="88" y="134"/>
                  </a:lnTo>
                  <a:lnTo>
                    <a:pt x="81" y="119"/>
                  </a:lnTo>
                  <a:lnTo>
                    <a:pt x="75" y="115"/>
                  </a:lnTo>
                  <a:lnTo>
                    <a:pt x="69" y="109"/>
                  </a:lnTo>
                  <a:lnTo>
                    <a:pt x="50" y="98"/>
                  </a:lnTo>
                  <a:lnTo>
                    <a:pt x="31" y="84"/>
                  </a:lnTo>
                  <a:lnTo>
                    <a:pt x="15" y="71"/>
                  </a:lnTo>
                  <a:lnTo>
                    <a:pt x="12" y="63"/>
                  </a:lnTo>
                  <a:lnTo>
                    <a:pt x="8" y="54"/>
                  </a:lnTo>
                  <a:lnTo>
                    <a:pt x="8" y="36"/>
                  </a:lnTo>
                  <a:lnTo>
                    <a:pt x="10" y="30"/>
                  </a:lnTo>
                  <a:lnTo>
                    <a:pt x="17" y="19"/>
                  </a:lnTo>
                  <a:lnTo>
                    <a:pt x="21" y="15"/>
                  </a:lnTo>
                  <a:lnTo>
                    <a:pt x="35" y="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3" name="Freeform 66"/>
            <p:cNvSpPr>
              <a:spLocks/>
            </p:cNvSpPr>
            <p:nvPr/>
          </p:nvSpPr>
          <p:spPr bwMode="auto">
            <a:xfrm>
              <a:off x="3105" y="2059"/>
              <a:ext cx="10" cy="33"/>
            </a:xfrm>
            <a:custGeom>
              <a:avLst/>
              <a:gdLst>
                <a:gd name="T0" fmla="*/ 9 w 21"/>
                <a:gd name="T1" fmla="*/ 0 h 65"/>
                <a:gd name="T2" fmla="*/ 13 w 21"/>
                <a:gd name="T3" fmla="*/ 0 h 65"/>
                <a:gd name="T4" fmla="*/ 15 w 21"/>
                <a:gd name="T5" fmla="*/ 2 h 65"/>
                <a:gd name="T6" fmla="*/ 19 w 21"/>
                <a:gd name="T7" fmla="*/ 4 h 65"/>
                <a:gd name="T8" fmla="*/ 21 w 21"/>
                <a:gd name="T9" fmla="*/ 7 h 65"/>
                <a:gd name="T10" fmla="*/ 21 w 21"/>
                <a:gd name="T11" fmla="*/ 17 h 65"/>
                <a:gd name="T12" fmla="*/ 17 w 21"/>
                <a:gd name="T13" fmla="*/ 40 h 65"/>
                <a:gd name="T14" fmla="*/ 13 w 21"/>
                <a:gd name="T15" fmla="*/ 65 h 65"/>
                <a:gd name="T16" fmla="*/ 7 w 21"/>
                <a:gd name="T17" fmla="*/ 65 h 65"/>
                <a:gd name="T18" fmla="*/ 4 w 21"/>
                <a:gd name="T19" fmla="*/ 40 h 65"/>
                <a:gd name="T20" fmla="*/ 0 w 21"/>
                <a:gd name="T21" fmla="*/ 17 h 65"/>
                <a:gd name="T22" fmla="*/ 0 w 21"/>
                <a:gd name="T23" fmla="*/ 6 h 65"/>
                <a:gd name="T24" fmla="*/ 4 w 21"/>
                <a:gd name="T25" fmla="*/ 2 h 65"/>
                <a:gd name="T26" fmla="*/ 7 w 21"/>
                <a:gd name="T27" fmla="*/ 2 h 65"/>
                <a:gd name="T28" fmla="*/ 9 w 21"/>
                <a:gd name="T29" fmla="*/ 0 h 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65"/>
                <a:gd name="T47" fmla="*/ 21 w 21"/>
                <a:gd name="T48" fmla="*/ 65 h 6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65">
                  <a:moveTo>
                    <a:pt x="9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4"/>
                  </a:lnTo>
                  <a:lnTo>
                    <a:pt x="21" y="7"/>
                  </a:lnTo>
                  <a:lnTo>
                    <a:pt x="21" y="17"/>
                  </a:lnTo>
                  <a:lnTo>
                    <a:pt x="17" y="40"/>
                  </a:lnTo>
                  <a:lnTo>
                    <a:pt x="13" y="65"/>
                  </a:lnTo>
                  <a:lnTo>
                    <a:pt x="7" y="65"/>
                  </a:lnTo>
                  <a:lnTo>
                    <a:pt x="4" y="40"/>
                  </a:lnTo>
                  <a:lnTo>
                    <a:pt x="0" y="17"/>
                  </a:lnTo>
                  <a:lnTo>
                    <a:pt x="0" y="6"/>
                  </a:lnTo>
                  <a:lnTo>
                    <a:pt x="4" y="2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4" name="Freeform 67"/>
            <p:cNvSpPr>
              <a:spLocks noEditPoints="1"/>
            </p:cNvSpPr>
            <p:nvPr/>
          </p:nvSpPr>
          <p:spPr bwMode="auto">
            <a:xfrm>
              <a:off x="3132" y="2089"/>
              <a:ext cx="14" cy="60"/>
            </a:xfrm>
            <a:custGeom>
              <a:avLst/>
              <a:gdLst>
                <a:gd name="T0" fmla="*/ 11 w 28"/>
                <a:gd name="T1" fmla="*/ 90 h 119"/>
                <a:gd name="T2" fmla="*/ 19 w 28"/>
                <a:gd name="T3" fmla="*/ 90 h 119"/>
                <a:gd name="T4" fmla="*/ 21 w 28"/>
                <a:gd name="T5" fmla="*/ 92 h 119"/>
                <a:gd name="T6" fmla="*/ 23 w 28"/>
                <a:gd name="T7" fmla="*/ 96 h 119"/>
                <a:gd name="T8" fmla="*/ 26 w 28"/>
                <a:gd name="T9" fmla="*/ 98 h 119"/>
                <a:gd name="T10" fmla="*/ 28 w 28"/>
                <a:gd name="T11" fmla="*/ 102 h 119"/>
                <a:gd name="T12" fmla="*/ 28 w 28"/>
                <a:gd name="T13" fmla="*/ 110 h 119"/>
                <a:gd name="T14" fmla="*/ 23 w 28"/>
                <a:gd name="T15" fmla="*/ 115 h 119"/>
                <a:gd name="T16" fmla="*/ 21 w 28"/>
                <a:gd name="T17" fmla="*/ 119 h 119"/>
                <a:gd name="T18" fmla="*/ 7 w 28"/>
                <a:gd name="T19" fmla="*/ 119 h 119"/>
                <a:gd name="T20" fmla="*/ 5 w 28"/>
                <a:gd name="T21" fmla="*/ 115 h 119"/>
                <a:gd name="T22" fmla="*/ 0 w 28"/>
                <a:gd name="T23" fmla="*/ 110 h 119"/>
                <a:gd name="T24" fmla="*/ 0 w 28"/>
                <a:gd name="T25" fmla="*/ 102 h 119"/>
                <a:gd name="T26" fmla="*/ 1 w 28"/>
                <a:gd name="T27" fmla="*/ 98 h 119"/>
                <a:gd name="T28" fmla="*/ 5 w 28"/>
                <a:gd name="T29" fmla="*/ 96 h 119"/>
                <a:gd name="T30" fmla="*/ 7 w 28"/>
                <a:gd name="T31" fmla="*/ 92 h 119"/>
                <a:gd name="T32" fmla="*/ 11 w 28"/>
                <a:gd name="T33" fmla="*/ 90 h 119"/>
                <a:gd name="T34" fmla="*/ 15 w 28"/>
                <a:gd name="T35" fmla="*/ 0 h 119"/>
                <a:gd name="T36" fmla="*/ 19 w 28"/>
                <a:gd name="T37" fmla="*/ 2 h 119"/>
                <a:gd name="T38" fmla="*/ 28 w 28"/>
                <a:gd name="T39" fmla="*/ 12 h 119"/>
                <a:gd name="T40" fmla="*/ 28 w 28"/>
                <a:gd name="T41" fmla="*/ 19 h 119"/>
                <a:gd name="T42" fmla="*/ 26 w 28"/>
                <a:gd name="T43" fmla="*/ 23 h 119"/>
                <a:gd name="T44" fmla="*/ 23 w 28"/>
                <a:gd name="T45" fmla="*/ 25 h 119"/>
                <a:gd name="T46" fmla="*/ 21 w 28"/>
                <a:gd name="T47" fmla="*/ 27 h 119"/>
                <a:gd name="T48" fmla="*/ 19 w 28"/>
                <a:gd name="T49" fmla="*/ 31 h 119"/>
                <a:gd name="T50" fmla="*/ 11 w 28"/>
                <a:gd name="T51" fmla="*/ 31 h 119"/>
                <a:gd name="T52" fmla="*/ 5 w 28"/>
                <a:gd name="T53" fmla="*/ 25 h 119"/>
                <a:gd name="T54" fmla="*/ 1 w 28"/>
                <a:gd name="T55" fmla="*/ 23 h 119"/>
                <a:gd name="T56" fmla="*/ 0 w 28"/>
                <a:gd name="T57" fmla="*/ 19 h 119"/>
                <a:gd name="T58" fmla="*/ 0 w 28"/>
                <a:gd name="T59" fmla="*/ 14 h 119"/>
                <a:gd name="T60" fmla="*/ 1 w 28"/>
                <a:gd name="T61" fmla="*/ 12 h 119"/>
                <a:gd name="T62" fmla="*/ 3 w 28"/>
                <a:gd name="T63" fmla="*/ 8 h 119"/>
                <a:gd name="T64" fmla="*/ 7 w 28"/>
                <a:gd name="T65" fmla="*/ 4 h 119"/>
                <a:gd name="T66" fmla="*/ 15 w 28"/>
                <a:gd name="T67" fmla="*/ 0 h 11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"/>
                <a:gd name="T103" fmla="*/ 0 h 119"/>
                <a:gd name="T104" fmla="*/ 28 w 28"/>
                <a:gd name="T105" fmla="*/ 119 h 11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" h="119">
                  <a:moveTo>
                    <a:pt x="11" y="90"/>
                  </a:moveTo>
                  <a:lnTo>
                    <a:pt x="19" y="90"/>
                  </a:lnTo>
                  <a:lnTo>
                    <a:pt x="21" y="92"/>
                  </a:lnTo>
                  <a:lnTo>
                    <a:pt x="23" y="96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10"/>
                  </a:lnTo>
                  <a:lnTo>
                    <a:pt x="23" y="115"/>
                  </a:lnTo>
                  <a:lnTo>
                    <a:pt x="21" y="119"/>
                  </a:lnTo>
                  <a:lnTo>
                    <a:pt x="7" y="119"/>
                  </a:lnTo>
                  <a:lnTo>
                    <a:pt x="5" y="115"/>
                  </a:lnTo>
                  <a:lnTo>
                    <a:pt x="0" y="110"/>
                  </a:lnTo>
                  <a:lnTo>
                    <a:pt x="0" y="102"/>
                  </a:lnTo>
                  <a:lnTo>
                    <a:pt x="1" y="98"/>
                  </a:lnTo>
                  <a:lnTo>
                    <a:pt x="5" y="96"/>
                  </a:lnTo>
                  <a:lnTo>
                    <a:pt x="7" y="92"/>
                  </a:lnTo>
                  <a:lnTo>
                    <a:pt x="11" y="90"/>
                  </a:lnTo>
                  <a:close/>
                  <a:moveTo>
                    <a:pt x="15" y="0"/>
                  </a:moveTo>
                  <a:lnTo>
                    <a:pt x="19" y="2"/>
                  </a:lnTo>
                  <a:lnTo>
                    <a:pt x="28" y="12"/>
                  </a:lnTo>
                  <a:lnTo>
                    <a:pt x="28" y="19"/>
                  </a:lnTo>
                  <a:lnTo>
                    <a:pt x="26" y="23"/>
                  </a:lnTo>
                  <a:lnTo>
                    <a:pt x="23" y="25"/>
                  </a:lnTo>
                  <a:lnTo>
                    <a:pt x="21" y="27"/>
                  </a:lnTo>
                  <a:lnTo>
                    <a:pt x="19" y="31"/>
                  </a:lnTo>
                  <a:lnTo>
                    <a:pt x="11" y="31"/>
                  </a:lnTo>
                  <a:lnTo>
                    <a:pt x="5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8"/>
                  </a:lnTo>
                  <a:lnTo>
                    <a:pt x="7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5" name="Freeform 68"/>
            <p:cNvSpPr>
              <a:spLocks/>
            </p:cNvSpPr>
            <p:nvPr/>
          </p:nvSpPr>
          <p:spPr bwMode="auto">
            <a:xfrm>
              <a:off x="4210" y="2196"/>
              <a:ext cx="31" cy="77"/>
            </a:xfrm>
            <a:custGeom>
              <a:avLst/>
              <a:gdLst>
                <a:gd name="T0" fmla="*/ 42 w 63"/>
                <a:gd name="T1" fmla="*/ 0 h 156"/>
                <a:gd name="T2" fmla="*/ 42 w 63"/>
                <a:gd name="T3" fmla="*/ 138 h 156"/>
                <a:gd name="T4" fmla="*/ 44 w 63"/>
                <a:gd name="T5" fmla="*/ 142 h 156"/>
                <a:gd name="T6" fmla="*/ 49 w 63"/>
                <a:gd name="T7" fmla="*/ 148 h 156"/>
                <a:gd name="T8" fmla="*/ 53 w 63"/>
                <a:gd name="T9" fmla="*/ 150 h 156"/>
                <a:gd name="T10" fmla="*/ 63 w 63"/>
                <a:gd name="T11" fmla="*/ 150 h 156"/>
                <a:gd name="T12" fmla="*/ 63 w 63"/>
                <a:gd name="T13" fmla="*/ 156 h 156"/>
                <a:gd name="T14" fmla="*/ 1 w 63"/>
                <a:gd name="T15" fmla="*/ 156 h 156"/>
                <a:gd name="T16" fmla="*/ 1 w 63"/>
                <a:gd name="T17" fmla="*/ 150 h 156"/>
                <a:gd name="T18" fmla="*/ 13 w 63"/>
                <a:gd name="T19" fmla="*/ 150 h 156"/>
                <a:gd name="T20" fmla="*/ 15 w 63"/>
                <a:gd name="T21" fmla="*/ 148 h 156"/>
                <a:gd name="T22" fmla="*/ 19 w 63"/>
                <a:gd name="T23" fmla="*/ 146 h 156"/>
                <a:gd name="T24" fmla="*/ 23 w 63"/>
                <a:gd name="T25" fmla="*/ 138 h 156"/>
                <a:gd name="T26" fmla="*/ 23 w 63"/>
                <a:gd name="T27" fmla="*/ 23 h 156"/>
                <a:gd name="T28" fmla="*/ 21 w 63"/>
                <a:gd name="T29" fmla="*/ 19 h 156"/>
                <a:gd name="T30" fmla="*/ 11 w 63"/>
                <a:gd name="T31" fmla="*/ 19 h 156"/>
                <a:gd name="T32" fmla="*/ 0 w 63"/>
                <a:gd name="T33" fmla="*/ 23 h 156"/>
                <a:gd name="T34" fmla="*/ 0 w 63"/>
                <a:gd name="T35" fmla="*/ 21 h 156"/>
                <a:gd name="T36" fmla="*/ 21 w 63"/>
                <a:gd name="T37" fmla="*/ 12 h 156"/>
                <a:gd name="T38" fmla="*/ 42 w 63"/>
                <a:gd name="T39" fmla="*/ 0 h 1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3"/>
                <a:gd name="T61" fmla="*/ 0 h 156"/>
                <a:gd name="T62" fmla="*/ 63 w 63"/>
                <a:gd name="T63" fmla="*/ 156 h 1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3" h="156">
                  <a:moveTo>
                    <a:pt x="42" y="0"/>
                  </a:moveTo>
                  <a:lnTo>
                    <a:pt x="42" y="138"/>
                  </a:lnTo>
                  <a:lnTo>
                    <a:pt x="44" y="142"/>
                  </a:lnTo>
                  <a:lnTo>
                    <a:pt x="49" y="148"/>
                  </a:lnTo>
                  <a:lnTo>
                    <a:pt x="53" y="150"/>
                  </a:lnTo>
                  <a:lnTo>
                    <a:pt x="63" y="150"/>
                  </a:lnTo>
                  <a:lnTo>
                    <a:pt x="63" y="156"/>
                  </a:lnTo>
                  <a:lnTo>
                    <a:pt x="1" y="156"/>
                  </a:lnTo>
                  <a:lnTo>
                    <a:pt x="1" y="150"/>
                  </a:lnTo>
                  <a:lnTo>
                    <a:pt x="13" y="150"/>
                  </a:lnTo>
                  <a:lnTo>
                    <a:pt x="15" y="148"/>
                  </a:lnTo>
                  <a:lnTo>
                    <a:pt x="19" y="146"/>
                  </a:lnTo>
                  <a:lnTo>
                    <a:pt x="23" y="138"/>
                  </a:lnTo>
                  <a:lnTo>
                    <a:pt x="23" y="23"/>
                  </a:lnTo>
                  <a:lnTo>
                    <a:pt x="21" y="19"/>
                  </a:lnTo>
                  <a:lnTo>
                    <a:pt x="11" y="19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1" y="1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6" name="Freeform 69"/>
            <p:cNvSpPr>
              <a:spLocks/>
            </p:cNvSpPr>
            <p:nvPr/>
          </p:nvSpPr>
          <p:spPr bwMode="auto">
            <a:xfrm>
              <a:off x="4261" y="2196"/>
              <a:ext cx="9" cy="28"/>
            </a:xfrm>
            <a:custGeom>
              <a:avLst/>
              <a:gdLst>
                <a:gd name="T0" fmla="*/ 6 w 19"/>
                <a:gd name="T1" fmla="*/ 0 h 58"/>
                <a:gd name="T2" fmla="*/ 14 w 19"/>
                <a:gd name="T3" fmla="*/ 0 h 58"/>
                <a:gd name="T4" fmla="*/ 17 w 19"/>
                <a:gd name="T5" fmla="*/ 2 h 58"/>
                <a:gd name="T6" fmla="*/ 19 w 19"/>
                <a:gd name="T7" fmla="*/ 4 h 58"/>
                <a:gd name="T8" fmla="*/ 19 w 19"/>
                <a:gd name="T9" fmla="*/ 14 h 58"/>
                <a:gd name="T10" fmla="*/ 16 w 19"/>
                <a:gd name="T11" fmla="*/ 33 h 58"/>
                <a:gd name="T12" fmla="*/ 14 w 19"/>
                <a:gd name="T13" fmla="*/ 58 h 58"/>
                <a:gd name="T14" fmla="*/ 8 w 19"/>
                <a:gd name="T15" fmla="*/ 58 h 58"/>
                <a:gd name="T16" fmla="*/ 4 w 19"/>
                <a:gd name="T17" fmla="*/ 35 h 58"/>
                <a:gd name="T18" fmla="*/ 0 w 19"/>
                <a:gd name="T19" fmla="*/ 14 h 58"/>
                <a:gd name="T20" fmla="*/ 0 w 19"/>
                <a:gd name="T21" fmla="*/ 6 h 58"/>
                <a:gd name="T22" fmla="*/ 6 w 19"/>
                <a:gd name="T23" fmla="*/ 0 h 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58"/>
                <a:gd name="T38" fmla="*/ 19 w 19"/>
                <a:gd name="T39" fmla="*/ 58 h 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58">
                  <a:moveTo>
                    <a:pt x="6" y="0"/>
                  </a:moveTo>
                  <a:lnTo>
                    <a:pt x="14" y="0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19" y="14"/>
                  </a:lnTo>
                  <a:lnTo>
                    <a:pt x="16" y="33"/>
                  </a:lnTo>
                  <a:lnTo>
                    <a:pt x="14" y="58"/>
                  </a:lnTo>
                  <a:lnTo>
                    <a:pt x="8" y="58"/>
                  </a:lnTo>
                  <a:lnTo>
                    <a:pt x="4" y="35"/>
                  </a:lnTo>
                  <a:lnTo>
                    <a:pt x="0" y="14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7" name="Freeform 70"/>
            <p:cNvSpPr>
              <a:spLocks/>
            </p:cNvSpPr>
            <p:nvPr/>
          </p:nvSpPr>
          <p:spPr bwMode="auto">
            <a:xfrm>
              <a:off x="3607" y="2646"/>
              <a:ext cx="49" cy="78"/>
            </a:xfrm>
            <a:custGeom>
              <a:avLst/>
              <a:gdLst>
                <a:gd name="T0" fmla="*/ 38 w 100"/>
                <a:gd name="T1" fmla="*/ 0 h 155"/>
                <a:gd name="T2" fmla="*/ 48 w 100"/>
                <a:gd name="T3" fmla="*/ 0 h 155"/>
                <a:gd name="T4" fmla="*/ 65 w 100"/>
                <a:gd name="T5" fmla="*/ 1 h 155"/>
                <a:gd name="T6" fmla="*/ 79 w 100"/>
                <a:gd name="T7" fmla="*/ 11 h 155"/>
                <a:gd name="T8" fmla="*/ 84 w 100"/>
                <a:gd name="T9" fmla="*/ 17 h 155"/>
                <a:gd name="T10" fmla="*/ 88 w 100"/>
                <a:gd name="T11" fmla="*/ 23 h 155"/>
                <a:gd name="T12" fmla="*/ 90 w 100"/>
                <a:gd name="T13" fmla="*/ 30 h 155"/>
                <a:gd name="T14" fmla="*/ 90 w 100"/>
                <a:gd name="T15" fmla="*/ 40 h 155"/>
                <a:gd name="T16" fmla="*/ 88 w 100"/>
                <a:gd name="T17" fmla="*/ 57 h 155"/>
                <a:gd name="T18" fmla="*/ 79 w 100"/>
                <a:gd name="T19" fmla="*/ 76 h 155"/>
                <a:gd name="T20" fmla="*/ 69 w 100"/>
                <a:gd name="T21" fmla="*/ 90 h 155"/>
                <a:gd name="T22" fmla="*/ 54 w 100"/>
                <a:gd name="T23" fmla="*/ 107 h 155"/>
                <a:gd name="T24" fmla="*/ 33 w 100"/>
                <a:gd name="T25" fmla="*/ 126 h 155"/>
                <a:gd name="T26" fmla="*/ 21 w 100"/>
                <a:gd name="T27" fmla="*/ 138 h 155"/>
                <a:gd name="T28" fmla="*/ 84 w 100"/>
                <a:gd name="T29" fmla="*/ 138 h 155"/>
                <a:gd name="T30" fmla="*/ 88 w 100"/>
                <a:gd name="T31" fmla="*/ 136 h 155"/>
                <a:gd name="T32" fmla="*/ 92 w 100"/>
                <a:gd name="T33" fmla="*/ 132 h 155"/>
                <a:gd name="T34" fmla="*/ 94 w 100"/>
                <a:gd name="T35" fmla="*/ 128 h 155"/>
                <a:gd name="T36" fmla="*/ 98 w 100"/>
                <a:gd name="T37" fmla="*/ 124 h 155"/>
                <a:gd name="T38" fmla="*/ 100 w 100"/>
                <a:gd name="T39" fmla="*/ 124 h 155"/>
                <a:gd name="T40" fmla="*/ 96 w 100"/>
                <a:gd name="T41" fmla="*/ 140 h 155"/>
                <a:gd name="T42" fmla="*/ 88 w 100"/>
                <a:gd name="T43" fmla="*/ 155 h 155"/>
                <a:gd name="T44" fmla="*/ 0 w 100"/>
                <a:gd name="T45" fmla="*/ 155 h 155"/>
                <a:gd name="T46" fmla="*/ 0 w 100"/>
                <a:gd name="T47" fmla="*/ 153 h 155"/>
                <a:gd name="T48" fmla="*/ 31 w 100"/>
                <a:gd name="T49" fmla="*/ 120 h 155"/>
                <a:gd name="T50" fmla="*/ 50 w 100"/>
                <a:gd name="T51" fmla="*/ 99 h 155"/>
                <a:gd name="T52" fmla="*/ 61 w 100"/>
                <a:gd name="T53" fmla="*/ 80 h 155"/>
                <a:gd name="T54" fmla="*/ 69 w 100"/>
                <a:gd name="T55" fmla="*/ 65 h 155"/>
                <a:gd name="T56" fmla="*/ 71 w 100"/>
                <a:gd name="T57" fmla="*/ 49 h 155"/>
                <a:gd name="T58" fmla="*/ 71 w 100"/>
                <a:gd name="T59" fmla="*/ 42 h 155"/>
                <a:gd name="T60" fmla="*/ 67 w 100"/>
                <a:gd name="T61" fmla="*/ 30 h 155"/>
                <a:gd name="T62" fmla="*/ 61 w 100"/>
                <a:gd name="T63" fmla="*/ 25 h 155"/>
                <a:gd name="T64" fmla="*/ 54 w 100"/>
                <a:gd name="T65" fmla="*/ 19 h 155"/>
                <a:gd name="T66" fmla="*/ 38 w 100"/>
                <a:gd name="T67" fmla="*/ 15 h 155"/>
                <a:gd name="T68" fmla="*/ 27 w 100"/>
                <a:gd name="T69" fmla="*/ 17 h 155"/>
                <a:gd name="T70" fmla="*/ 17 w 100"/>
                <a:gd name="T71" fmla="*/ 23 h 155"/>
                <a:gd name="T72" fmla="*/ 12 w 100"/>
                <a:gd name="T73" fmla="*/ 28 h 155"/>
                <a:gd name="T74" fmla="*/ 4 w 100"/>
                <a:gd name="T75" fmla="*/ 44 h 155"/>
                <a:gd name="T76" fmla="*/ 0 w 100"/>
                <a:gd name="T77" fmla="*/ 44 h 155"/>
                <a:gd name="T78" fmla="*/ 6 w 100"/>
                <a:gd name="T79" fmla="*/ 26 h 155"/>
                <a:gd name="T80" fmla="*/ 17 w 100"/>
                <a:gd name="T81" fmla="*/ 11 h 155"/>
                <a:gd name="T82" fmla="*/ 23 w 100"/>
                <a:gd name="T83" fmla="*/ 5 h 155"/>
                <a:gd name="T84" fmla="*/ 31 w 100"/>
                <a:gd name="T85" fmla="*/ 1 h 155"/>
                <a:gd name="T86" fmla="*/ 38 w 100"/>
                <a:gd name="T87" fmla="*/ 0 h 1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0"/>
                <a:gd name="T133" fmla="*/ 0 h 155"/>
                <a:gd name="T134" fmla="*/ 100 w 100"/>
                <a:gd name="T135" fmla="*/ 155 h 1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0" h="155">
                  <a:moveTo>
                    <a:pt x="38" y="0"/>
                  </a:moveTo>
                  <a:lnTo>
                    <a:pt x="48" y="0"/>
                  </a:lnTo>
                  <a:lnTo>
                    <a:pt x="65" y="1"/>
                  </a:lnTo>
                  <a:lnTo>
                    <a:pt x="79" y="11"/>
                  </a:lnTo>
                  <a:lnTo>
                    <a:pt x="84" y="17"/>
                  </a:lnTo>
                  <a:lnTo>
                    <a:pt x="88" y="23"/>
                  </a:lnTo>
                  <a:lnTo>
                    <a:pt x="90" y="30"/>
                  </a:lnTo>
                  <a:lnTo>
                    <a:pt x="90" y="40"/>
                  </a:lnTo>
                  <a:lnTo>
                    <a:pt x="88" y="57"/>
                  </a:lnTo>
                  <a:lnTo>
                    <a:pt x="79" y="76"/>
                  </a:lnTo>
                  <a:lnTo>
                    <a:pt x="69" y="90"/>
                  </a:lnTo>
                  <a:lnTo>
                    <a:pt x="54" y="107"/>
                  </a:lnTo>
                  <a:lnTo>
                    <a:pt x="33" y="126"/>
                  </a:lnTo>
                  <a:lnTo>
                    <a:pt x="21" y="138"/>
                  </a:lnTo>
                  <a:lnTo>
                    <a:pt x="84" y="138"/>
                  </a:lnTo>
                  <a:lnTo>
                    <a:pt x="88" y="136"/>
                  </a:lnTo>
                  <a:lnTo>
                    <a:pt x="92" y="132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4"/>
                  </a:lnTo>
                  <a:lnTo>
                    <a:pt x="96" y="140"/>
                  </a:lnTo>
                  <a:lnTo>
                    <a:pt x="88" y="155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31" y="120"/>
                  </a:lnTo>
                  <a:lnTo>
                    <a:pt x="50" y="99"/>
                  </a:lnTo>
                  <a:lnTo>
                    <a:pt x="61" y="80"/>
                  </a:lnTo>
                  <a:lnTo>
                    <a:pt x="69" y="65"/>
                  </a:lnTo>
                  <a:lnTo>
                    <a:pt x="71" y="49"/>
                  </a:lnTo>
                  <a:lnTo>
                    <a:pt x="71" y="42"/>
                  </a:lnTo>
                  <a:lnTo>
                    <a:pt x="67" y="30"/>
                  </a:lnTo>
                  <a:lnTo>
                    <a:pt x="61" y="25"/>
                  </a:lnTo>
                  <a:lnTo>
                    <a:pt x="54" y="19"/>
                  </a:lnTo>
                  <a:lnTo>
                    <a:pt x="38" y="15"/>
                  </a:lnTo>
                  <a:lnTo>
                    <a:pt x="27" y="17"/>
                  </a:lnTo>
                  <a:lnTo>
                    <a:pt x="17" y="23"/>
                  </a:lnTo>
                  <a:lnTo>
                    <a:pt x="12" y="28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6" y="26"/>
                  </a:lnTo>
                  <a:lnTo>
                    <a:pt x="17" y="11"/>
                  </a:lnTo>
                  <a:lnTo>
                    <a:pt x="23" y="5"/>
                  </a:lnTo>
                  <a:lnTo>
                    <a:pt x="31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8" name="Freeform 71"/>
            <p:cNvSpPr>
              <a:spLocks/>
            </p:cNvSpPr>
            <p:nvPr/>
          </p:nvSpPr>
          <p:spPr bwMode="auto">
            <a:xfrm>
              <a:off x="3666" y="2646"/>
              <a:ext cx="10" cy="29"/>
            </a:xfrm>
            <a:custGeom>
              <a:avLst/>
              <a:gdLst>
                <a:gd name="T0" fmla="*/ 6 w 19"/>
                <a:gd name="T1" fmla="*/ 0 h 57"/>
                <a:gd name="T2" fmla="*/ 13 w 19"/>
                <a:gd name="T3" fmla="*/ 0 h 57"/>
                <a:gd name="T4" fmla="*/ 17 w 19"/>
                <a:gd name="T5" fmla="*/ 1 h 57"/>
                <a:gd name="T6" fmla="*/ 19 w 19"/>
                <a:gd name="T7" fmla="*/ 3 h 57"/>
                <a:gd name="T8" fmla="*/ 19 w 19"/>
                <a:gd name="T9" fmla="*/ 13 h 57"/>
                <a:gd name="T10" fmla="*/ 15 w 19"/>
                <a:gd name="T11" fmla="*/ 32 h 57"/>
                <a:gd name="T12" fmla="*/ 13 w 19"/>
                <a:gd name="T13" fmla="*/ 57 h 57"/>
                <a:gd name="T14" fmla="*/ 8 w 19"/>
                <a:gd name="T15" fmla="*/ 57 h 57"/>
                <a:gd name="T16" fmla="*/ 4 w 19"/>
                <a:gd name="T17" fmla="*/ 34 h 57"/>
                <a:gd name="T18" fmla="*/ 0 w 19"/>
                <a:gd name="T19" fmla="*/ 13 h 57"/>
                <a:gd name="T20" fmla="*/ 0 w 19"/>
                <a:gd name="T21" fmla="*/ 5 h 57"/>
                <a:gd name="T22" fmla="*/ 6 w 19"/>
                <a:gd name="T23" fmla="*/ 0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57"/>
                <a:gd name="T38" fmla="*/ 19 w 19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57">
                  <a:moveTo>
                    <a:pt x="6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13"/>
                  </a:lnTo>
                  <a:lnTo>
                    <a:pt x="15" y="32"/>
                  </a:lnTo>
                  <a:lnTo>
                    <a:pt x="13" y="57"/>
                  </a:lnTo>
                  <a:lnTo>
                    <a:pt x="8" y="57"/>
                  </a:lnTo>
                  <a:lnTo>
                    <a:pt x="4" y="34"/>
                  </a:lnTo>
                  <a:lnTo>
                    <a:pt x="0" y="13"/>
                  </a:lnTo>
                  <a:lnTo>
                    <a:pt x="0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69" name="Freeform 72"/>
            <p:cNvSpPr>
              <a:spLocks noEditPoints="1"/>
            </p:cNvSpPr>
            <p:nvPr/>
          </p:nvSpPr>
          <p:spPr bwMode="auto">
            <a:xfrm>
              <a:off x="3515" y="2178"/>
              <a:ext cx="51" cy="79"/>
            </a:xfrm>
            <a:custGeom>
              <a:avLst/>
              <a:gdLst>
                <a:gd name="T0" fmla="*/ 52 w 101"/>
                <a:gd name="T1" fmla="*/ 3 h 157"/>
                <a:gd name="T2" fmla="*/ 46 w 101"/>
                <a:gd name="T3" fmla="*/ 5 h 157"/>
                <a:gd name="T4" fmla="*/ 38 w 101"/>
                <a:gd name="T5" fmla="*/ 9 h 157"/>
                <a:gd name="T6" fmla="*/ 34 w 101"/>
                <a:gd name="T7" fmla="*/ 15 h 157"/>
                <a:gd name="T8" fmla="*/ 30 w 101"/>
                <a:gd name="T9" fmla="*/ 23 h 157"/>
                <a:gd name="T10" fmla="*/ 25 w 101"/>
                <a:gd name="T11" fmla="*/ 46 h 157"/>
                <a:gd name="T12" fmla="*/ 23 w 101"/>
                <a:gd name="T13" fmla="*/ 78 h 157"/>
                <a:gd name="T14" fmla="*/ 23 w 101"/>
                <a:gd name="T15" fmla="*/ 101 h 157"/>
                <a:gd name="T16" fmla="*/ 27 w 101"/>
                <a:gd name="T17" fmla="*/ 120 h 157"/>
                <a:gd name="T18" fmla="*/ 30 w 101"/>
                <a:gd name="T19" fmla="*/ 134 h 157"/>
                <a:gd name="T20" fmla="*/ 34 w 101"/>
                <a:gd name="T21" fmla="*/ 142 h 157"/>
                <a:gd name="T22" fmla="*/ 38 w 101"/>
                <a:gd name="T23" fmla="*/ 147 h 157"/>
                <a:gd name="T24" fmla="*/ 46 w 101"/>
                <a:gd name="T25" fmla="*/ 151 h 157"/>
                <a:gd name="T26" fmla="*/ 52 w 101"/>
                <a:gd name="T27" fmla="*/ 153 h 157"/>
                <a:gd name="T28" fmla="*/ 57 w 101"/>
                <a:gd name="T29" fmla="*/ 151 h 157"/>
                <a:gd name="T30" fmla="*/ 61 w 101"/>
                <a:gd name="T31" fmla="*/ 149 h 157"/>
                <a:gd name="T32" fmla="*/ 65 w 101"/>
                <a:gd name="T33" fmla="*/ 145 h 157"/>
                <a:gd name="T34" fmla="*/ 69 w 101"/>
                <a:gd name="T35" fmla="*/ 140 h 157"/>
                <a:gd name="T36" fmla="*/ 71 w 101"/>
                <a:gd name="T37" fmla="*/ 134 h 157"/>
                <a:gd name="T38" fmla="*/ 77 w 101"/>
                <a:gd name="T39" fmla="*/ 111 h 157"/>
                <a:gd name="T40" fmla="*/ 78 w 101"/>
                <a:gd name="T41" fmla="*/ 76 h 157"/>
                <a:gd name="T42" fmla="*/ 77 w 101"/>
                <a:gd name="T43" fmla="*/ 46 h 157"/>
                <a:gd name="T44" fmla="*/ 71 w 101"/>
                <a:gd name="T45" fmla="*/ 23 h 157"/>
                <a:gd name="T46" fmla="*/ 67 w 101"/>
                <a:gd name="T47" fmla="*/ 15 h 157"/>
                <a:gd name="T48" fmla="*/ 63 w 101"/>
                <a:gd name="T49" fmla="*/ 9 h 157"/>
                <a:gd name="T50" fmla="*/ 57 w 101"/>
                <a:gd name="T51" fmla="*/ 5 h 157"/>
                <a:gd name="T52" fmla="*/ 52 w 101"/>
                <a:gd name="T53" fmla="*/ 3 h 157"/>
                <a:gd name="T54" fmla="*/ 52 w 101"/>
                <a:gd name="T55" fmla="*/ 0 h 157"/>
                <a:gd name="T56" fmla="*/ 65 w 101"/>
                <a:gd name="T57" fmla="*/ 2 h 157"/>
                <a:gd name="T58" fmla="*/ 77 w 101"/>
                <a:gd name="T59" fmla="*/ 9 h 157"/>
                <a:gd name="T60" fmla="*/ 88 w 101"/>
                <a:gd name="T61" fmla="*/ 21 h 157"/>
                <a:gd name="T62" fmla="*/ 98 w 101"/>
                <a:gd name="T63" fmla="*/ 46 h 157"/>
                <a:gd name="T64" fmla="*/ 101 w 101"/>
                <a:gd name="T65" fmla="*/ 78 h 157"/>
                <a:gd name="T66" fmla="*/ 98 w 101"/>
                <a:gd name="T67" fmla="*/ 111 h 157"/>
                <a:gd name="T68" fmla="*/ 88 w 101"/>
                <a:gd name="T69" fmla="*/ 136 h 157"/>
                <a:gd name="T70" fmla="*/ 71 w 101"/>
                <a:gd name="T71" fmla="*/ 151 h 157"/>
                <a:gd name="T72" fmla="*/ 52 w 101"/>
                <a:gd name="T73" fmla="*/ 157 h 157"/>
                <a:gd name="T74" fmla="*/ 36 w 101"/>
                <a:gd name="T75" fmla="*/ 155 h 157"/>
                <a:gd name="T76" fmla="*/ 23 w 101"/>
                <a:gd name="T77" fmla="*/ 147 h 157"/>
                <a:gd name="T78" fmla="*/ 13 w 101"/>
                <a:gd name="T79" fmla="*/ 136 h 157"/>
                <a:gd name="T80" fmla="*/ 2 w 101"/>
                <a:gd name="T81" fmla="*/ 111 h 157"/>
                <a:gd name="T82" fmla="*/ 0 w 101"/>
                <a:gd name="T83" fmla="*/ 78 h 157"/>
                <a:gd name="T84" fmla="*/ 0 w 101"/>
                <a:gd name="T85" fmla="*/ 55 h 157"/>
                <a:gd name="T86" fmla="*/ 6 w 101"/>
                <a:gd name="T87" fmla="*/ 36 h 157"/>
                <a:gd name="T88" fmla="*/ 13 w 101"/>
                <a:gd name="T89" fmla="*/ 21 h 157"/>
                <a:gd name="T90" fmla="*/ 23 w 101"/>
                <a:gd name="T91" fmla="*/ 9 h 157"/>
                <a:gd name="T92" fmla="*/ 36 w 101"/>
                <a:gd name="T93" fmla="*/ 2 h 157"/>
                <a:gd name="T94" fmla="*/ 52 w 101"/>
                <a:gd name="T95" fmla="*/ 0 h 15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1"/>
                <a:gd name="T145" fmla="*/ 0 h 157"/>
                <a:gd name="T146" fmla="*/ 101 w 101"/>
                <a:gd name="T147" fmla="*/ 157 h 15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1" h="157">
                  <a:moveTo>
                    <a:pt x="52" y="3"/>
                  </a:moveTo>
                  <a:lnTo>
                    <a:pt x="46" y="5"/>
                  </a:lnTo>
                  <a:lnTo>
                    <a:pt x="38" y="9"/>
                  </a:lnTo>
                  <a:lnTo>
                    <a:pt x="34" y="15"/>
                  </a:lnTo>
                  <a:lnTo>
                    <a:pt x="30" y="23"/>
                  </a:lnTo>
                  <a:lnTo>
                    <a:pt x="25" y="46"/>
                  </a:lnTo>
                  <a:lnTo>
                    <a:pt x="23" y="78"/>
                  </a:lnTo>
                  <a:lnTo>
                    <a:pt x="23" y="101"/>
                  </a:lnTo>
                  <a:lnTo>
                    <a:pt x="27" y="120"/>
                  </a:lnTo>
                  <a:lnTo>
                    <a:pt x="30" y="134"/>
                  </a:lnTo>
                  <a:lnTo>
                    <a:pt x="34" y="142"/>
                  </a:lnTo>
                  <a:lnTo>
                    <a:pt x="38" y="147"/>
                  </a:lnTo>
                  <a:lnTo>
                    <a:pt x="46" y="151"/>
                  </a:lnTo>
                  <a:lnTo>
                    <a:pt x="52" y="153"/>
                  </a:lnTo>
                  <a:lnTo>
                    <a:pt x="57" y="151"/>
                  </a:lnTo>
                  <a:lnTo>
                    <a:pt x="61" y="149"/>
                  </a:lnTo>
                  <a:lnTo>
                    <a:pt x="65" y="145"/>
                  </a:lnTo>
                  <a:lnTo>
                    <a:pt x="69" y="140"/>
                  </a:lnTo>
                  <a:lnTo>
                    <a:pt x="71" y="134"/>
                  </a:lnTo>
                  <a:lnTo>
                    <a:pt x="77" y="111"/>
                  </a:lnTo>
                  <a:lnTo>
                    <a:pt x="78" y="76"/>
                  </a:lnTo>
                  <a:lnTo>
                    <a:pt x="77" y="46"/>
                  </a:lnTo>
                  <a:lnTo>
                    <a:pt x="71" y="23"/>
                  </a:lnTo>
                  <a:lnTo>
                    <a:pt x="67" y="15"/>
                  </a:lnTo>
                  <a:lnTo>
                    <a:pt x="63" y="9"/>
                  </a:lnTo>
                  <a:lnTo>
                    <a:pt x="57" y="5"/>
                  </a:lnTo>
                  <a:lnTo>
                    <a:pt x="52" y="3"/>
                  </a:lnTo>
                  <a:close/>
                  <a:moveTo>
                    <a:pt x="52" y="0"/>
                  </a:moveTo>
                  <a:lnTo>
                    <a:pt x="65" y="2"/>
                  </a:lnTo>
                  <a:lnTo>
                    <a:pt x="77" y="9"/>
                  </a:lnTo>
                  <a:lnTo>
                    <a:pt x="88" y="21"/>
                  </a:lnTo>
                  <a:lnTo>
                    <a:pt x="98" y="46"/>
                  </a:lnTo>
                  <a:lnTo>
                    <a:pt x="101" y="78"/>
                  </a:lnTo>
                  <a:lnTo>
                    <a:pt x="98" y="111"/>
                  </a:lnTo>
                  <a:lnTo>
                    <a:pt x="88" y="136"/>
                  </a:lnTo>
                  <a:lnTo>
                    <a:pt x="71" y="151"/>
                  </a:lnTo>
                  <a:lnTo>
                    <a:pt x="52" y="157"/>
                  </a:lnTo>
                  <a:lnTo>
                    <a:pt x="36" y="155"/>
                  </a:lnTo>
                  <a:lnTo>
                    <a:pt x="23" y="147"/>
                  </a:lnTo>
                  <a:lnTo>
                    <a:pt x="13" y="136"/>
                  </a:lnTo>
                  <a:lnTo>
                    <a:pt x="2" y="111"/>
                  </a:lnTo>
                  <a:lnTo>
                    <a:pt x="0" y="78"/>
                  </a:lnTo>
                  <a:lnTo>
                    <a:pt x="0" y="55"/>
                  </a:lnTo>
                  <a:lnTo>
                    <a:pt x="6" y="36"/>
                  </a:lnTo>
                  <a:lnTo>
                    <a:pt x="13" y="21"/>
                  </a:lnTo>
                  <a:lnTo>
                    <a:pt x="23" y="9"/>
                  </a:lnTo>
                  <a:lnTo>
                    <a:pt x="36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0" name="Freeform 73"/>
            <p:cNvSpPr>
              <a:spLocks/>
            </p:cNvSpPr>
            <p:nvPr/>
          </p:nvSpPr>
          <p:spPr bwMode="auto">
            <a:xfrm>
              <a:off x="3576" y="2178"/>
              <a:ext cx="9" cy="29"/>
            </a:xfrm>
            <a:custGeom>
              <a:avLst/>
              <a:gdLst>
                <a:gd name="T0" fmla="*/ 5 w 19"/>
                <a:gd name="T1" fmla="*/ 0 h 57"/>
                <a:gd name="T2" fmla="*/ 13 w 19"/>
                <a:gd name="T3" fmla="*/ 0 h 57"/>
                <a:gd name="T4" fmla="*/ 17 w 19"/>
                <a:gd name="T5" fmla="*/ 2 h 57"/>
                <a:gd name="T6" fmla="*/ 19 w 19"/>
                <a:gd name="T7" fmla="*/ 3 h 57"/>
                <a:gd name="T8" fmla="*/ 19 w 19"/>
                <a:gd name="T9" fmla="*/ 13 h 57"/>
                <a:gd name="T10" fmla="*/ 15 w 19"/>
                <a:gd name="T11" fmla="*/ 32 h 57"/>
                <a:gd name="T12" fmla="*/ 13 w 19"/>
                <a:gd name="T13" fmla="*/ 57 h 57"/>
                <a:gd name="T14" fmla="*/ 7 w 19"/>
                <a:gd name="T15" fmla="*/ 57 h 57"/>
                <a:gd name="T16" fmla="*/ 3 w 19"/>
                <a:gd name="T17" fmla="*/ 34 h 57"/>
                <a:gd name="T18" fmla="*/ 0 w 19"/>
                <a:gd name="T19" fmla="*/ 13 h 57"/>
                <a:gd name="T20" fmla="*/ 0 w 19"/>
                <a:gd name="T21" fmla="*/ 5 h 57"/>
                <a:gd name="T22" fmla="*/ 5 w 19"/>
                <a:gd name="T23" fmla="*/ 0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57"/>
                <a:gd name="T38" fmla="*/ 19 w 19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57">
                  <a:moveTo>
                    <a:pt x="5" y="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19" y="13"/>
                  </a:lnTo>
                  <a:lnTo>
                    <a:pt x="15" y="32"/>
                  </a:lnTo>
                  <a:lnTo>
                    <a:pt x="13" y="57"/>
                  </a:lnTo>
                  <a:lnTo>
                    <a:pt x="7" y="57"/>
                  </a:lnTo>
                  <a:lnTo>
                    <a:pt x="3" y="34"/>
                  </a:lnTo>
                  <a:lnTo>
                    <a:pt x="0" y="13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1" name="Freeform 74"/>
            <p:cNvSpPr>
              <a:spLocks/>
            </p:cNvSpPr>
            <p:nvPr/>
          </p:nvSpPr>
          <p:spPr bwMode="auto">
            <a:xfrm>
              <a:off x="3895" y="1494"/>
              <a:ext cx="44" cy="78"/>
            </a:xfrm>
            <a:custGeom>
              <a:avLst/>
              <a:gdLst>
                <a:gd name="T0" fmla="*/ 52 w 89"/>
                <a:gd name="T1" fmla="*/ 0 h 158"/>
                <a:gd name="T2" fmla="*/ 81 w 89"/>
                <a:gd name="T3" fmla="*/ 17 h 158"/>
                <a:gd name="T4" fmla="*/ 83 w 89"/>
                <a:gd name="T5" fmla="*/ 31 h 158"/>
                <a:gd name="T6" fmla="*/ 79 w 89"/>
                <a:gd name="T7" fmla="*/ 48 h 158"/>
                <a:gd name="T8" fmla="*/ 68 w 89"/>
                <a:gd name="T9" fmla="*/ 58 h 158"/>
                <a:gd name="T10" fmla="*/ 68 w 89"/>
                <a:gd name="T11" fmla="*/ 65 h 158"/>
                <a:gd name="T12" fmla="*/ 77 w 89"/>
                <a:gd name="T13" fmla="*/ 73 h 158"/>
                <a:gd name="T14" fmla="*/ 89 w 89"/>
                <a:gd name="T15" fmla="*/ 106 h 158"/>
                <a:gd name="T16" fmla="*/ 83 w 89"/>
                <a:gd name="T17" fmla="*/ 133 h 158"/>
                <a:gd name="T18" fmla="*/ 52 w 89"/>
                <a:gd name="T19" fmla="*/ 154 h 158"/>
                <a:gd name="T20" fmla="*/ 12 w 89"/>
                <a:gd name="T21" fmla="*/ 158 h 158"/>
                <a:gd name="T22" fmla="*/ 4 w 89"/>
                <a:gd name="T23" fmla="*/ 152 h 158"/>
                <a:gd name="T24" fmla="*/ 0 w 89"/>
                <a:gd name="T25" fmla="*/ 142 h 158"/>
                <a:gd name="T26" fmla="*/ 4 w 89"/>
                <a:gd name="T27" fmla="*/ 138 h 158"/>
                <a:gd name="T28" fmla="*/ 12 w 89"/>
                <a:gd name="T29" fmla="*/ 136 h 158"/>
                <a:gd name="T30" fmla="*/ 25 w 89"/>
                <a:gd name="T31" fmla="*/ 144 h 158"/>
                <a:gd name="T32" fmla="*/ 35 w 89"/>
                <a:gd name="T33" fmla="*/ 150 h 158"/>
                <a:gd name="T34" fmla="*/ 52 w 89"/>
                <a:gd name="T35" fmla="*/ 148 h 158"/>
                <a:gd name="T36" fmla="*/ 62 w 89"/>
                <a:gd name="T37" fmla="*/ 142 h 158"/>
                <a:gd name="T38" fmla="*/ 73 w 89"/>
                <a:gd name="T39" fmla="*/ 115 h 158"/>
                <a:gd name="T40" fmla="*/ 71 w 89"/>
                <a:gd name="T41" fmla="*/ 100 h 158"/>
                <a:gd name="T42" fmla="*/ 58 w 89"/>
                <a:gd name="T43" fmla="*/ 85 h 158"/>
                <a:gd name="T44" fmla="*/ 43 w 89"/>
                <a:gd name="T45" fmla="*/ 79 h 158"/>
                <a:gd name="T46" fmla="*/ 25 w 89"/>
                <a:gd name="T47" fmla="*/ 77 h 158"/>
                <a:gd name="T48" fmla="*/ 44 w 89"/>
                <a:gd name="T49" fmla="*/ 65 h 158"/>
                <a:gd name="T50" fmla="*/ 58 w 89"/>
                <a:gd name="T51" fmla="*/ 56 h 158"/>
                <a:gd name="T52" fmla="*/ 62 w 89"/>
                <a:gd name="T53" fmla="*/ 44 h 158"/>
                <a:gd name="T54" fmla="*/ 64 w 89"/>
                <a:gd name="T55" fmla="*/ 33 h 158"/>
                <a:gd name="T56" fmla="*/ 56 w 89"/>
                <a:gd name="T57" fmla="*/ 21 h 158"/>
                <a:gd name="T58" fmla="*/ 43 w 89"/>
                <a:gd name="T59" fmla="*/ 16 h 158"/>
                <a:gd name="T60" fmla="*/ 29 w 89"/>
                <a:gd name="T61" fmla="*/ 16 h 158"/>
                <a:gd name="T62" fmla="*/ 12 w 89"/>
                <a:gd name="T63" fmla="*/ 25 h 158"/>
                <a:gd name="T64" fmla="*/ 6 w 89"/>
                <a:gd name="T65" fmla="*/ 39 h 158"/>
                <a:gd name="T66" fmla="*/ 2 w 89"/>
                <a:gd name="T67" fmla="*/ 29 h 158"/>
                <a:gd name="T68" fmla="*/ 23 w 89"/>
                <a:gd name="T69" fmla="*/ 4 h 158"/>
                <a:gd name="T70" fmla="*/ 37 w 89"/>
                <a:gd name="T71" fmla="*/ 0 h 1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9"/>
                <a:gd name="T109" fmla="*/ 0 h 158"/>
                <a:gd name="T110" fmla="*/ 89 w 89"/>
                <a:gd name="T111" fmla="*/ 158 h 1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9" h="158">
                  <a:moveTo>
                    <a:pt x="37" y="0"/>
                  </a:moveTo>
                  <a:lnTo>
                    <a:pt x="52" y="0"/>
                  </a:lnTo>
                  <a:lnTo>
                    <a:pt x="68" y="4"/>
                  </a:lnTo>
                  <a:lnTo>
                    <a:pt x="81" y="17"/>
                  </a:lnTo>
                  <a:lnTo>
                    <a:pt x="81" y="23"/>
                  </a:lnTo>
                  <a:lnTo>
                    <a:pt x="83" y="31"/>
                  </a:lnTo>
                  <a:lnTo>
                    <a:pt x="81" y="41"/>
                  </a:lnTo>
                  <a:lnTo>
                    <a:pt x="79" y="48"/>
                  </a:lnTo>
                  <a:lnTo>
                    <a:pt x="73" y="54"/>
                  </a:lnTo>
                  <a:lnTo>
                    <a:pt x="68" y="58"/>
                  </a:lnTo>
                  <a:lnTo>
                    <a:pt x="60" y="62"/>
                  </a:lnTo>
                  <a:lnTo>
                    <a:pt x="68" y="65"/>
                  </a:lnTo>
                  <a:lnTo>
                    <a:pt x="71" y="69"/>
                  </a:lnTo>
                  <a:lnTo>
                    <a:pt x="77" y="73"/>
                  </a:lnTo>
                  <a:lnTo>
                    <a:pt x="87" y="87"/>
                  </a:lnTo>
                  <a:lnTo>
                    <a:pt x="89" y="106"/>
                  </a:lnTo>
                  <a:lnTo>
                    <a:pt x="87" y="119"/>
                  </a:lnTo>
                  <a:lnTo>
                    <a:pt x="83" y="133"/>
                  </a:lnTo>
                  <a:lnTo>
                    <a:pt x="73" y="144"/>
                  </a:lnTo>
                  <a:lnTo>
                    <a:pt x="52" y="154"/>
                  </a:lnTo>
                  <a:lnTo>
                    <a:pt x="27" y="158"/>
                  </a:lnTo>
                  <a:lnTo>
                    <a:pt x="12" y="158"/>
                  </a:lnTo>
                  <a:lnTo>
                    <a:pt x="8" y="156"/>
                  </a:lnTo>
                  <a:lnTo>
                    <a:pt x="4" y="152"/>
                  </a:lnTo>
                  <a:lnTo>
                    <a:pt x="0" y="150"/>
                  </a:lnTo>
                  <a:lnTo>
                    <a:pt x="0" y="142"/>
                  </a:lnTo>
                  <a:lnTo>
                    <a:pt x="2" y="138"/>
                  </a:lnTo>
                  <a:lnTo>
                    <a:pt x="4" y="138"/>
                  </a:lnTo>
                  <a:lnTo>
                    <a:pt x="6" y="136"/>
                  </a:lnTo>
                  <a:lnTo>
                    <a:pt x="12" y="136"/>
                  </a:lnTo>
                  <a:lnTo>
                    <a:pt x="18" y="140"/>
                  </a:lnTo>
                  <a:lnTo>
                    <a:pt x="25" y="144"/>
                  </a:lnTo>
                  <a:lnTo>
                    <a:pt x="31" y="146"/>
                  </a:lnTo>
                  <a:lnTo>
                    <a:pt x="35" y="150"/>
                  </a:lnTo>
                  <a:lnTo>
                    <a:pt x="46" y="150"/>
                  </a:lnTo>
                  <a:lnTo>
                    <a:pt x="52" y="148"/>
                  </a:lnTo>
                  <a:lnTo>
                    <a:pt x="56" y="146"/>
                  </a:lnTo>
                  <a:lnTo>
                    <a:pt x="62" y="142"/>
                  </a:lnTo>
                  <a:lnTo>
                    <a:pt x="69" y="131"/>
                  </a:lnTo>
                  <a:lnTo>
                    <a:pt x="73" y="115"/>
                  </a:lnTo>
                  <a:lnTo>
                    <a:pt x="71" y="108"/>
                  </a:lnTo>
                  <a:lnTo>
                    <a:pt x="71" y="100"/>
                  </a:lnTo>
                  <a:lnTo>
                    <a:pt x="64" y="88"/>
                  </a:lnTo>
                  <a:lnTo>
                    <a:pt x="58" y="85"/>
                  </a:lnTo>
                  <a:lnTo>
                    <a:pt x="50" y="81"/>
                  </a:lnTo>
                  <a:lnTo>
                    <a:pt x="43" y="79"/>
                  </a:lnTo>
                  <a:lnTo>
                    <a:pt x="27" y="79"/>
                  </a:lnTo>
                  <a:lnTo>
                    <a:pt x="25" y="77"/>
                  </a:lnTo>
                  <a:lnTo>
                    <a:pt x="37" y="71"/>
                  </a:lnTo>
                  <a:lnTo>
                    <a:pt x="44" y="65"/>
                  </a:lnTo>
                  <a:lnTo>
                    <a:pt x="54" y="60"/>
                  </a:lnTo>
                  <a:lnTo>
                    <a:pt x="58" y="56"/>
                  </a:lnTo>
                  <a:lnTo>
                    <a:pt x="62" y="50"/>
                  </a:lnTo>
                  <a:lnTo>
                    <a:pt x="62" y="44"/>
                  </a:lnTo>
                  <a:lnTo>
                    <a:pt x="64" y="39"/>
                  </a:lnTo>
                  <a:lnTo>
                    <a:pt x="64" y="33"/>
                  </a:lnTo>
                  <a:lnTo>
                    <a:pt x="62" y="27"/>
                  </a:lnTo>
                  <a:lnTo>
                    <a:pt x="56" y="21"/>
                  </a:lnTo>
                  <a:lnTo>
                    <a:pt x="50" y="17"/>
                  </a:lnTo>
                  <a:lnTo>
                    <a:pt x="43" y="16"/>
                  </a:lnTo>
                  <a:lnTo>
                    <a:pt x="37" y="14"/>
                  </a:lnTo>
                  <a:lnTo>
                    <a:pt x="29" y="16"/>
                  </a:lnTo>
                  <a:lnTo>
                    <a:pt x="23" y="17"/>
                  </a:lnTo>
                  <a:lnTo>
                    <a:pt x="12" y="25"/>
                  </a:lnTo>
                  <a:lnTo>
                    <a:pt x="8" y="31"/>
                  </a:lnTo>
                  <a:lnTo>
                    <a:pt x="6" y="39"/>
                  </a:lnTo>
                  <a:lnTo>
                    <a:pt x="0" y="39"/>
                  </a:lnTo>
                  <a:lnTo>
                    <a:pt x="2" y="29"/>
                  </a:lnTo>
                  <a:lnTo>
                    <a:pt x="6" y="21"/>
                  </a:lnTo>
                  <a:lnTo>
                    <a:pt x="23" y="4"/>
                  </a:lnTo>
                  <a:lnTo>
                    <a:pt x="29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2" name="Freeform 75"/>
            <p:cNvSpPr>
              <a:spLocks/>
            </p:cNvSpPr>
            <p:nvPr/>
          </p:nvSpPr>
          <p:spPr bwMode="auto">
            <a:xfrm>
              <a:off x="3954" y="1494"/>
              <a:ext cx="9" cy="28"/>
            </a:xfrm>
            <a:custGeom>
              <a:avLst/>
              <a:gdLst>
                <a:gd name="T0" fmla="*/ 6 w 20"/>
                <a:gd name="T1" fmla="*/ 0 h 58"/>
                <a:gd name="T2" fmla="*/ 14 w 20"/>
                <a:gd name="T3" fmla="*/ 0 h 58"/>
                <a:gd name="T4" fmla="*/ 18 w 20"/>
                <a:gd name="T5" fmla="*/ 2 h 58"/>
                <a:gd name="T6" fmla="*/ 20 w 20"/>
                <a:gd name="T7" fmla="*/ 4 h 58"/>
                <a:gd name="T8" fmla="*/ 20 w 20"/>
                <a:gd name="T9" fmla="*/ 14 h 58"/>
                <a:gd name="T10" fmla="*/ 16 w 20"/>
                <a:gd name="T11" fmla="*/ 33 h 58"/>
                <a:gd name="T12" fmla="*/ 14 w 20"/>
                <a:gd name="T13" fmla="*/ 58 h 58"/>
                <a:gd name="T14" fmla="*/ 8 w 20"/>
                <a:gd name="T15" fmla="*/ 58 h 58"/>
                <a:gd name="T16" fmla="*/ 4 w 20"/>
                <a:gd name="T17" fmla="*/ 35 h 58"/>
                <a:gd name="T18" fmla="*/ 0 w 20"/>
                <a:gd name="T19" fmla="*/ 14 h 58"/>
                <a:gd name="T20" fmla="*/ 0 w 20"/>
                <a:gd name="T21" fmla="*/ 6 h 58"/>
                <a:gd name="T22" fmla="*/ 6 w 20"/>
                <a:gd name="T23" fmla="*/ 0 h 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"/>
                <a:gd name="T37" fmla="*/ 0 h 58"/>
                <a:gd name="T38" fmla="*/ 20 w 20"/>
                <a:gd name="T39" fmla="*/ 58 h 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" h="58">
                  <a:moveTo>
                    <a:pt x="6" y="0"/>
                  </a:moveTo>
                  <a:lnTo>
                    <a:pt x="14" y="0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14"/>
                  </a:lnTo>
                  <a:lnTo>
                    <a:pt x="16" y="33"/>
                  </a:lnTo>
                  <a:lnTo>
                    <a:pt x="14" y="58"/>
                  </a:lnTo>
                  <a:lnTo>
                    <a:pt x="8" y="58"/>
                  </a:lnTo>
                  <a:lnTo>
                    <a:pt x="4" y="35"/>
                  </a:lnTo>
                  <a:lnTo>
                    <a:pt x="0" y="14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3" name="Freeform 76"/>
            <p:cNvSpPr>
              <a:spLocks/>
            </p:cNvSpPr>
            <p:nvPr/>
          </p:nvSpPr>
          <p:spPr bwMode="auto">
            <a:xfrm>
              <a:off x="4268" y="2473"/>
              <a:ext cx="15" cy="14"/>
            </a:xfrm>
            <a:custGeom>
              <a:avLst/>
              <a:gdLst>
                <a:gd name="T0" fmla="*/ 9 w 28"/>
                <a:gd name="T1" fmla="*/ 0 h 29"/>
                <a:gd name="T2" fmla="*/ 15 w 28"/>
                <a:gd name="T3" fmla="*/ 0 h 29"/>
                <a:gd name="T4" fmla="*/ 21 w 28"/>
                <a:gd name="T5" fmla="*/ 2 h 29"/>
                <a:gd name="T6" fmla="*/ 26 w 28"/>
                <a:gd name="T7" fmla="*/ 6 h 29"/>
                <a:gd name="T8" fmla="*/ 28 w 28"/>
                <a:gd name="T9" fmla="*/ 12 h 29"/>
                <a:gd name="T10" fmla="*/ 28 w 28"/>
                <a:gd name="T11" fmla="*/ 18 h 29"/>
                <a:gd name="T12" fmla="*/ 26 w 28"/>
                <a:gd name="T13" fmla="*/ 23 h 29"/>
                <a:gd name="T14" fmla="*/ 23 w 28"/>
                <a:gd name="T15" fmla="*/ 27 h 29"/>
                <a:gd name="T16" fmla="*/ 17 w 28"/>
                <a:gd name="T17" fmla="*/ 29 h 29"/>
                <a:gd name="T18" fmla="*/ 11 w 28"/>
                <a:gd name="T19" fmla="*/ 29 h 29"/>
                <a:gd name="T20" fmla="*/ 5 w 28"/>
                <a:gd name="T21" fmla="*/ 27 h 29"/>
                <a:gd name="T22" fmla="*/ 1 w 28"/>
                <a:gd name="T23" fmla="*/ 25 h 29"/>
                <a:gd name="T24" fmla="*/ 0 w 28"/>
                <a:gd name="T25" fmla="*/ 20 h 29"/>
                <a:gd name="T26" fmla="*/ 0 w 28"/>
                <a:gd name="T27" fmla="*/ 10 h 29"/>
                <a:gd name="T28" fmla="*/ 1 w 28"/>
                <a:gd name="T29" fmla="*/ 6 h 29"/>
                <a:gd name="T30" fmla="*/ 5 w 28"/>
                <a:gd name="T31" fmla="*/ 2 h 29"/>
                <a:gd name="T32" fmla="*/ 9 w 28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29"/>
                <a:gd name="T53" fmla="*/ 28 w 28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29">
                  <a:moveTo>
                    <a:pt x="9" y="0"/>
                  </a:moveTo>
                  <a:lnTo>
                    <a:pt x="15" y="0"/>
                  </a:lnTo>
                  <a:lnTo>
                    <a:pt x="21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8" y="18"/>
                  </a:lnTo>
                  <a:lnTo>
                    <a:pt x="26" y="23"/>
                  </a:lnTo>
                  <a:lnTo>
                    <a:pt x="23" y="27"/>
                  </a:lnTo>
                  <a:lnTo>
                    <a:pt x="17" y="29"/>
                  </a:lnTo>
                  <a:lnTo>
                    <a:pt x="11" y="29"/>
                  </a:lnTo>
                  <a:lnTo>
                    <a:pt x="5" y="27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4" name="Freeform 77"/>
            <p:cNvSpPr>
              <a:spLocks noEditPoints="1"/>
            </p:cNvSpPr>
            <p:nvPr/>
          </p:nvSpPr>
          <p:spPr bwMode="auto">
            <a:xfrm>
              <a:off x="4267" y="2472"/>
              <a:ext cx="17" cy="16"/>
            </a:xfrm>
            <a:custGeom>
              <a:avLst/>
              <a:gdLst>
                <a:gd name="T0" fmla="*/ 11 w 32"/>
                <a:gd name="T1" fmla="*/ 3 h 32"/>
                <a:gd name="T2" fmla="*/ 7 w 32"/>
                <a:gd name="T3" fmla="*/ 5 h 32"/>
                <a:gd name="T4" fmla="*/ 5 w 32"/>
                <a:gd name="T5" fmla="*/ 9 h 32"/>
                <a:gd name="T6" fmla="*/ 3 w 32"/>
                <a:gd name="T7" fmla="*/ 15 h 32"/>
                <a:gd name="T8" fmla="*/ 3 w 32"/>
                <a:gd name="T9" fmla="*/ 21 h 32"/>
                <a:gd name="T10" fmla="*/ 5 w 32"/>
                <a:gd name="T11" fmla="*/ 24 h 32"/>
                <a:gd name="T12" fmla="*/ 9 w 32"/>
                <a:gd name="T13" fmla="*/ 26 h 32"/>
                <a:gd name="T14" fmla="*/ 15 w 32"/>
                <a:gd name="T15" fmla="*/ 28 h 32"/>
                <a:gd name="T16" fmla="*/ 19 w 32"/>
                <a:gd name="T17" fmla="*/ 28 h 32"/>
                <a:gd name="T18" fmla="*/ 23 w 32"/>
                <a:gd name="T19" fmla="*/ 26 h 32"/>
                <a:gd name="T20" fmla="*/ 26 w 32"/>
                <a:gd name="T21" fmla="*/ 23 h 32"/>
                <a:gd name="T22" fmla="*/ 28 w 32"/>
                <a:gd name="T23" fmla="*/ 19 h 32"/>
                <a:gd name="T24" fmla="*/ 28 w 32"/>
                <a:gd name="T25" fmla="*/ 15 h 32"/>
                <a:gd name="T26" fmla="*/ 26 w 32"/>
                <a:gd name="T27" fmla="*/ 9 h 32"/>
                <a:gd name="T28" fmla="*/ 23 w 32"/>
                <a:gd name="T29" fmla="*/ 5 h 32"/>
                <a:gd name="T30" fmla="*/ 17 w 32"/>
                <a:gd name="T31" fmla="*/ 3 h 32"/>
                <a:gd name="T32" fmla="*/ 11 w 32"/>
                <a:gd name="T33" fmla="*/ 3 h 32"/>
                <a:gd name="T34" fmla="*/ 11 w 32"/>
                <a:gd name="T35" fmla="*/ 0 h 32"/>
                <a:gd name="T36" fmla="*/ 19 w 32"/>
                <a:gd name="T37" fmla="*/ 0 h 32"/>
                <a:gd name="T38" fmla="*/ 25 w 32"/>
                <a:gd name="T39" fmla="*/ 1 h 32"/>
                <a:gd name="T40" fmla="*/ 30 w 32"/>
                <a:gd name="T41" fmla="*/ 7 h 32"/>
                <a:gd name="T42" fmla="*/ 32 w 32"/>
                <a:gd name="T43" fmla="*/ 13 h 32"/>
                <a:gd name="T44" fmla="*/ 32 w 32"/>
                <a:gd name="T45" fmla="*/ 19 h 32"/>
                <a:gd name="T46" fmla="*/ 30 w 32"/>
                <a:gd name="T47" fmla="*/ 24 h 32"/>
                <a:gd name="T48" fmla="*/ 25 w 32"/>
                <a:gd name="T49" fmla="*/ 30 h 32"/>
                <a:gd name="T50" fmla="*/ 19 w 32"/>
                <a:gd name="T51" fmla="*/ 32 h 32"/>
                <a:gd name="T52" fmla="*/ 13 w 32"/>
                <a:gd name="T53" fmla="*/ 32 h 32"/>
                <a:gd name="T54" fmla="*/ 7 w 32"/>
                <a:gd name="T55" fmla="*/ 30 h 32"/>
                <a:gd name="T56" fmla="*/ 3 w 32"/>
                <a:gd name="T57" fmla="*/ 28 h 32"/>
                <a:gd name="T58" fmla="*/ 2 w 32"/>
                <a:gd name="T59" fmla="*/ 26 h 32"/>
                <a:gd name="T60" fmla="*/ 0 w 32"/>
                <a:gd name="T61" fmla="*/ 23 h 32"/>
                <a:gd name="T62" fmla="*/ 0 w 32"/>
                <a:gd name="T63" fmla="*/ 15 h 32"/>
                <a:gd name="T64" fmla="*/ 2 w 32"/>
                <a:gd name="T65" fmla="*/ 9 h 32"/>
                <a:gd name="T66" fmla="*/ 2 w 32"/>
                <a:gd name="T67" fmla="*/ 7 h 32"/>
                <a:gd name="T68" fmla="*/ 5 w 32"/>
                <a:gd name="T69" fmla="*/ 1 h 32"/>
                <a:gd name="T70" fmla="*/ 11 w 32"/>
                <a:gd name="T71" fmla="*/ 0 h 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32"/>
                <a:gd name="T110" fmla="*/ 32 w 32"/>
                <a:gd name="T111" fmla="*/ 32 h 3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32">
                  <a:moveTo>
                    <a:pt x="11" y="3"/>
                  </a:moveTo>
                  <a:lnTo>
                    <a:pt x="7" y="5"/>
                  </a:lnTo>
                  <a:lnTo>
                    <a:pt x="5" y="9"/>
                  </a:lnTo>
                  <a:lnTo>
                    <a:pt x="3" y="15"/>
                  </a:lnTo>
                  <a:lnTo>
                    <a:pt x="3" y="21"/>
                  </a:lnTo>
                  <a:lnTo>
                    <a:pt x="5" y="24"/>
                  </a:lnTo>
                  <a:lnTo>
                    <a:pt x="9" y="26"/>
                  </a:lnTo>
                  <a:lnTo>
                    <a:pt x="15" y="28"/>
                  </a:lnTo>
                  <a:lnTo>
                    <a:pt x="19" y="28"/>
                  </a:lnTo>
                  <a:lnTo>
                    <a:pt x="23" y="26"/>
                  </a:lnTo>
                  <a:lnTo>
                    <a:pt x="26" y="23"/>
                  </a:lnTo>
                  <a:lnTo>
                    <a:pt x="28" y="19"/>
                  </a:lnTo>
                  <a:lnTo>
                    <a:pt x="28" y="15"/>
                  </a:lnTo>
                  <a:lnTo>
                    <a:pt x="26" y="9"/>
                  </a:lnTo>
                  <a:lnTo>
                    <a:pt x="23" y="5"/>
                  </a:lnTo>
                  <a:lnTo>
                    <a:pt x="17" y="3"/>
                  </a:lnTo>
                  <a:lnTo>
                    <a:pt x="11" y="3"/>
                  </a:lnTo>
                  <a:close/>
                  <a:moveTo>
                    <a:pt x="11" y="0"/>
                  </a:moveTo>
                  <a:lnTo>
                    <a:pt x="19" y="0"/>
                  </a:lnTo>
                  <a:lnTo>
                    <a:pt x="25" y="1"/>
                  </a:lnTo>
                  <a:lnTo>
                    <a:pt x="30" y="7"/>
                  </a:lnTo>
                  <a:lnTo>
                    <a:pt x="32" y="13"/>
                  </a:lnTo>
                  <a:lnTo>
                    <a:pt x="32" y="19"/>
                  </a:lnTo>
                  <a:lnTo>
                    <a:pt x="30" y="24"/>
                  </a:lnTo>
                  <a:lnTo>
                    <a:pt x="25" y="30"/>
                  </a:lnTo>
                  <a:lnTo>
                    <a:pt x="19" y="32"/>
                  </a:lnTo>
                  <a:lnTo>
                    <a:pt x="13" y="32"/>
                  </a:lnTo>
                  <a:lnTo>
                    <a:pt x="7" y="30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2" y="9"/>
                  </a:lnTo>
                  <a:lnTo>
                    <a:pt x="2" y="7"/>
                  </a:lnTo>
                  <a:lnTo>
                    <a:pt x="5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5" name="Freeform 78"/>
            <p:cNvSpPr>
              <a:spLocks/>
            </p:cNvSpPr>
            <p:nvPr/>
          </p:nvSpPr>
          <p:spPr bwMode="auto">
            <a:xfrm>
              <a:off x="4445" y="2270"/>
              <a:ext cx="13" cy="14"/>
            </a:xfrm>
            <a:custGeom>
              <a:avLst/>
              <a:gdLst>
                <a:gd name="T0" fmla="*/ 10 w 27"/>
                <a:gd name="T1" fmla="*/ 0 h 27"/>
                <a:gd name="T2" fmla="*/ 16 w 27"/>
                <a:gd name="T3" fmla="*/ 0 h 27"/>
                <a:gd name="T4" fmla="*/ 22 w 27"/>
                <a:gd name="T5" fmla="*/ 2 h 27"/>
                <a:gd name="T6" fmla="*/ 25 w 27"/>
                <a:gd name="T7" fmla="*/ 4 h 27"/>
                <a:gd name="T8" fmla="*/ 27 w 27"/>
                <a:gd name="T9" fmla="*/ 9 h 27"/>
                <a:gd name="T10" fmla="*/ 27 w 27"/>
                <a:gd name="T11" fmla="*/ 15 h 27"/>
                <a:gd name="T12" fmla="*/ 25 w 27"/>
                <a:gd name="T13" fmla="*/ 21 h 27"/>
                <a:gd name="T14" fmla="*/ 23 w 27"/>
                <a:gd name="T15" fmla="*/ 25 h 27"/>
                <a:gd name="T16" fmla="*/ 18 w 27"/>
                <a:gd name="T17" fmla="*/ 27 h 27"/>
                <a:gd name="T18" fmla="*/ 12 w 27"/>
                <a:gd name="T19" fmla="*/ 27 h 27"/>
                <a:gd name="T20" fmla="*/ 6 w 27"/>
                <a:gd name="T21" fmla="*/ 25 h 27"/>
                <a:gd name="T22" fmla="*/ 2 w 27"/>
                <a:gd name="T23" fmla="*/ 23 h 27"/>
                <a:gd name="T24" fmla="*/ 0 w 27"/>
                <a:gd name="T25" fmla="*/ 17 h 27"/>
                <a:gd name="T26" fmla="*/ 0 w 27"/>
                <a:gd name="T27" fmla="*/ 11 h 27"/>
                <a:gd name="T28" fmla="*/ 2 w 27"/>
                <a:gd name="T29" fmla="*/ 6 h 27"/>
                <a:gd name="T30" fmla="*/ 4 w 27"/>
                <a:gd name="T31" fmla="*/ 2 h 27"/>
                <a:gd name="T32" fmla="*/ 10 w 27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0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7" y="9"/>
                  </a:lnTo>
                  <a:lnTo>
                    <a:pt x="27" y="15"/>
                  </a:lnTo>
                  <a:lnTo>
                    <a:pt x="25" y="21"/>
                  </a:lnTo>
                  <a:lnTo>
                    <a:pt x="23" y="25"/>
                  </a:lnTo>
                  <a:lnTo>
                    <a:pt x="18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6" name="Freeform 79"/>
            <p:cNvSpPr>
              <a:spLocks noEditPoints="1"/>
            </p:cNvSpPr>
            <p:nvPr/>
          </p:nvSpPr>
          <p:spPr bwMode="auto">
            <a:xfrm>
              <a:off x="4444" y="2269"/>
              <a:ext cx="15" cy="16"/>
            </a:xfrm>
            <a:custGeom>
              <a:avLst/>
              <a:gdLst>
                <a:gd name="T0" fmla="*/ 11 w 30"/>
                <a:gd name="T1" fmla="*/ 4 h 31"/>
                <a:gd name="T2" fmla="*/ 7 w 30"/>
                <a:gd name="T3" fmla="*/ 6 h 31"/>
                <a:gd name="T4" fmla="*/ 5 w 30"/>
                <a:gd name="T5" fmla="*/ 8 h 31"/>
                <a:gd name="T6" fmla="*/ 3 w 30"/>
                <a:gd name="T7" fmla="*/ 13 h 31"/>
                <a:gd name="T8" fmla="*/ 3 w 30"/>
                <a:gd name="T9" fmla="*/ 19 h 31"/>
                <a:gd name="T10" fmla="*/ 5 w 30"/>
                <a:gd name="T11" fmla="*/ 23 h 31"/>
                <a:gd name="T12" fmla="*/ 9 w 30"/>
                <a:gd name="T13" fmla="*/ 25 h 31"/>
                <a:gd name="T14" fmla="*/ 15 w 30"/>
                <a:gd name="T15" fmla="*/ 27 h 31"/>
                <a:gd name="T16" fmla="*/ 19 w 30"/>
                <a:gd name="T17" fmla="*/ 27 h 31"/>
                <a:gd name="T18" fmla="*/ 23 w 30"/>
                <a:gd name="T19" fmla="*/ 25 h 31"/>
                <a:gd name="T20" fmla="*/ 24 w 30"/>
                <a:gd name="T21" fmla="*/ 23 h 31"/>
                <a:gd name="T22" fmla="*/ 26 w 30"/>
                <a:gd name="T23" fmla="*/ 17 h 31"/>
                <a:gd name="T24" fmla="*/ 26 w 30"/>
                <a:gd name="T25" fmla="*/ 13 h 31"/>
                <a:gd name="T26" fmla="*/ 24 w 30"/>
                <a:gd name="T27" fmla="*/ 8 h 31"/>
                <a:gd name="T28" fmla="*/ 21 w 30"/>
                <a:gd name="T29" fmla="*/ 6 h 31"/>
                <a:gd name="T30" fmla="*/ 15 w 30"/>
                <a:gd name="T31" fmla="*/ 4 h 31"/>
                <a:gd name="T32" fmla="*/ 11 w 30"/>
                <a:gd name="T33" fmla="*/ 4 h 31"/>
                <a:gd name="T34" fmla="*/ 11 w 30"/>
                <a:gd name="T35" fmla="*/ 0 h 31"/>
                <a:gd name="T36" fmla="*/ 17 w 30"/>
                <a:gd name="T37" fmla="*/ 0 h 31"/>
                <a:gd name="T38" fmla="*/ 23 w 30"/>
                <a:gd name="T39" fmla="*/ 2 h 31"/>
                <a:gd name="T40" fmla="*/ 26 w 30"/>
                <a:gd name="T41" fmla="*/ 4 h 31"/>
                <a:gd name="T42" fmla="*/ 28 w 30"/>
                <a:gd name="T43" fmla="*/ 6 h 31"/>
                <a:gd name="T44" fmla="*/ 30 w 30"/>
                <a:gd name="T45" fmla="*/ 11 h 31"/>
                <a:gd name="T46" fmla="*/ 30 w 30"/>
                <a:gd name="T47" fmla="*/ 17 h 31"/>
                <a:gd name="T48" fmla="*/ 28 w 30"/>
                <a:gd name="T49" fmla="*/ 23 h 31"/>
                <a:gd name="T50" fmla="*/ 28 w 30"/>
                <a:gd name="T51" fmla="*/ 25 h 31"/>
                <a:gd name="T52" fmla="*/ 24 w 30"/>
                <a:gd name="T53" fmla="*/ 29 h 31"/>
                <a:gd name="T54" fmla="*/ 19 w 30"/>
                <a:gd name="T55" fmla="*/ 31 h 31"/>
                <a:gd name="T56" fmla="*/ 13 w 30"/>
                <a:gd name="T57" fmla="*/ 31 h 31"/>
                <a:gd name="T58" fmla="*/ 7 w 30"/>
                <a:gd name="T59" fmla="*/ 29 h 31"/>
                <a:gd name="T60" fmla="*/ 3 w 30"/>
                <a:gd name="T61" fmla="*/ 27 h 31"/>
                <a:gd name="T62" fmla="*/ 1 w 30"/>
                <a:gd name="T63" fmla="*/ 25 h 31"/>
                <a:gd name="T64" fmla="*/ 0 w 30"/>
                <a:gd name="T65" fmla="*/ 21 h 31"/>
                <a:gd name="T66" fmla="*/ 0 w 30"/>
                <a:gd name="T67" fmla="*/ 13 h 31"/>
                <a:gd name="T68" fmla="*/ 1 w 30"/>
                <a:gd name="T69" fmla="*/ 8 h 31"/>
                <a:gd name="T70" fmla="*/ 1 w 30"/>
                <a:gd name="T71" fmla="*/ 6 h 31"/>
                <a:gd name="T72" fmla="*/ 5 w 30"/>
                <a:gd name="T73" fmla="*/ 2 h 31"/>
                <a:gd name="T74" fmla="*/ 11 w 30"/>
                <a:gd name="T75" fmla="*/ 0 h 3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"/>
                <a:gd name="T115" fmla="*/ 0 h 31"/>
                <a:gd name="T116" fmla="*/ 30 w 30"/>
                <a:gd name="T117" fmla="*/ 31 h 3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" h="31">
                  <a:moveTo>
                    <a:pt x="11" y="4"/>
                  </a:moveTo>
                  <a:lnTo>
                    <a:pt x="7" y="6"/>
                  </a:lnTo>
                  <a:lnTo>
                    <a:pt x="5" y="8"/>
                  </a:lnTo>
                  <a:lnTo>
                    <a:pt x="3" y="13"/>
                  </a:lnTo>
                  <a:lnTo>
                    <a:pt x="3" y="19"/>
                  </a:lnTo>
                  <a:lnTo>
                    <a:pt x="5" y="23"/>
                  </a:lnTo>
                  <a:lnTo>
                    <a:pt x="9" y="25"/>
                  </a:lnTo>
                  <a:lnTo>
                    <a:pt x="15" y="27"/>
                  </a:lnTo>
                  <a:lnTo>
                    <a:pt x="19" y="27"/>
                  </a:lnTo>
                  <a:lnTo>
                    <a:pt x="23" y="25"/>
                  </a:lnTo>
                  <a:lnTo>
                    <a:pt x="24" y="23"/>
                  </a:lnTo>
                  <a:lnTo>
                    <a:pt x="26" y="17"/>
                  </a:lnTo>
                  <a:lnTo>
                    <a:pt x="26" y="13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5" y="4"/>
                  </a:lnTo>
                  <a:lnTo>
                    <a:pt x="11" y="4"/>
                  </a:lnTo>
                  <a:close/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0" y="11"/>
                  </a:lnTo>
                  <a:lnTo>
                    <a:pt x="30" y="17"/>
                  </a:lnTo>
                  <a:lnTo>
                    <a:pt x="28" y="23"/>
                  </a:lnTo>
                  <a:lnTo>
                    <a:pt x="28" y="25"/>
                  </a:lnTo>
                  <a:lnTo>
                    <a:pt x="24" y="29"/>
                  </a:lnTo>
                  <a:lnTo>
                    <a:pt x="19" y="31"/>
                  </a:lnTo>
                  <a:lnTo>
                    <a:pt x="13" y="31"/>
                  </a:lnTo>
                  <a:lnTo>
                    <a:pt x="7" y="29"/>
                  </a:lnTo>
                  <a:lnTo>
                    <a:pt x="3" y="27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1" y="8"/>
                  </a:lnTo>
                  <a:lnTo>
                    <a:pt x="1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7" name="Freeform 80"/>
            <p:cNvSpPr>
              <a:spLocks/>
            </p:cNvSpPr>
            <p:nvPr/>
          </p:nvSpPr>
          <p:spPr bwMode="auto">
            <a:xfrm>
              <a:off x="4014" y="2387"/>
              <a:ext cx="14" cy="14"/>
            </a:xfrm>
            <a:custGeom>
              <a:avLst/>
              <a:gdLst>
                <a:gd name="T0" fmla="*/ 10 w 27"/>
                <a:gd name="T1" fmla="*/ 0 h 27"/>
                <a:gd name="T2" fmla="*/ 16 w 27"/>
                <a:gd name="T3" fmla="*/ 0 h 27"/>
                <a:gd name="T4" fmla="*/ 21 w 27"/>
                <a:gd name="T5" fmla="*/ 2 h 27"/>
                <a:gd name="T6" fmla="*/ 25 w 27"/>
                <a:gd name="T7" fmla="*/ 4 h 27"/>
                <a:gd name="T8" fmla="*/ 27 w 27"/>
                <a:gd name="T9" fmla="*/ 9 h 27"/>
                <a:gd name="T10" fmla="*/ 27 w 27"/>
                <a:gd name="T11" fmla="*/ 15 h 27"/>
                <a:gd name="T12" fmla="*/ 25 w 27"/>
                <a:gd name="T13" fmla="*/ 21 h 27"/>
                <a:gd name="T14" fmla="*/ 23 w 27"/>
                <a:gd name="T15" fmla="*/ 25 h 27"/>
                <a:gd name="T16" fmla="*/ 17 w 27"/>
                <a:gd name="T17" fmla="*/ 27 h 27"/>
                <a:gd name="T18" fmla="*/ 12 w 27"/>
                <a:gd name="T19" fmla="*/ 27 h 27"/>
                <a:gd name="T20" fmla="*/ 6 w 27"/>
                <a:gd name="T21" fmla="*/ 25 h 27"/>
                <a:gd name="T22" fmla="*/ 2 w 27"/>
                <a:gd name="T23" fmla="*/ 23 h 27"/>
                <a:gd name="T24" fmla="*/ 0 w 27"/>
                <a:gd name="T25" fmla="*/ 17 h 27"/>
                <a:gd name="T26" fmla="*/ 0 w 27"/>
                <a:gd name="T27" fmla="*/ 11 h 27"/>
                <a:gd name="T28" fmla="*/ 2 w 27"/>
                <a:gd name="T29" fmla="*/ 5 h 27"/>
                <a:gd name="T30" fmla="*/ 4 w 27"/>
                <a:gd name="T31" fmla="*/ 2 h 27"/>
                <a:gd name="T32" fmla="*/ 10 w 27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0" y="0"/>
                  </a:moveTo>
                  <a:lnTo>
                    <a:pt x="16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7" y="9"/>
                  </a:lnTo>
                  <a:lnTo>
                    <a:pt x="27" y="15"/>
                  </a:lnTo>
                  <a:lnTo>
                    <a:pt x="25" y="21"/>
                  </a:lnTo>
                  <a:lnTo>
                    <a:pt x="23" y="25"/>
                  </a:lnTo>
                  <a:lnTo>
                    <a:pt x="17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8" name="Freeform 81"/>
            <p:cNvSpPr>
              <a:spLocks noEditPoints="1"/>
            </p:cNvSpPr>
            <p:nvPr/>
          </p:nvSpPr>
          <p:spPr bwMode="auto">
            <a:xfrm>
              <a:off x="4013" y="2386"/>
              <a:ext cx="15" cy="16"/>
            </a:xfrm>
            <a:custGeom>
              <a:avLst/>
              <a:gdLst>
                <a:gd name="T0" fmla="*/ 12 w 31"/>
                <a:gd name="T1" fmla="*/ 4 h 31"/>
                <a:gd name="T2" fmla="*/ 8 w 31"/>
                <a:gd name="T3" fmla="*/ 6 h 31"/>
                <a:gd name="T4" fmla="*/ 6 w 31"/>
                <a:gd name="T5" fmla="*/ 7 h 31"/>
                <a:gd name="T6" fmla="*/ 4 w 31"/>
                <a:gd name="T7" fmla="*/ 13 h 31"/>
                <a:gd name="T8" fmla="*/ 4 w 31"/>
                <a:gd name="T9" fmla="*/ 19 h 31"/>
                <a:gd name="T10" fmla="*/ 6 w 31"/>
                <a:gd name="T11" fmla="*/ 23 h 31"/>
                <a:gd name="T12" fmla="*/ 10 w 31"/>
                <a:gd name="T13" fmla="*/ 25 h 31"/>
                <a:gd name="T14" fmla="*/ 16 w 31"/>
                <a:gd name="T15" fmla="*/ 27 h 31"/>
                <a:gd name="T16" fmla="*/ 19 w 31"/>
                <a:gd name="T17" fmla="*/ 27 h 31"/>
                <a:gd name="T18" fmla="*/ 23 w 31"/>
                <a:gd name="T19" fmla="*/ 25 h 31"/>
                <a:gd name="T20" fmla="*/ 25 w 31"/>
                <a:gd name="T21" fmla="*/ 23 h 31"/>
                <a:gd name="T22" fmla="*/ 27 w 31"/>
                <a:gd name="T23" fmla="*/ 17 h 31"/>
                <a:gd name="T24" fmla="*/ 27 w 31"/>
                <a:gd name="T25" fmla="*/ 13 h 31"/>
                <a:gd name="T26" fmla="*/ 25 w 31"/>
                <a:gd name="T27" fmla="*/ 7 h 31"/>
                <a:gd name="T28" fmla="*/ 21 w 31"/>
                <a:gd name="T29" fmla="*/ 6 h 31"/>
                <a:gd name="T30" fmla="*/ 16 w 31"/>
                <a:gd name="T31" fmla="*/ 4 h 31"/>
                <a:gd name="T32" fmla="*/ 12 w 31"/>
                <a:gd name="T33" fmla="*/ 4 h 31"/>
                <a:gd name="T34" fmla="*/ 12 w 31"/>
                <a:gd name="T35" fmla="*/ 0 h 31"/>
                <a:gd name="T36" fmla="*/ 18 w 31"/>
                <a:gd name="T37" fmla="*/ 0 h 31"/>
                <a:gd name="T38" fmla="*/ 23 w 31"/>
                <a:gd name="T39" fmla="*/ 2 h 31"/>
                <a:gd name="T40" fmla="*/ 27 w 31"/>
                <a:gd name="T41" fmla="*/ 4 h 31"/>
                <a:gd name="T42" fmla="*/ 29 w 31"/>
                <a:gd name="T43" fmla="*/ 6 h 31"/>
                <a:gd name="T44" fmla="*/ 31 w 31"/>
                <a:gd name="T45" fmla="*/ 11 h 31"/>
                <a:gd name="T46" fmla="*/ 31 w 31"/>
                <a:gd name="T47" fmla="*/ 17 h 31"/>
                <a:gd name="T48" fmla="*/ 29 w 31"/>
                <a:gd name="T49" fmla="*/ 23 h 31"/>
                <a:gd name="T50" fmla="*/ 29 w 31"/>
                <a:gd name="T51" fmla="*/ 25 h 31"/>
                <a:gd name="T52" fmla="*/ 25 w 31"/>
                <a:gd name="T53" fmla="*/ 29 h 31"/>
                <a:gd name="T54" fmla="*/ 19 w 31"/>
                <a:gd name="T55" fmla="*/ 31 h 31"/>
                <a:gd name="T56" fmla="*/ 14 w 31"/>
                <a:gd name="T57" fmla="*/ 31 h 31"/>
                <a:gd name="T58" fmla="*/ 8 w 31"/>
                <a:gd name="T59" fmla="*/ 29 h 31"/>
                <a:gd name="T60" fmla="*/ 4 w 31"/>
                <a:gd name="T61" fmla="*/ 27 h 31"/>
                <a:gd name="T62" fmla="*/ 2 w 31"/>
                <a:gd name="T63" fmla="*/ 25 h 31"/>
                <a:gd name="T64" fmla="*/ 0 w 31"/>
                <a:gd name="T65" fmla="*/ 21 h 31"/>
                <a:gd name="T66" fmla="*/ 0 w 31"/>
                <a:gd name="T67" fmla="*/ 13 h 31"/>
                <a:gd name="T68" fmla="*/ 2 w 31"/>
                <a:gd name="T69" fmla="*/ 7 h 31"/>
                <a:gd name="T70" fmla="*/ 2 w 31"/>
                <a:gd name="T71" fmla="*/ 6 h 31"/>
                <a:gd name="T72" fmla="*/ 6 w 31"/>
                <a:gd name="T73" fmla="*/ 2 h 31"/>
                <a:gd name="T74" fmla="*/ 12 w 31"/>
                <a:gd name="T75" fmla="*/ 0 h 3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"/>
                <a:gd name="T115" fmla="*/ 0 h 31"/>
                <a:gd name="T116" fmla="*/ 31 w 31"/>
                <a:gd name="T117" fmla="*/ 31 h 3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" h="31">
                  <a:moveTo>
                    <a:pt x="12" y="4"/>
                  </a:moveTo>
                  <a:lnTo>
                    <a:pt x="8" y="6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5"/>
                  </a:lnTo>
                  <a:lnTo>
                    <a:pt x="16" y="27"/>
                  </a:lnTo>
                  <a:lnTo>
                    <a:pt x="19" y="27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5" y="7"/>
                  </a:lnTo>
                  <a:lnTo>
                    <a:pt x="21" y="6"/>
                  </a:lnTo>
                  <a:lnTo>
                    <a:pt x="16" y="4"/>
                  </a:lnTo>
                  <a:lnTo>
                    <a:pt x="12" y="4"/>
                  </a:lnTo>
                  <a:close/>
                  <a:moveTo>
                    <a:pt x="12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29" y="6"/>
                  </a:lnTo>
                  <a:lnTo>
                    <a:pt x="31" y="11"/>
                  </a:lnTo>
                  <a:lnTo>
                    <a:pt x="31" y="17"/>
                  </a:lnTo>
                  <a:lnTo>
                    <a:pt x="29" y="23"/>
                  </a:lnTo>
                  <a:lnTo>
                    <a:pt x="29" y="25"/>
                  </a:lnTo>
                  <a:lnTo>
                    <a:pt x="25" y="29"/>
                  </a:lnTo>
                  <a:lnTo>
                    <a:pt x="19" y="31"/>
                  </a:lnTo>
                  <a:lnTo>
                    <a:pt x="14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6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79" name="Freeform 82"/>
            <p:cNvSpPr>
              <a:spLocks/>
            </p:cNvSpPr>
            <p:nvPr/>
          </p:nvSpPr>
          <p:spPr bwMode="auto">
            <a:xfrm>
              <a:off x="4332" y="2704"/>
              <a:ext cx="14" cy="14"/>
            </a:xfrm>
            <a:custGeom>
              <a:avLst/>
              <a:gdLst>
                <a:gd name="T0" fmla="*/ 10 w 29"/>
                <a:gd name="T1" fmla="*/ 0 h 28"/>
                <a:gd name="T2" fmla="*/ 15 w 29"/>
                <a:gd name="T3" fmla="*/ 0 h 28"/>
                <a:gd name="T4" fmla="*/ 21 w 29"/>
                <a:gd name="T5" fmla="*/ 2 h 28"/>
                <a:gd name="T6" fmla="*/ 25 w 29"/>
                <a:gd name="T7" fmla="*/ 3 h 28"/>
                <a:gd name="T8" fmla="*/ 27 w 29"/>
                <a:gd name="T9" fmla="*/ 9 h 28"/>
                <a:gd name="T10" fmla="*/ 29 w 29"/>
                <a:gd name="T11" fmla="*/ 13 h 28"/>
                <a:gd name="T12" fmla="*/ 27 w 29"/>
                <a:gd name="T13" fmla="*/ 19 h 28"/>
                <a:gd name="T14" fmla="*/ 25 w 29"/>
                <a:gd name="T15" fmla="*/ 23 h 28"/>
                <a:gd name="T16" fmla="*/ 21 w 29"/>
                <a:gd name="T17" fmla="*/ 27 h 28"/>
                <a:gd name="T18" fmla="*/ 17 w 29"/>
                <a:gd name="T19" fmla="*/ 28 h 28"/>
                <a:gd name="T20" fmla="*/ 12 w 29"/>
                <a:gd name="T21" fmla="*/ 28 h 28"/>
                <a:gd name="T22" fmla="*/ 6 w 29"/>
                <a:gd name="T23" fmla="*/ 27 h 28"/>
                <a:gd name="T24" fmla="*/ 2 w 29"/>
                <a:gd name="T25" fmla="*/ 23 h 28"/>
                <a:gd name="T26" fmla="*/ 0 w 29"/>
                <a:gd name="T27" fmla="*/ 17 h 28"/>
                <a:gd name="T28" fmla="*/ 0 w 29"/>
                <a:gd name="T29" fmla="*/ 11 h 28"/>
                <a:gd name="T30" fmla="*/ 2 w 29"/>
                <a:gd name="T31" fmla="*/ 5 h 28"/>
                <a:gd name="T32" fmla="*/ 4 w 29"/>
                <a:gd name="T33" fmla="*/ 2 h 28"/>
                <a:gd name="T34" fmla="*/ 10 w 29"/>
                <a:gd name="T35" fmla="*/ 0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"/>
                <a:gd name="T55" fmla="*/ 0 h 28"/>
                <a:gd name="T56" fmla="*/ 29 w 29"/>
                <a:gd name="T57" fmla="*/ 28 h 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" h="28">
                  <a:moveTo>
                    <a:pt x="10" y="0"/>
                  </a:moveTo>
                  <a:lnTo>
                    <a:pt x="15" y="0"/>
                  </a:lnTo>
                  <a:lnTo>
                    <a:pt x="21" y="2"/>
                  </a:lnTo>
                  <a:lnTo>
                    <a:pt x="25" y="3"/>
                  </a:lnTo>
                  <a:lnTo>
                    <a:pt x="27" y="9"/>
                  </a:lnTo>
                  <a:lnTo>
                    <a:pt x="29" y="13"/>
                  </a:lnTo>
                  <a:lnTo>
                    <a:pt x="27" y="19"/>
                  </a:lnTo>
                  <a:lnTo>
                    <a:pt x="25" y="23"/>
                  </a:lnTo>
                  <a:lnTo>
                    <a:pt x="21" y="27"/>
                  </a:lnTo>
                  <a:lnTo>
                    <a:pt x="17" y="28"/>
                  </a:lnTo>
                  <a:lnTo>
                    <a:pt x="12" y="28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0" name="Freeform 83"/>
            <p:cNvSpPr>
              <a:spLocks noEditPoints="1"/>
            </p:cNvSpPr>
            <p:nvPr/>
          </p:nvSpPr>
          <p:spPr bwMode="auto">
            <a:xfrm>
              <a:off x="4331" y="2703"/>
              <a:ext cx="16" cy="16"/>
            </a:xfrm>
            <a:custGeom>
              <a:avLst/>
              <a:gdLst>
                <a:gd name="T0" fmla="*/ 12 w 33"/>
                <a:gd name="T1" fmla="*/ 4 h 32"/>
                <a:gd name="T2" fmla="*/ 8 w 33"/>
                <a:gd name="T3" fmla="*/ 5 h 32"/>
                <a:gd name="T4" fmla="*/ 6 w 33"/>
                <a:gd name="T5" fmla="*/ 7 h 32"/>
                <a:gd name="T6" fmla="*/ 4 w 33"/>
                <a:gd name="T7" fmla="*/ 13 h 32"/>
                <a:gd name="T8" fmla="*/ 4 w 33"/>
                <a:gd name="T9" fmla="*/ 19 h 32"/>
                <a:gd name="T10" fmla="*/ 6 w 33"/>
                <a:gd name="T11" fmla="*/ 23 h 32"/>
                <a:gd name="T12" fmla="*/ 10 w 33"/>
                <a:gd name="T13" fmla="*/ 27 h 32"/>
                <a:gd name="T14" fmla="*/ 16 w 33"/>
                <a:gd name="T15" fmla="*/ 29 h 32"/>
                <a:gd name="T16" fmla="*/ 19 w 33"/>
                <a:gd name="T17" fmla="*/ 29 h 32"/>
                <a:gd name="T18" fmla="*/ 23 w 33"/>
                <a:gd name="T19" fmla="*/ 27 h 32"/>
                <a:gd name="T20" fmla="*/ 27 w 33"/>
                <a:gd name="T21" fmla="*/ 21 h 32"/>
                <a:gd name="T22" fmla="*/ 29 w 33"/>
                <a:gd name="T23" fmla="*/ 17 h 32"/>
                <a:gd name="T24" fmla="*/ 29 w 33"/>
                <a:gd name="T25" fmla="*/ 15 h 32"/>
                <a:gd name="T26" fmla="*/ 27 w 33"/>
                <a:gd name="T27" fmla="*/ 13 h 32"/>
                <a:gd name="T28" fmla="*/ 25 w 33"/>
                <a:gd name="T29" fmla="*/ 7 h 32"/>
                <a:gd name="T30" fmla="*/ 21 w 33"/>
                <a:gd name="T31" fmla="*/ 5 h 32"/>
                <a:gd name="T32" fmla="*/ 16 w 33"/>
                <a:gd name="T33" fmla="*/ 4 h 32"/>
                <a:gd name="T34" fmla="*/ 12 w 33"/>
                <a:gd name="T35" fmla="*/ 4 h 32"/>
                <a:gd name="T36" fmla="*/ 12 w 33"/>
                <a:gd name="T37" fmla="*/ 0 h 32"/>
                <a:gd name="T38" fmla="*/ 17 w 33"/>
                <a:gd name="T39" fmla="*/ 0 h 32"/>
                <a:gd name="T40" fmla="*/ 23 w 33"/>
                <a:gd name="T41" fmla="*/ 2 h 32"/>
                <a:gd name="T42" fmla="*/ 27 w 33"/>
                <a:gd name="T43" fmla="*/ 4 h 32"/>
                <a:gd name="T44" fmla="*/ 29 w 33"/>
                <a:gd name="T45" fmla="*/ 5 h 32"/>
                <a:gd name="T46" fmla="*/ 33 w 33"/>
                <a:gd name="T47" fmla="*/ 17 h 32"/>
                <a:gd name="T48" fmla="*/ 31 w 33"/>
                <a:gd name="T49" fmla="*/ 23 h 32"/>
                <a:gd name="T50" fmla="*/ 29 w 33"/>
                <a:gd name="T51" fmla="*/ 25 h 32"/>
                <a:gd name="T52" fmla="*/ 25 w 33"/>
                <a:gd name="T53" fmla="*/ 30 h 32"/>
                <a:gd name="T54" fmla="*/ 19 w 33"/>
                <a:gd name="T55" fmla="*/ 32 h 32"/>
                <a:gd name="T56" fmla="*/ 14 w 33"/>
                <a:gd name="T57" fmla="*/ 32 h 32"/>
                <a:gd name="T58" fmla="*/ 8 w 33"/>
                <a:gd name="T59" fmla="*/ 30 h 32"/>
                <a:gd name="T60" fmla="*/ 2 w 33"/>
                <a:gd name="T61" fmla="*/ 25 h 32"/>
                <a:gd name="T62" fmla="*/ 0 w 33"/>
                <a:gd name="T63" fmla="*/ 21 h 32"/>
                <a:gd name="T64" fmla="*/ 0 w 33"/>
                <a:gd name="T65" fmla="*/ 13 h 32"/>
                <a:gd name="T66" fmla="*/ 2 w 33"/>
                <a:gd name="T67" fmla="*/ 7 h 32"/>
                <a:gd name="T68" fmla="*/ 2 w 33"/>
                <a:gd name="T69" fmla="*/ 5 h 32"/>
                <a:gd name="T70" fmla="*/ 6 w 33"/>
                <a:gd name="T71" fmla="*/ 2 h 32"/>
                <a:gd name="T72" fmla="*/ 12 w 33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"/>
                <a:gd name="T112" fmla="*/ 0 h 32"/>
                <a:gd name="T113" fmla="*/ 33 w 33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" h="32">
                  <a:moveTo>
                    <a:pt x="12" y="4"/>
                  </a:moveTo>
                  <a:lnTo>
                    <a:pt x="8" y="5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7"/>
                  </a:lnTo>
                  <a:lnTo>
                    <a:pt x="16" y="29"/>
                  </a:lnTo>
                  <a:lnTo>
                    <a:pt x="19" y="29"/>
                  </a:lnTo>
                  <a:lnTo>
                    <a:pt x="23" y="27"/>
                  </a:lnTo>
                  <a:lnTo>
                    <a:pt x="27" y="21"/>
                  </a:lnTo>
                  <a:lnTo>
                    <a:pt x="29" y="17"/>
                  </a:lnTo>
                  <a:lnTo>
                    <a:pt x="29" y="15"/>
                  </a:lnTo>
                  <a:lnTo>
                    <a:pt x="27" y="13"/>
                  </a:lnTo>
                  <a:lnTo>
                    <a:pt x="25" y="7"/>
                  </a:lnTo>
                  <a:lnTo>
                    <a:pt x="21" y="5"/>
                  </a:lnTo>
                  <a:lnTo>
                    <a:pt x="16" y="4"/>
                  </a:lnTo>
                  <a:lnTo>
                    <a:pt x="12" y="4"/>
                  </a:lnTo>
                  <a:close/>
                  <a:moveTo>
                    <a:pt x="12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29" y="5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29" y="25"/>
                  </a:lnTo>
                  <a:lnTo>
                    <a:pt x="25" y="30"/>
                  </a:lnTo>
                  <a:lnTo>
                    <a:pt x="19" y="32"/>
                  </a:lnTo>
                  <a:lnTo>
                    <a:pt x="14" y="32"/>
                  </a:lnTo>
                  <a:lnTo>
                    <a:pt x="8" y="30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1" name="Line 84"/>
            <p:cNvSpPr>
              <a:spLocks noChangeShapeType="1"/>
            </p:cNvSpPr>
            <p:nvPr/>
          </p:nvSpPr>
          <p:spPr bwMode="auto">
            <a:xfrm>
              <a:off x="4013" y="2394"/>
              <a:ext cx="260" cy="8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2" name="Line 85"/>
            <p:cNvSpPr>
              <a:spLocks noChangeShapeType="1"/>
            </p:cNvSpPr>
            <p:nvPr/>
          </p:nvSpPr>
          <p:spPr bwMode="auto">
            <a:xfrm flipH="1" flipV="1">
              <a:off x="4273" y="2480"/>
              <a:ext cx="63" cy="23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3" name="Line 86"/>
            <p:cNvSpPr>
              <a:spLocks noChangeShapeType="1"/>
            </p:cNvSpPr>
            <p:nvPr/>
          </p:nvSpPr>
          <p:spPr bwMode="auto">
            <a:xfrm flipV="1">
              <a:off x="4273" y="2274"/>
              <a:ext cx="180" cy="20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4" name="Freeform 87"/>
            <p:cNvSpPr>
              <a:spLocks/>
            </p:cNvSpPr>
            <p:nvPr/>
          </p:nvSpPr>
          <p:spPr bwMode="auto">
            <a:xfrm>
              <a:off x="3786" y="2000"/>
              <a:ext cx="14" cy="14"/>
            </a:xfrm>
            <a:custGeom>
              <a:avLst/>
              <a:gdLst>
                <a:gd name="T0" fmla="*/ 13 w 28"/>
                <a:gd name="T1" fmla="*/ 0 h 29"/>
                <a:gd name="T2" fmla="*/ 17 w 28"/>
                <a:gd name="T3" fmla="*/ 0 h 29"/>
                <a:gd name="T4" fmla="*/ 21 w 28"/>
                <a:gd name="T5" fmla="*/ 2 h 29"/>
                <a:gd name="T6" fmla="*/ 25 w 28"/>
                <a:gd name="T7" fmla="*/ 6 h 29"/>
                <a:gd name="T8" fmla="*/ 28 w 28"/>
                <a:gd name="T9" fmla="*/ 13 h 29"/>
                <a:gd name="T10" fmla="*/ 28 w 28"/>
                <a:gd name="T11" fmla="*/ 19 h 29"/>
                <a:gd name="T12" fmla="*/ 27 w 28"/>
                <a:gd name="T13" fmla="*/ 23 h 29"/>
                <a:gd name="T14" fmla="*/ 23 w 28"/>
                <a:gd name="T15" fmla="*/ 27 h 29"/>
                <a:gd name="T16" fmla="*/ 19 w 28"/>
                <a:gd name="T17" fmla="*/ 29 h 29"/>
                <a:gd name="T18" fmla="*/ 11 w 28"/>
                <a:gd name="T19" fmla="*/ 29 h 29"/>
                <a:gd name="T20" fmla="*/ 7 w 28"/>
                <a:gd name="T21" fmla="*/ 27 h 29"/>
                <a:gd name="T22" fmla="*/ 0 w 28"/>
                <a:gd name="T23" fmla="*/ 19 h 29"/>
                <a:gd name="T24" fmla="*/ 0 w 28"/>
                <a:gd name="T25" fmla="*/ 13 h 29"/>
                <a:gd name="T26" fmla="*/ 2 w 28"/>
                <a:gd name="T27" fmla="*/ 8 h 29"/>
                <a:gd name="T28" fmla="*/ 5 w 28"/>
                <a:gd name="T29" fmla="*/ 4 h 29"/>
                <a:gd name="T30" fmla="*/ 13 w 28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29"/>
                <a:gd name="T50" fmla="*/ 28 w 28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29">
                  <a:moveTo>
                    <a:pt x="13" y="0"/>
                  </a:moveTo>
                  <a:lnTo>
                    <a:pt x="17" y="0"/>
                  </a:lnTo>
                  <a:lnTo>
                    <a:pt x="21" y="2"/>
                  </a:lnTo>
                  <a:lnTo>
                    <a:pt x="25" y="6"/>
                  </a:lnTo>
                  <a:lnTo>
                    <a:pt x="28" y="13"/>
                  </a:lnTo>
                  <a:lnTo>
                    <a:pt x="28" y="19"/>
                  </a:lnTo>
                  <a:lnTo>
                    <a:pt x="27" y="23"/>
                  </a:lnTo>
                  <a:lnTo>
                    <a:pt x="23" y="27"/>
                  </a:lnTo>
                  <a:lnTo>
                    <a:pt x="19" y="29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2" y="8"/>
                  </a:lnTo>
                  <a:lnTo>
                    <a:pt x="5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5" name="Freeform 88"/>
            <p:cNvSpPr>
              <a:spLocks noEditPoints="1"/>
            </p:cNvSpPr>
            <p:nvPr/>
          </p:nvSpPr>
          <p:spPr bwMode="auto">
            <a:xfrm>
              <a:off x="3785" y="1999"/>
              <a:ext cx="16" cy="16"/>
            </a:xfrm>
            <a:custGeom>
              <a:avLst/>
              <a:gdLst>
                <a:gd name="T0" fmla="*/ 19 w 32"/>
                <a:gd name="T1" fmla="*/ 4 h 33"/>
                <a:gd name="T2" fmla="*/ 13 w 32"/>
                <a:gd name="T3" fmla="*/ 6 h 33"/>
                <a:gd name="T4" fmla="*/ 9 w 32"/>
                <a:gd name="T5" fmla="*/ 8 h 33"/>
                <a:gd name="T6" fmla="*/ 6 w 32"/>
                <a:gd name="T7" fmla="*/ 11 h 33"/>
                <a:gd name="T8" fmla="*/ 4 w 32"/>
                <a:gd name="T9" fmla="*/ 15 h 33"/>
                <a:gd name="T10" fmla="*/ 4 w 32"/>
                <a:gd name="T11" fmla="*/ 19 h 33"/>
                <a:gd name="T12" fmla="*/ 6 w 32"/>
                <a:gd name="T13" fmla="*/ 23 h 33"/>
                <a:gd name="T14" fmla="*/ 11 w 32"/>
                <a:gd name="T15" fmla="*/ 27 h 33"/>
                <a:gd name="T16" fmla="*/ 15 w 32"/>
                <a:gd name="T17" fmla="*/ 29 h 33"/>
                <a:gd name="T18" fmla="*/ 19 w 32"/>
                <a:gd name="T19" fmla="*/ 29 h 33"/>
                <a:gd name="T20" fmla="*/ 25 w 32"/>
                <a:gd name="T21" fmla="*/ 27 h 33"/>
                <a:gd name="T22" fmla="*/ 29 w 32"/>
                <a:gd name="T23" fmla="*/ 25 h 33"/>
                <a:gd name="T24" fmla="*/ 29 w 32"/>
                <a:gd name="T25" fmla="*/ 13 h 33"/>
                <a:gd name="T26" fmla="*/ 25 w 32"/>
                <a:gd name="T27" fmla="*/ 8 h 33"/>
                <a:gd name="T28" fmla="*/ 23 w 32"/>
                <a:gd name="T29" fmla="*/ 6 h 33"/>
                <a:gd name="T30" fmla="*/ 19 w 32"/>
                <a:gd name="T31" fmla="*/ 4 h 33"/>
                <a:gd name="T32" fmla="*/ 17 w 32"/>
                <a:gd name="T33" fmla="*/ 0 h 33"/>
                <a:gd name="T34" fmla="*/ 19 w 32"/>
                <a:gd name="T35" fmla="*/ 0 h 33"/>
                <a:gd name="T36" fmla="*/ 25 w 32"/>
                <a:gd name="T37" fmla="*/ 2 h 33"/>
                <a:gd name="T38" fmla="*/ 29 w 32"/>
                <a:gd name="T39" fmla="*/ 6 h 33"/>
                <a:gd name="T40" fmla="*/ 29 w 32"/>
                <a:gd name="T41" fmla="*/ 8 h 33"/>
                <a:gd name="T42" fmla="*/ 32 w 32"/>
                <a:gd name="T43" fmla="*/ 13 h 33"/>
                <a:gd name="T44" fmla="*/ 32 w 32"/>
                <a:gd name="T45" fmla="*/ 19 h 33"/>
                <a:gd name="T46" fmla="*/ 30 w 32"/>
                <a:gd name="T47" fmla="*/ 21 h 33"/>
                <a:gd name="T48" fmla="*/ 30 w 32"/>
                <a:gd name="T49" fmla="*/ 27 h 33"/>
                <a:gd name="T50" fmla="*/ 27 w 32"/>
                <a:gd name="T51" fmla="*/ 31 h 33"/>
                <a:gd name="T52" fmla="*/ 21 w 32"/>
                <a:gd name="T53" fmla="*/ 33 h 33"/>
                <a:gd name="T54" fmla="*/ 13 w 32"/>
                <a:gd name="T55" fmla="*/ 33 h 33"/>
                <a:gd name="T56" fmla="*/ 9 w 32"/>
                <a:gd name="T57" fmla="*/ 31 h 33"/>
                <a:gd name="T58" fmla="*/ 4 w 32"/>
                <a:gd name="T59" fmla="*/ 27 h 33"/>
                <a:gd name="T60" fmla="*/ 2 w 32"/>
                <a:gd name="T61" fmla="*/ 23 h 33"/>
                <a:gd name="T62" fmla="*/ 0 w 32"/>
                <a:gd name="T63" fmla="*/ 21 h 33"/>
                <a:gd name="T64" fmla="*/ 0 w 32"/>
                <a:gd name="T65" fmla="*/ 15 h 33"/>
                <a:gd name="T66" fmla="*/ 7 w 32"/>
                <a:gd name="T67" fmla="*/ 4 h 33"/>
                <a:gd name="T68" fmla="*/ 11 w 32"/>
                <a:gd name="T69" fmla="*/ 2 h 33"/>
                <a:gd name="T70" fmla="*/ 17 w 32"/>
                <a:gd name="T71" fmla="*/ 0 h 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33"/>
                <a:gd name="T110" fmla="*/ 32 w 32"/>
                <a:gd name="T111" fmla="*/ 33 h 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33">
                  <a:moveTo>
                    <a:pt x="19" y="4"/>
                  </a:moveTo>
                  <a:lnTo>
                    <a:pt x="13" y="6"/>
                  </a:lnTo>
                  <a:lnTo>
                    <a:pt x="9" y="8"/>
                  </a:lnTo>
                  <a:lnTo>
                    <a:pt x="6" y="11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1" y="27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5" y="27"/>
                  </a:lnTo>
                  <a:lnTo>
                    <a:pt x="29" y="25"/>
                  </a:lnTo>
                  <a:lnTo>
                    <a:pt x="29" y="13"/>
                  </a:lnTo>
                  <a:lnTo>
                    <a:pt x="25" y="8"/>
                  </a:lnTo>
                  <a:lnTo>
                    <a:pt x="23" y="6"/>
                  </a:lnTo>
                  <a:lnTo>
                    <a:pt x="19" y="4"/>
                  </a:lnTo>
                  <a:close/>
                  <a:moveTo>
                    <a:pt x="17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32" y="13"/>
                  </a:lnTo>
                  <a:lnTo>
                    <a:pt x="32" y="19"/>
                  </a:lnTo>
                  <a:lnTo>
                    <a:pt x="30" y="21"/>
                  </a:lnTo>
                  <a:lnTo>
                    <a:pt x="30" y="27"/>
                  </a:lnTo>
                  <a:lnTo>
                    <a:pt x="27" y="31"/>
                  </a:lnTo>
                  <a:lnTo>
                    <a:pt x="21" y="33"/>
                  </a:lnTo>
                  <a:lnTo>
                    <a:pt x="13" y="33"/>
                  </a:lnTo>
                  <a:lnTo>
                    <a:pt x="9" y="31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6" name="Freeform 89"/>
            <p:cNvSpPr>
              <a:spLocks/>
            </p:cNvSpPr>
            <p:nvPr/>
          </p:nvSpPr>
          <p:spPr bwMode="auto">
            <a:xfrm>
              <a:off x="3564" y="2387"/>
              <a:ext cx="16" cy="15"/>
            </a:xfrm>
            <a:custGeom>
              <a:avLst/>
              <a:gdLst>
                <a:gd name="T0" fmla="*/ 11 w 30"/>
                <a:gd name="T1" fmla="*/ 0 h 29"/>
                <a:gd name="T2" fmla="*/ 17 w 30"/>
                <a:gd name="T3" fmla="*/ 0 h 29"/>
                <a:gd name="T4" fmla="*/ 23 w 30"/>
                <a:gd name="T5" fmla="*/ 2 h 29"/>
                <a:gd name="T6" fmla="*/ 26 w 30"/>
                <a:gd name="T7" fmla="*/ 5 h 29"/>
                <a:gd name="T8" fmla="*/ 30 w 30"/>
                <a:gd name="T9" fmla="*/ 13 h 29"/>
                <a:gd name="T10" fmla="*/ 30 w 30"/>
                <a:gd name="T11" fmla="*/ 17 h 29"/>
                <a:gd name="T12" fmla="*/ 28 w 30"/>
                <a:gd name="T13" fmla="*/ 21 h 29"/>
                <a:gd name="T14" fmla="*/ 25 w 30"/>
                <a:gd name="T15" fmla="*/ 25 h 29"/>
                <a:gd name="T16" fmla="*/ 19 w 30"/>
                <a:gd name="T17" fmla="*/ 29 h 29"/>
                <a:gd name="T18" fmla="*/ 13 w 30"/>
                <a:gd name="T19" fmla="*/ 29 h 29"/>
                <a:gd name="T20" fmla="*/ 7 w 30"/>
                <a:gd name="T21" fmla="*/ 27 h 29"/>
                <a:gd name="T22" fmla="*/ 3 w 30"/>
                <a:gd name="T23" fmla="*/ 23 h 29"/>
                <a:gd name="T24" fmla="*/ 0 w 30"/>
                <a:gd name="T25" fmla="*/ 15 h 29"/>
                <a:gd name="T26" fmla="*/ 0 w 30"/>
                <a:gd name="T27" fmla="*/ 11 h 29"/>
                <a:gd name="T28" fmla="*/ 2 w 30"/>
                <a:gd name="T29" fmla="*/ 7 h 29"/>
                <a:gd name="T30" fmla="*/ 5 w 30"/>
                <a:gd name="T31" fmla="*/ 4 h 29"/>
                <a:gd name="T32" fmla="*/ 11 w 30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29"/>
                <a:gd name="T53" fmla="*/ 30 w 30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29"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30" y="13"/>
                  </a:lnTo>
                  <a:lnTo>
                    <a:pt x="30" y="17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5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7" name="Freeform 90"/>
            <p:cNvSpPr>
              <a:spLocks noEditPoints="1"/>
            </p:cNvSpPr>
            <p:nvPr/>
          </p:nvSpPr>
          <p:spPr bwMode="auto">
            <a:xfrm>
              <a:off x="3563" y="2386"/>
              <a:ext cx="18" cy="17"/>
            </a:xfrm>
            <a:custGeom>
              <a:avLst/>
              <a:gdLst>
                <a:gd name="T0" fmla="*/ 15 w 34"/>
                <a:gd name="T1" fmla="*/ 4 h 32"/>
                <a:gd name="T2" fmla="*/ 9 w 34"/>
                <a:gd name="T3" fmla="*/ 7 h 32"/>
                <a:gd name="T4" fmla="*/ 5 w 34"/>
                <a:gd name="T5" fmla="*/ 11 h 32"/>
                <a:gd name="T6" fmla="*/ 4 w 34"/>
                <a:gd name="T7" fmla="*/ 15 h 32"/>
                <a:gd name="T8" fmla="*/ 7 w 34"/>
                <a:gd name="T9" fmla="*/ 23 h 32"/>
                <a:gd name="T10" fmla="*/ 11 w 34"/>
                <a:gd name="T11" fmla="*/ 27 h 32"/>
                <a:gd name="T12" fmla="*/ 17 w 34"/>
                <a:gd name="T13" fmla="*/ 29 h 32"/>
                <a:gd name="T14" fmla="*/ 19 w 34"/>
                <a:gd name="T15" fmla="*/ 29 h 32"/>
                <a:gd name="T16" fmla="*/ 25 w 34"/>
                <a:gd name="T17" fmla="*/ 25 h 32"/>
                <a:gd name="T18" fmla="*/ 30 w 34"/>
                <a:gd name="T19" fmla="*/ 23 h 32"/>
                <a:gd name="T20" fmla="*/ 30 w 34"/>
                <a:gd name="T21" fmla="*/ 17 h 32"/>
                <a:gd name="T22" fmla="*/ 28 w 34"/>
                <a:gd name="T23" fmla="*/ 13 h 32"/>
                <a:gd name="T24" fmla="*/ 30 w 34"/>
                <a:gd name="T25" fmla="*/ 13 h 32"/>
                <a:gd name="T26" fmla="*/ 28 w 34"/>
                <a:gd name="T27" fmla="*/ 9 h 32"/>
                <a:gd name="T28" fmla="*/ 25 w 34"/>
                <a:gd name="T29" fmla="*/ 6 h 32"/>
                <a:gd name="T30" fmla="*/ 19 w 34"/>
                <a:gd name="T31" fmla="*/ 4 h 32"/>
                <a:gd name="T32" fmla="*/ 15 w 34"/>
                <a:gd name="T33" fmla="*/ 4 h 32"/>
                <a:gd name="T34" fmla="*/ 13 w 34"/>
                <a:gd name="T35" fmla="*/ 0 h 32"/>
                <a:gd name="T36" fmla="*/ 21 w 34"/>
                <a:gd name="T37" fmla="*/ 0 h 32"/>
                <a:gd name="T38" fmla="*/ 27 w 34"/>
                <a:gd name="T39" fmla="*/ 2 h 32"/>
                <a:gd name="T40" fmla="*/ 30 w 34"/>
                <a:gd name="T41" fmla="*/ 6 h 32"/>
                <a:gd name="T42" fmla="*/ 32 w 34"/>
                <a:gd name="T43" fmla="*/ 11 h 32"/>
                <a:gd name="T44" fmla="*/ 32 w 34"/>
                <a:gd name="T45" fmla="*/ 13 h 32"/>
                <a:gd name="T46" fmla="*/ 34 w 34"/>
                <a:gd name="T47" fmla="*/ 17 h 32"/>
                <a:gd name="T48" fmla="*/ 32 w 34"/>
                <a:gd name="T49" fmla="*/ 19 h 32"/>
                <a:gd name="T50" fmla="*/ 32 w 34"/>
                <a:gd name="T51" fmla="*/ 25 h 32"/>
                <a:gd name="T52" fmla="*/ 21 w 34"/>
                <a:gd name="T53" fmla="*/ 32 h 32"/>
                <a:gd name="T54" fmla="*/ 15 w 34"/>
                <a:gd name="T55" fmla="*/ 32 h 32"/>
                <a:gd name="T56" fmla="*/ 9 w 34"/>
                <a:gd name="T57" fmla="*/ 31 h 32"/>
                <a:gd name="T58" fmla="*/ 5 w 34"/>
                <a:gd name="T59" fmla="*/ 27 h 32"/>
                <a:gd name="T60" fmla="*/ 2 w 34"/>
                <a:gd name="T61" fmla="*/ 21 h 32"/>
                <a:gd name="T62" fmla="*/ 2 w 34"/>
                <a:gd name="T63" fmla="*/ 19 h 32"/>
                <a:gd name="T64" fmla="*/ 0 w 34"/>
                <a:gd name="T65" fmla="*/ 15 h 32"/>
                <a:gd name="T66" fmla="*/ 2 w 34"/>
                <a:gd name="T67" fmla="*/ 13 h 32"/>
                <a:gd name="T68" fmla="*/ 4 w 34"/>
                <a:gd name="T69" fmla="*/ 9 h 32"/>
                <a:gd name="T70" fmla="*/ 7 w 34"/>
                <a:gd name="T71" fmla="*/ 4 h 32"/>
                <a:gd name="T72" fmla="*/ 13 w 34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4"/>
                <a:gd name="T112" fmla="*/ 0 h 32"/>
                <a:gd name="T113" fmla="*/ 34 w 34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4" h="32">
                  <a:moveTo>
                    <a:pt x="15" y="4"/>
                  </a:moveTo>
                  <a:lnTo>
                    <a:pt x="9" y="7"/>
                  </a:lnTo>
                  <a:lnTo>
                    <a:pt x="5" y="11"/>
                  </a:lnTo>
                  <a:lnTo>
                    <a:pt x="4" y="15"/>
                  </a:lnTo>
                  <a:lnTo>
                    <a:pt x="7" y="23"/>
                  </a:lnTo>
                  <a:lnTo>
                    <a:pt x="11" y="27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25" y="25"/>
                  </a:lnTo>
                  <a:lnTo>
                    <a:pt x="30" y="23"/>
                  </a:lnTo>
                  <a:lnTo>
                    <a:pt x="30" y="17"/>
                  </a:lnTo>
                  <a:lnTo>
                    <a:pt x="28" y="13"/>
                  </a:lnTo>
                  <a:lnTo>
                    <a:pt x="30" y="13"/>
                  </a:lnTo>
                  <a:lnTo>
                    <a:pt x="28" y="9"/>
                  </a:lnTo>
                  <a:lnTo>
                    <a:pt x="25" y="6"/>
                  </a:lnTo>
                  <a:lnTo>
                    <a:pt x="19" y="4"/>
                  </a:lnTo>
                  <a:lnTo>
                    <a:pt x="15" y="4"/>
                  </a:lnTo>
                  <a:close/>
                  <a:moveTo>
                    <a:pt x="13" y="0"/>
                  </a:moveTo>
                  <a:lnTo>
                    <a:pt x="21" y="0"/>
                  </a:lnTo>
                  <a:lnTo>
                    <a:pt x="27" y="2"/>
                  </a:lnTo>
                  <a:lnTo>
                    <a:pt x="30" y="6"/>
                  </a:lnTo>
                  <a:lnTo>
                    <a:pt x="32" y="11"/>
                  </a:lnTo>
                  <a:lnTo>
                    <a:pt x="32" y="13"/>
                  </a:lnTo>
                  <a:lnTo>
                    <a:pt x="34" y="17"/>
                  </a:lnTo>
                  <a:lnTo>
                    <a:pt x="32" y="19"/>
                  </a:lnTo>
                  <a:lnTo>
                    <a:pt x="32" y="25"/>
                  </a:lnTo>
                  <a:lnTo>
                    <a:pt x="21" y="32"/>
                  </a:lnTo>
                  <a:lnTo>
                    <a:pt x="15" y="32"/>
                  </a:lnTo>
                  <a:lnTo>
                    <a:pt x="9" y="31"/>
                  </a:lnTo>
                  <a:lnTo>
                    <a:pt x="5" y="27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4" y="9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8" name="Freeform 91"/>
            <p:cNvSpPr>
              <a:spLocks/>
            </p:cNvSpPr>
            <p:nvPr/>
          </p:nvSpPr>
          <p:spPr bwMode="auto">
            <a:xfrm>
              <a:off x="4013" y="2387"/>
              <a:ext cx="15" cy="15"/>
            </a:xfrm>
            <a:custGeom>
              <a:avLst/>
              <a:gdLst>
                <a:gd name="T0" fmla="*/ 12 w 29"/>
                <a:gd name="T1" fmla="*/ 0 h 29"/>
                <a:gd name="T2" fmla="*/ 18 w 29"/>
                <a:gd name="T3" fmla="*/ 0 h 29"/>
                <a:gd name="T4" fmla="*/ 23 w 29"/>
                <a:gd name="T5" fmla="*/ 2 h 29"/>
                <a:gd name="T6" fmla="*/ 27 w 29"/>
                <a:gd name="T7" fmla="*/ 5 h 29"/>
                <a:gd name="T8" fmla="*/ 29 w 29"/>
                <a:gd name="T9" fmla="*/ 9 h 29"/>
                <a:gd name="T10" fmla="*/ 29 w 29"/>
                <a:gd name="T11" fmla="*/ 15 h 29"/>
                <a:gd name="T12" fmla="*/ 27 w 29"/>
                <a:gd name="T13" fmla="*/ 21 h 29"/>
                <a:gd name="T14" fmla="*/ 19 w 29"/>
                <a:gd name="T15" fmla="*/ 29 h 29"/>
                <a:gd name="T16" fmla="*/ 14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0 w 29"/>
                <a:gd name="T23" fmla="*/ 11 h 29"/>
                <a:gd name="T24" fmla="*/ 2 w 29"/>
                <a:gd name="T25" fmla="*/ 5 h 29"/>
                <a:gd name="T26" fmla="*/ 6 w 29"/>
                <a:gd name="T27" fmla="*/ 2 h 29"/>
                <a:gd name="T28" fmla="*/ 12 w 29"/>
                <a:gd name="T29" fmla="*/ 0 h 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"/>
                <a:gd name="T46" fmla="*/ 0 h 29"/>
                <a:gd name="T47" fmla="*/ 29 w 29"/>
                <a:gd name="T48" fmla="*/ 29 h 2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" h="29">
                  <a:moveTo>
                    <a:pt x="12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9" y="9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19" y="29"/>
                  </a:lnTo>
                  <a:lnTo>
                    <a:pt x="14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1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89" name="Freeform 92"/>
            <p:cNvSpPr>
              <a:spLocks noEditPoints="1"/>
            </p:cNvSpPr>
            <p:nvPr/>
          </p:nvSpPr>
          <p:spPr bwMode="auto">
            <a:xfrm>
              <a:off x="4012" y="2386"/>
              <a:ext cx="16" cy="17"/>
            </a:xfrm>
            <a:custGeom>
              <a:avLst/>
              <a:gdLst>
                <a:gd name="T0" fmla="*/ 14 w 33"/>
                <a:gd name="T1" fmla="*/ 4 h 32"/>
                <a:gd name="T2" fmla="*/ 10 w 33"/>
                <a:gd name="T3" fmla="*/ 6 h 32"/>
                <a:gd name="T4" fmla="*/ 6 w 33"/>
                <a:gd name="T5" fmla="*/ 9 h 32"/>
                <a:gd name="T6" fmla="*/ 4 w 33"/>
                <a:gd name="T7" fmla="*/ 13 h 32"/>
                <a:gd name="T8" fmla="*/ 6 w 33"/>
                <a:gd name="T9" fmla="*/ 19 h 32"/>
                <a:gd name="T10" fmla="*/ 8 w 33"/>
                <a:gd name="T11" fmla="*/ 23 h 32"/>
                <a:gd name="T12" fmla="*/ 12 w 33"/>
                <a:gd name="T13" fmla="*/ 27 h 32"/>
                <a:gd name="T14" fmla="*/ 18 w 33"/>
                <a:gd name="T15" fmla="*/ 29 h 32"/>
                <a:gd name="T16" fmla="*/ 20 w 33"/>
                <a:gd name="T17" fmla="*/ 29 h 32"/>
                <a:gd name="T18" fmla="*/ 25 w 33"/>
                <a:gd name="T19" fmla="*/ 25 h 32"/>
                <a:gd name="T20" fmla="*/ 29 w 33"/>
                <a:gd name="T21" fmla="*/ 23 h 32"/>
                <a:gd name="T22" fmla="*/ 29 w 33"/>
                <a:gd name="T23" fmla="*/ 13 h 32"/>
                <a:gd name="T24" fmla="*/ 25 w 33"/>
                <a:gd name="T25" fmla="*/ 6 h 32"/>
                <a:gd name="T26" fmla="*/ 18 w 33"/>
                <a:gd name="T27" fmla="*/ 4 h 32"/>
                <a:gd name="T28" fmla="*/ 14 w 33"/>
                <a:gd name="T29" fmla="*/ 4 h 32"/>
                <a:gd name="T30" fmla="*/ 12 w 33"/>
                <a:gd name="T31" fmla="*/ 0 h 32"/>
                <a:gd name="T32" fmla="*/ 20 w 33"/>
                <a:gd name="T33" fmla="*/ 0 h 32"/>
                <a:gd name="T34" fmla="*/ 27 w 33"/>
                <a:gd name="T35" fmla="*/ 2 h 32"/>
                <a:gd name="T36" fmla="*/ 31 w 33"/>
                <a:gd name="T37" fmla="*/ 9 h 32"/>
                <a:gd name="T38" fmla="*/ 33 w 33"/>
                <a:gd name="T39" fmla="*/ 11 h 32"/>
                <a:gd name="T40" fmla="*/ 33 w 33"/>
                <a:gd name="T41" fmla="*/ 17 h 32"/>
                <a:gd name="T42" fmla="*/ 31 w 33"/>
                <a:gd name="T43" fmla="*/ 19 h 32"/>
                <a:gd name="T44" fmla="*/ 31 w 33"/>
                <a:gd name="T45" fmla="*/ 25 h 32"/>
                <a:gd name="T46" fmla="*/ 27 w 33"/>
                <a:gd name="T47" fmla="*/ 29 h 32"/>
                <a:gd name="T48" fmla="*/ 21 w 33"/>
                <a:gd name="T49" fmla="*/ 32 h 32"/>
                <a:gd name="T50" fmla="*/ 16 w 33"/>
                <a:gd name="T51" fmla="*/ 32 h 32"/>
                <a:gd name="T52" fmla="*/ 10 w 33"/>
                <a:gd name="T53" fmla="*/ 31 h 32"/>
                <a:gd name="T54" fmla="*/ 6 w 33"/>
                <a:gd name="T55" fmla="*/ 27 h 32"/>
                <a:gd name="T56" fmla="*/ 2 w 33"/>
                <a:gd name="T57" fmla="*/ 21 h 32"/>
                <a:gd name="T58" fmla="*/ 2 w 33"/>
                <a:gd name="T59" fmla="*/ 19 h 32"/>
                <a:gd name="T60" fmla="*/ 0 w 33"/>
                <a:gd name="T61" fmla="*/ 13 h 32"/>
                <a:gd name="T62" fmla="*/ 8 w 33"/>
                <a:gd name="T63" fmla="*/ 2 h 32"/>
                <a:gd name="T64" fmla="*/ 12 w 33"/>
                <a:gd name="T65" fmla="*/ 0 h 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"/>
                <a:gd name="T100" fmla="*/ 0 h 32"/>
                <a:gd name="T101" fmla="*/ 33 w 33"/>
                <a:gd name="T102" fmla="*/ 32 h 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" h="32">
                  <a:moveTo>
                    <a:pt x="14" y="4"/>
                  </a:moveTo>
                  <a:lnTo>
                    <a:pt x="10" y="6"/>
                  </a:lnTo>
                  <a:lnTo>
                    <a:pt x="6" y="9"/>
                  </a:lnTo>
                  <a:lnTo>
                    <a:pt x="4" y="13"/>
                  </a:lnTo>
                  <a:lnTo>
                    <a:pt x="6" y="19"/>
                  </a:lnTo>
                  <a:lnTo>
                    <a:pt x="8" y="23"/>
                  </a:lnTo>
                  <a:lnTo>
                    <a:pt x="12" y="27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5" y="25"/>
                  </a:lnTo>
                  <a:lnTo>
                    <a:pt x="29" y="23"/>
                  </a:lnTo>
                  <a:lnTo>
                    <a:pt x="29" y="13"/>
                  </a:lnTo>
                  <a:lnTo>
                    <a:pt x="25" y="6"/>
                  </a:lnTo>
                  <a:lnTo>
                    <a:pt x="18" y="4"/>
                  </a:lnTo>
                  <a:lnTo>
                    <a:pt x="14" y="4"/>
                  </a:lnTo>
                  <a:close/>
                  <a:moveTo>
                    <a:pt x="12" y="0"/>
                  </a:moveTo>
                  <a:lnTo>
                    <a:pt x="20" y="0"/>
                  </a:lnTo>
                  <a:lnTo>
                    <a:pt x="27" y="2"/>
                  </a:lnTo>
                  <a:lnTo>
                    <a:pt x="31" y="9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31" y="25"/>
                  </a:lnTo>
                  <a:lnTo>
                    <a:pt x="27" y="29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3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90" name="Line 93"/>
            <p:cNvSpPr>
              <a:spLocks noChangeShapeType="1"/>
            </p:cNvSpPr>
            <p:nvPr/>
          </p:nvSpPr>
          <p:spPr bwMode="auto">
            <a:xfrm flipV="1">
              <a:off x="3566" y="2277"/>
              <a:ext cx="246" cy="12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91" name="Line 94"/>
            <p:cNvSpPr>
              <a:spLocks noChangeShapeType="1"/>
            </p:cNvSpPr>
            <p:nvPr/>
          </p:nvSpPr>
          <p:spPr bwMode="auto">
            <a:xfrm flipH="1" flipV="1">
              <a:off x="3812" y="2277"/>
              <a:ext cx="207" cy="11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92" name="Line 95"/>
            <p:cNvSpPr>
              <a:spLocks noChangeShapeType="1"/>
            </p:cNvSpPr>
            <p:nvPr/>
          </p:nvSpPr>
          <p:spPr bwMode="auto">
            <a:xfrm flipH="1" flipV="1">
              <a:off x="3793" y="2004"/>
              <a:ext cx="19" cy="27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93" name="Line 96"/>
            <p:cNvSpPr>
              <a:spLocks noChangeShapeType="1"/>
            </p:cNvSpPr>
            <p:nvPr/>
          </p:nvSpPr>
          <p:spPr bwMode="auto">
            <a:xfrm flipH="1">
              <a:off x="3569" y="2004"/>
              <a:ext cx="224" cy="39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94" name="Line 97"/>
            <p:cNvSpPr>
              <a:spLocks noChangeShapeType="1"/>
            </p:cNvSpPr>
            <p:nvPr/>
          </p:nvSpPr>
          <p:spPr bwMode="auto">
            <a:xfrm flipV="1">
              <a:off x="3569" y="2394"/>
              <a:ext cx="45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95" name="Line 98"/>
            <p:cNvSpPr>
              <a:spLocks noChangeShapeType="1"/>
            </p:cNvSpPr>
            <p:nvPr/>
          </p:nvSpPr>
          <p:spPr bwMode="auto">
            <a:xfrm flipH="1" flipV="1">
              <a:off x="3793" y="2004"/>
              <a:ext cx="227" cy="3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99"/>
          <p:cNvGrpSpPr>
            <a:grpSpLocks/>
          </p:cNvGrpSpPr>
          <p:nvPr/>
        </p:nvGrpSpPr>
        <p:grpSpPr bwMode="auto">
          <a:xfrm>
            <a:off x="3563938" y="1196975"/>
            <a:ext cx="2208212" cy="1954213"/>
            <a:chOff x="1304" y="1530"/>
            <a:chExt cx="1391" cy="1231"/>
          </a:xfrm>
        </p:grpSpPr>
        <p:sp>
          <p:nvSpPr>
            <p:cNvPr id="55664" name="Freeform 100"/>
            <p:cNvSpPr>
              <a:spLocks/>
            </p:cNvSpPr>
            <p:nvPr/>
          </p:nvSpPr>
          <p:spPr bwMode="auto">
            <a:xfrm>
              <a:off x="1304" y="2059"/>
              <a:ext cx="57" cy="90"/>
            </a:xfrm>
            <a:custGeom>
              <a:avLst/>
              <a:gdLst>
                <a:gd name="T0" fmla="*/ 61 w 115"/>
                <a:gd name="T1" fmla="*/ 2 h 178"/>
                <a:gd name="T2" fmla="*/ 82 w 115"/>
                <a:gd name="T3" fmla="*/ 9 h 178"/>
                <a:gd name="T4" fmla="*/ 99 w 115"/>
                <a:gd name="T5" fmla="*/ 4 h 178"/>
                <a:gd name="T6" fmla="*/ 105 w 115"/>
                <a:gd name="T7" fmla="*/ 0 h 178"/>
                <a:gd name="T8" fmla="*/ 105 w 115"/>
                <a:gd name="T9" fmla="*/ 55 h 178"/>
                <a:gd name="T10" fmla="*/ 86 w 115"/>
                <a:gd name="T11" fmla="*/ 23 h 178"/>
                <a:gd name="T12" fmla="*/ 67 w 115"/>
                <a:gd name="T13" fmla="*/ 11 h 178"/>
                <a:gd name="T14" fmla="*/ 47 w 115"/>
                <a:gd name="T15" fmla="*/ 9 h 178"/>
                <a:gd name="T16" fmla="*/ 32 w 115"/>
                <a:gd name="T17" fmla="*/ 19 h 178"/>
                <a:gd name="T18" fmla="*/ 28 w 115"/>
                <a:gd name="T19" fmla="*/ 29 h 178"/>
                <a:gd name="T20" fmla="*/ 30 w 115"/>
                <a:gd name="T21" fmla="*/ 44 h 178"/>
                <a:gd name="T22" fmla="*/ 51 w 115"/>
                <a:gd name="T23" fmla="*/ 67 h 178"/>
                <a:gd name="T24" fmla="*/ 80 w 115"/>
                <a:gd name="T25" fmla="*/ 84 h 178"/>
                <a:gd name="T26" fmla="*/ 105 w 115"/>
                <a:gd name="T27" fmla="*/ 103 h 178"/>
                <a:gd name="T28" fmla="*/ 115 w 115"/>
                <a:gd name="T29" fmla="*/ 121 h 178"/>
                <a:gd name="T30" fmla="*/ 113 w 115"/>
                <a:gd name="T31" fmla="*/ 144 h 178"/>
                <a:gd name="T32" fmla="*/ 99 w 115"/>
                <a:gd name="T33" fmla="*/ 165 h 178"/>
                <a:gd name="T34" fmla="*/ 76 w 115"/>
                <a:gd name="T35" fmla="*/ 178 h 178"/>
                <a:gd name="T36" fmla="*/ 38 w 115"/>
                <a:gd name="T37" fmla="*/ 176 h 178"/>
                <a:gd name="T38" fmla="*/ 17 w 115"/>
                <a:gd name="T39" fmla="*/ 171 h 178"/>
                <a:gd name="T40" fmla="*/ 13 w 115"/>
                <a:gd name="T41" fmla="*/ 178 h 178"/>
                <a:gd name="T42" fmla="*/ 0 w 115"/>
                <a:gd name="T43" fmla="*/ 124 h 178"/>
                <a:gd name="T44" fmla="*/ 13 w 115"/>
                <a:gd name="T45" fmla="*/ 146 h 178"/>
                <a:gd name="T46" fmla="*/ 40 w 115"/>
                <a:gd name="T47" fmla="*/ 169 h 178"/>
                <a:gd name="T48" fmla="*/ 67 w 115"/>
                <a:gd name="T49" fmla="*/ 171 h 178"/>
                <a:gd name="T50" fmla="*/ 80 w 115"/>
                <a:gd name="T51" fmla="*/ 163 h 178"/>
                <a:gd name="T52" fmla="*/ 88 w 115"/>
                <a:gd name="T53" fmla="*/ 149 h 178"/>
                <a:gd name="T54" fmla="*/ 80 w 115"/>
                <a:gd name="T55" fmla="*/ 119 h 178"/>
                <a:gd name="T56" fmla="*/ 69 w 115"/>
                <a:gd name="T57" fmla="*/ 109 h 178"/>
                <a:gd name="T58" fmla="*/ 30 w 115"/>
                <a:gd name="T59" fmla="*/ 84 h 178"/>
                <a:gd name="T60" fmla="*/ 11 w 115"/>
                <a:gd name="T61" fmla="*/ 63 h 178"/>
                <a:gd name="T62" fmla="*/ 7 w 115"/>
                <a:gd name="T63" fmla="*/ 36 h 178"/>
                <a:gd name="T64" fmla="*/ 17 w 115"/>
                <a:gd name="T65" fmla="*/ 19 h 178"/>
                <a:gd name="T66" fmla="*/ 34 w 115"/>
                <a:gd name="T67" fmla="*/ 4 h 1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5"/>
                <a:gd name="T103" fmla="*/ 0 h 178"/>
                <a:gd name="T104" fmla="*/ 115 w 115"/>
                <a:gd name="T105" fmla="*/ 178 h 1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5" h="178">
                  <a:moveTo>
                    <a:pt x="53" y="0"/>
                  </a:moveTo>
                  <a:lnTo>
                    <a:pt x="61" y="2"/>
                  </a:lnTo>
                  <a:lnTo>
                    <a:pt x="72" y="4"/>
                  </a:lnTo>
                  <a:lnTo>
                    <a:pt x="82" y="9"/>
                  </a:lnTo>
                  <a:lnTo>
                    <a:pt x="93" y="9"/>
                  </a:lnTo>
                  <a:lnTo>
                    <a:pt x="99" y="4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09" y="55"/>
                  </a:lnTo>
                  <a:lnTo>
                    <a:pt x="105" y="55"/>
                  </a:lnTo>
                  <a:lnTo>
                    <a:pt x="97" y="36"/>
                  </a:lnTo>
                  <a:lnTo>
                    <a:pt x="86" y="23"/>
                  </a:lnTo>
                  <a:lnTo>
                    <a:pt x="76" y="15"/>
                  </a:lnTo>
                  <a:lnTo>
                    <a:pt x="67" y="11"/>
                  </a:lnTo>
                  <a:lnTo>
                    <a:pt x="55" y="9"/>
                  </a:lnTo>
                  <a:lnTo>
                    <a:pt x="47" y="9"/>
                  </a:lnTo>
                  <a:lnTo>
                    <a:pt x="36" y="17"/>
                  </a:lnTo>
                  <a:lnTo>
                    <a:pt x="32" y="19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8"/>
                  </a:lnTo>
                  <a:lnTo>
                    <a:pt x="30" y="44"/>
                  </a:lnTo>
                  <a:lnTo>
                    <a:pt x="32" y="48"/>
                  </a:lnTo>
                  <a:lnTo>
                    <a:pt x="51" y="67"/>
                  </a:lnTo>
                  <a:lnTo>
                    <a:pt x="61" y="71"/>
                  </a:lnTo>
                  <a:lnTo>
                    <a:pt x="80" y="84"/>
                  </a:lnTo>
                  <a:lnTo>
                    <a:pt x="93" y="94"/>
                  </a:lnTo>
                  <a:lnTo>
                    <a:pt x="105" y="103"/>
                  </a:lnTo>
                  <a:lnTo>
                    <a:pt x="111" y="111"/>
                  </a:lnTo>
                  <a:lnTo>
                    <a:pt x="115" y="121"/>
                  </a:lnTo>
                  <a:lnTo>
                    <a:pt x="115" y="130"/>
                  </a:lnTo>
                  <a:lnTo>
                    <a:pt x="113" y="144"/>
                  </a:lnTo>
                  <a:lnTo>
                    <a:pt x="107" y="155"/>
                  </a:lnTo>
                  <a:lnTo>
                    <a:pt x="99" y="165"/>
                  </a:lnTo>
                  <a:lnTo>
                    <a:pt x="88" y="172"/>
                  </a:lnTo>
                  <a:lnTo>
                    <a:pt x="76" y="178"/>
                  </a:lnTo>
                  <a:lnTo>
                    <a:pt x="49" y="178"/>
                  </a:lnTo>
                  <a:lnTo>
                    <a:pt x="38" y="176"/>
                  </a:lnTo>
                  <a:lnTo>
                    <a:pt x="26" y="171"/>
                  </a:lnTo>
                  <a:lnTo>
                    <a:pt x="17" y="171"/>
                  </a:lnTo>
                  <a:lnTo>
                    <a:pt x="13" y="174"/>
                  </a:lnTo>
                  <a:lnTo>
                    <a:pt x="13" y="178"/>
                  </a:lnTo>
                  <a:lnTo>
                    <a:pt x="7" y="178"/>
                  </a:lnTo>
                  <a:lnTo>
                    <a:pt x="0" y="124"/>
                  </a:lnTo>
                  <a:lnTo>
                    <a:pt x="3" y="124"/>
                  </a:lnTo>
                  <a:lnTo>
                    <a:pt x="13" y="146"/>
                  </a:lnTo>
                  <a:lnTo>
                    <a:pt x="26" y="161"/>
                  </a:lnTo>
                  <a:lnTo>
                    <a:pt x="40" y="169"/>
                  </a:lnTo>
                  <a:lnTo>
                    <a:pt x="59" y="171"/>
                  </a:lnTo>
                  <a:lnTo>
                    <a:pt x="67" y="171"/>
                  </a:lnTo>
                  <a:lnTo>
                    <a:pt x="74" y="167"/>
                  </a:lnTo>
                  <a:lnTo>
                    <a:pt x="80" y="163"/>
                  </a:lnTo>
                  <a:lnTo>
                    <a:pt x="84" y="157"/>
                  </a:lnTo>
                  <a:lnTo>
                    <a:pt x="88" y="149"/>
                  </a:lnTo>
                  <a:lnTo>
                    <a:pt x="88" y="134"/>
                  </a:lnTo>
                  <a:lnTo>
                    <a:pt x="80" y="119"/>
                  </a:lnTo>
                  <a:lnTo>
                    <a:pt x="74" y="115"/>
                  </a:lnTo>
                  <a:lnTo>
                    <a:pt x="69" y="109"/>
                  </a:lnTo>
                  <a:lnTo>
                    <a:pt x="49" y="98"/>
                  </a:lnTo>
                  <a:lnTo>
                    <a:pt x="30" y="84"/>
                  </a:lnTo>
                  <a:lnTo>
                    <a:pt x="15" y="71"/>
                  </a:lnTo>
                  <a:lnTo>
                    <a:pt x="11" y="63"/>
                  </a:lnTo>
                  <a:lnTo>
                    <a:pt x="7" y="54"/>
                  </a:lnTo>
                  <a:lnTo>
                    <a:pt x="7" y="36"/>
                  </a:lnTo>
                  <a:lnTo>
                    <a:pt x="9" y="30"/>
                  </a:lnTo>
                  <a:lnTo>
                    <a:pt x="17" y="19"/>
                  </a:lnTo>
                  <a:lnTo>
                    <a:pt x="21" y="15"/>
                  </a:lnTo>
                  <a:lnTo>
                    <a:pt x="34" y="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5" name="Freeform 101"/>
            <p:cNvSpPr>
              <a:spLocks noEditPoints="1"/>
            </p:cNvSpPr>
            <p:nvPr/>
          </p:nvSpPr>
          <p:spPr bwMode="auto">
            <a:xfrm>
              <a:off x="1380" y="2089"/>
              <a:ext cx="15" cy="60"/>
            </a:xfrm>
            <a:custGeom>
              <a:avLst/>
              <a:gdLst>
                <a:gd name="T0" fmla="*/ 11 w 29"/>
                <a:gd name="T1" fmla="*/ 90 h 119"/>
                <a:gd name="T2" fmla="*/ 19 w 29"/>
                <a:gd name="T3" fmla="*/ 90 h 119"/>
                <a:gd name="T4" fmla="*/ 27 w 29"/>
                <a:gd name="T5" fmla="*/ 98 h 119"/>
                <a:gd name="T6" fmla="*/ 29 w 29"/>
                <a:gd name="T7" fmla="*/ 102 h 119"/>
                <a:gd name="T8" fmla="*/ 29 w 29"/>
                <a:gd name="T9" fmla="*/ 110 h 119"/>
                <a:gd name="T10" fmla="*/ 27 w 29"/>
                <a:gd name="T11" fmla="*/ 112 h 119"/>
                <a:gd name="T12" fmla="*/ 25 w 29"/>
                <a:gd name="T13" fmla="*/ 115 h 119"/>
                <a:gd name="T14" fmla="*/ 21 w 29"/>
                <a:gd name="T15" fmla="*/ 119 h 119"/>
                <a:gd name="T16" fmla="*/ 8 w 29"/>
                <a:gd name="T17" fmla="*/ 119 h 119"/>
                <a:gd name="T18" fmla="*/ 6 w 29"/>
                <a:gd name="T19" fmla="*/ 115 h 119"/>
                <a:gd name="T20" fmla="*/ 0 w 29"/>
                <a:gd name="T21" fmla="*/ 110 h 119"/>
                <a:gd name="T22" fmla="*/ 0 w 29"/>
                <a:gd name="T23" fmla="*/ 102 h 119"/>
                <a:gd name="T24" fmla="*/ 2 w 29"/>
                <a:gd name="T25" fmla="*/ 98 h 119"/>
                <a:gd name="T26" fmla="*/ 6 w 29"/>
                <a:gd name="T27" fmla="*/ 96 h 119"/>
                <a:gd name="T28" fmla="*/ 8 w 29"/>
                <a:gd name="T29" fmla="*/ 92 h 119"/>
                <a:gd name="T30" fmla="*/ 11 w 29"/>
                <a:gd name="T31" fmla="*/ 90 h 119"/>
                <a:gd name="T32" fmla="*/ 15 w 29"/>
                <a:gd name="T33" fmla="*/ 0 h 119"/>
                <a:gd name="T34" fmla="*/ 19 w 29"/>
                <a:gd name="T35" fmla="*/ 2 h 119"/>
                <a:gd name="T36" fmla="*/ 25 w 29"/>
                <a:gd name="T37" fmla="*/ 6 h 119"/>
                <a:gd name="T38" fmla="*/ 27 w 29"/>
                <a:gd name="T39" fmla="*/ 10 h 119"/>
                <a:gd name="T40" fmla="*/ 29 w 29"/>
                <a:gd name="T41" fmla="*/ 12 h 119"/>
                <a:gd name="T42" fmla="*/ 29 w 29"/>
                <a:gd name="T43" fmla="*/ 19 h 119"/>
                <a:gd name="T44" fmla="*/ 27 w 29"/>
                <a:gd name="T45" fmla="*/ 23 h 119"/>
                <a:gd name="T46" fmla="*/ 25 w 29"/>
                <a:gd name="T47" fmla="*/ 25 h 119"/>
                <a:gd name="T48" fmla="*/ 21 w 29"/>
                <a:gd name="T49" fmla="*/ 27 h 119"/>
                <a:gd name="T50" fmla="*/ 19 w 29"/>
                <a:gd name="T51" fmla="*/ 31 h 119"/>
                <a:gd name="T52" fmla="*/ 11 w 29"/>
                <a:gd name="T53" fmla="*/ 31 h 119"/>
                <a:gd name="T54" fmla="*/ 6 w 29"/>
                <a:gd name="T55" fmla="*/ 25 h 119"/>
                <a:gd name="T56" fmla="*/ 2 w 29"/>
                <a:gd name="T57" fmla="*/ 23 h 119"/>
                <a:gd name="T58" fmla="*/ 0 w 29"/>
                <a:gd name="T59" fmla="*/ 19 h 119"/>
                <a:gd name="T60" fmla="*/ 0 w 29"/>
                <a:gd name="T61" fmla="*/ 14 h 119"/>
                <a:gd name="T62" fmla="*/ 2 w 29"/>
                <a:gd name="T63" fmla="*/ 12 h 119"/>
                <a:gd name="T64" fmla="*/ 4 w 29"/>
                <a:gd name="T65" fmla="*/ 8 h 119"/>
                <a:gd name="T66" fmla="*/ 8 w 29"/>
                <a:gd name="T67" fmla="*/ 4 h 119"/>
                <a:gd name="T68" fmla="*/ 15 w 29"/>
                <a:gd name="T69" fmla="*/ 0 h 11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"/>
                <a:gd name="T106" fmla="*/ 0 h 119"/>
                <a:gd name="T107" fmla="*/ 29 w 29"/>
                <a:gd name="T108" fmla="*/ 119 h 11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" h="119">
                  <a:moveTo>
                    <a:pt x="11" y="90"/>
                  </a:moveTo>
                  <a:lnTo>
                    <a:pt x="19" y="90"/>
                  </a:lnTo>
                  <a:lnTo>
                    <a:pt x="27" y="98"/>
                  </a:lnTo>
                  <a:lnTo>
                    <a:pt x="29" y="102"/>
                  </a:lnTo>
                  <a:lnTo>
                    <a:pt x="29" y="110"/>
                  </a:lnTo>
                  <a:lnTo>
                    <a:pt x="27" y="112"/>
                  </a:lnTo>
                  <a:lnTo>
                    <a:pt x="25" y="115"/>
                  </a:lnTo>
                  <a:lnTo>
                    <a:pt x="21" y="119"/>
                  </a:lnTo>
                  <a:lnTo>
                    <a:pt x="8" y="119"/>
                  </a:lnTo>
                  <a:lnTo>
                    <a:pt x="6" y="115"/>
                  </a:lnTo>
                  <a:lnTo>
                    <a:pt x="0" y="110"/>
                  </a:lnTo>
                  <a:lnTo>
                    <a:pt x="0" y="102"/>
                  </a:lnTo>
                  <a:lnTo>
                    <a:pt x="2" y="98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1" y="90"/>
                  </a:lnTo>
                  <a:close/>
                  <a:moveTo>
                    <a:pt x="15" y="0"/>
                  </a:moveTo>
                  <a:lnTo>
                    <a:pt x="19" y="2"/>
                  </a:lnTo>
                  <a:lnTo>
                    <a:pt x="25" y="6"/>
                  </a:lnTo>
                  <a:lnTo>
                    <a:pt x="27" y="10"/>
                  </a:lnTo>
                  <a:lnTo>
                    <a:pt x="29" y="12"/>
                  </a:lnTo>
                  <a:lnTo>
                    <a:pt x="29" y="19"/>
                  </a:lnTo>
                  <a:lnTo>
                    <a:pt x="27" y="2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9" y="31"/>
                  </a:lnTo>
                  <a:lnTo>
                    <a:pt x="11" y="31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8"/>
                  </a:lnTo>
                  <a:lnTo>
                    <a:pt x="8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6" name="Freeform 102"/>
            <p:cNvSpPr>
              <a:spLocks/>
            </p:cNvSpPr>
            <p:nvPr/>
          </p:nvSpPr>
          <p:spPr bwMode="auto">
            <a:xfrm>
              <a:off x="2436" y="2232"/>
              <a:ext cx="50" cy="78"/>
            </a:xfrm>
            <a:custGeom>
              <a:avLst/>
              <a:gdLst>
                <a:gd name="T0" fmla="*/ 38 w 100"/>
                <a:gd name="T1" fmla="*/ 0 h 155"/>
                <a:gd name="T2" fmla="*/ 48 w 100"/>
                <a:gd name="T3" fmla="*/ 0 h 155"/>
                <a:gd name="T4" fmla="*/ 65 w 100"/>
                <a:gd name="T5" fmla="*/ 2 h 155"/>
                <a:gd name="T6" fmla="*/ 78 w 100"/>
                <a:gd name="T7" fmla="*/ 12 h 155"/>
                <a:gd name="T8" fmla="*/ 84 w 100"/>
                <a:gd name="T9" fmla="*/ 17 h 155"/>
                <a:gd name="T10" fmla="*/ 88 w 100"/>
                <a:gd name="T11" fmla="*/ 23 h 155"/>
                <a:gd name="T12" fmla="*/ 90 w 100"/>
                <a:gd name="T13" fmla="*/ 31 h 155"/>
                <a:gd name="T14" fmla="*/ 90 w 100"/>
                <a:gd name="T15" fmla="*/ 40 h 155"/>
                <a:gd name="T16" fmla="*/ 88 w 100"/>
                <a:gd name="T17" fmla="*/ 58 h 155"/>
                <a:gd name="T18" fmla="*/ 78 w 100"/>
                <a:gd name="T19" fmla="*/ 77 h 155"/>
                <a:gd name="T20" fmla="*/ 69 w 100"/>
                <a:gd name="T21" fmla="*/ 90 h 155"/>
                <a:gd name="T22" fmla="*/ 54 w 100"/>
                <a:gd name="T23" fmla="*/ 107 h 155"/>
                <a:gd name="T24" fmla="*/ 32 w 100"/>
                <a:gd name="T25" fmla="*/ 127 h 155"/>
                <a:gd name="T26" fmla="*/ 21 w 100"/>
                <a:gd name="T27" fmla="*/ 138 h 155"/>
                <a:gd name="T28" fmla="*/ 84 w 100"/>
                <a:gd name="T29" fmla="*/ 138 h 155"/>
                <a:gd name="T30" fmla="*/ 88 w 100"/>
                <a:gd name="T31" fmla="*/ 136 h 155"/>
                <a:gd name="T32" fmla="*/ 92 w 100"/>
                <a:gd name="T33" fmla="*/ 132 h 155"/>
                <a:gd name="T34" fmla="*/ 94 w 100"/>
                <a:gd name="T35" fmla="*/ 129 h 155"/>
                <a:gd name="T36" fmla="*/ 98 w 100"/>
                <a:gd name="T37" fmla="*/ 125 h 155"/>
                <a:gd name="T38" fmla="*/ 100 w 100"/>
                <a:gd name="T39" fmla="*/ 125 h 155"/>
                <a:gd name="T40" fmla="*/ 96 w 100"/>
                <a:gd name="T41" fmla="*/ 140 h 155"/>
                <a:gd name="T42" fmla="*/ 88 w 100"/>
                <a:gd name="T43" fmla="*/ 155 h 155"/>
                <a:gd name="T44" fmla="*/ 0 w 100"/>
                <a:gd name="T45" fmla="*/ 155 h 155"/>
                <a:gd name="T46" fmla="*/ 0 w 100"/>
                <a:gd name="T47" fmla="*/ 153 h 155"/>
                <a:gd name="T48" fmla="*/ 31 w 100"/>
                <a:gd name="T49" fmla="*/ 121 h 155"/>
                <a:gd name="T50" fmla="*/ 50 w 100"/>
                <a:gd name="T51" fmla="*/ 100 h 155"/>
                <a:gd name="T52" fmla="*/ 61 w 100"/>
                <a:gd name="T53" fmla="*/ 81 h 155"/>
                <a:gd name="T54" fmla="*/ 69 w 100"/>
                <a:gd name="T55" fmla="*/ 65 h 155"/>
                <a:gd name="T56" fmla="*/ 71 w 100"/>
                <a:gd name="T57" fmla="*/ 50 h 155"/>
                <a:gd name="T58" fmla="*/ 71 w 100"/>
                <a:gd name="T59" fmla="*/ 42 h 155"/>
                <a:gd name="T60" fmla="*/ 67 w 100"/>
                <a:gd name="T61" fmla="*/ 31 h 155"/>
                <a:gd name="T62" fmla="*/ 61 w 100"/>
                <a:gd name="T63" fmla="*/ 25 h 155"/>
                <a:gd name="T64" fmla="*/ 54 w 100"/>
                <a:gd name="T65" fmla="*/ 19 h 155"/>
                <a:gd name="T66" fmla="*/ 38 w 100"/>
                <a:gd name="T67" fmla="*/ 15 h 155"/>
                <a:gd name="T68" fmla="*/ 27 w 100"/>
                <a:gd name="T69" fmla="*/ 17 h 155"/>
                <a:gd name="T70" fmla="*/ 17 w 100"/>
                <a:gd name="T71" fmla="*/ 23 h 155"/>
                <a:gd name="T72" fmla="*/ 11 w 100"/>
                <a:gd name="T73" fmla="*/ 29 h 155"/>
                <a:gd name="T74" fmla="*/ 4 w 100"/>
                <a:gd name="T75" fmla="*/ 44 h 155"/>
                <a:gd name="T76" fmla="*/ 0 w 100"/>
                <a:gd name="T77" fmla="*/ 44 h 155"/>
                <a:gd name="T78" fmla="*/ 6 w 100"/>
                <a:gd name="T79" fmla="*/ 27 h 155"/>
                <a:gd name="T80" fmla="*/ 17 w 100"/>
                <a:gd name="T81" fmla="*/ 12 h 155"/>
                <a:gd name="T82" fmla="*/ 23 w 100"/>
                <a:gd name="T83" fmla="*/ 6 h 155"/>
                <a:gd name="T84" fmla="*/ 31 w 100"/>
                <a:gd name="T85" fmla="*/ 2 h 155"/>
                <a:gd name="T86" fmla="*/ 38 w 100"/>
                <a:gd name="T87" fmla="*/ 0 h 1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0"/>
                <a:gd name="T133" fmla="*/ 0 h 155"/>
                <a:gd name="T134" fmla="*/ 100 w 100"/>
                <a:gd name="T135" fmla="*/ 155 h 1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0" h="155">
                  <a:moveTo>
                    <a:pt x="38" y="0"/>
                  </a:moveTo>
                  <a:lnTo>
                    <a:pt x="48" y="0"/>
                  </a:lnTo>
                  <a:lnTo>
                    <a:pt x="65" y="2"/>
                  </a:lnTo>
                  <a:lnTo>
                    <a:pt x="78" y="12"/>
                  </a:lnTo>
                  <a:lnTo>
                    <a:pt x="84" y="17"/>
                  </a:lnTo>
                  <a:lnTo>
                    <a:pt x="88" y="23"/>
                  </a:lnTo>
                  <a:lnTo>
                    <a:pt x="90" y="31"/>
                  </a:lnTo>
                  <a:lnTo>
                    <a:pt x="90" y="40"/>
                  </a:lnTo>
                  <a:lnTo>
                    <a:pt x="88" y="58"/>
                  </a:lnTo>
                  <a:lnTo>
                    <a:pt x="78" y="77"/>
                  </a:lnTo>
                  <a:lnTo>
                    <a:pt x="69" y="90"/>
                  </a:lnTo>
                  <a:lnTo>
                    <a:pt x="54" y="107"/>
                  </a:lnTo>
                  <a:lnTo>
                    <a:pt x="32" y="127"/>
                  </a:lnTo>
                  <a:lnTo>
                    <a:pt x="21" y="138"/>
                  </a:lnTo>
                  <a:lnTo>
                    <a:pt x="84" y="138"/>
                  </a:lnTo>
                  <a:lnTo>
                    <a:pt x="88" y="136"/>
                  </a:lnTo>
                  <a:lnTo>
                    <a:pt x="92" y="132"/>
                  </a:lnTo>
                  <a:lnTo>
                    <a:pt x="94" y="129"/>
                  </a:lnTo>
                  <a:lnTo>
                    <a:pt x="98" y="125"/>
                  </a:lnTo>
                  <a:lnTo>
                    <a:pt x="100" y="125"/>
                  </a:lnTo>
                  <a:lnTo>
                    <a:pt x="96" y="140"/>
                  </a:lnTo>
                  <a:lnTo>
                    <a:pt x="88" y="155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31" y="121"/>
                  </a:lnTo>
                  <a:lnTo>
                    <a:pt x="50" y="100"/>
                  </a:lnTo>
                  <a:lnTo>
                    <a:pt x="61" y="81"/>
                  </a:lnTo>
                  <a:lnTo>
                    <a:pt x="69" y="65"/>
                  </a:lnTo>
                  <a:lnTo>
                    <a:pt x="71" y="50"/>
                  </a:lnTo>
                  <a:lnTo>
                    <a:pt x="71" y="42"/>
                  </a:lnTo>
                  <a:lnTo>
                    <a:pt x="67" y="31"/>
                  </a:lnTo>
                  <a:lnTo>
                    <a:pt x="61" y="25"/>
                  </a:lnTo>
                  <a:lnTo>
                    <a:pt x="54" y="19"/>
                  </a:lnTo>
                  <a:lnTo>
                    <a:pt x="38" y="15"/>
                  </a:lnTo>
                  <a:lnTo>
                    <a:pt x="27" y="17"/>
                  </a:lnTo>
                  <a:lnTo>
                    <a:pt x="17" y="23"/>
                  </a:lnTo>
                  <a:lnTo>
                    <a:pt x="11" y="29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6" y="27"/>
                  </a:lnTo>
                  <a:lnTo>
                    <a:pt x="17" y="12"/>
                  </a:lnTo>
                  <a:lnTo>
                    <a:pt x="23" y="6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7" name="Freeform 103"/>
            <p:cNvSpPr>
              <a:spLocks/>
            </p:cNvSpPr>
            <p:nvPr/>
          </p:nvSpPr>
          <p:spPr bwMode="auto">
            <a:xfrm>
              <a:off x="1699" y="2610"/>
              <a:ext cx="44" cy="78"/>
            </a:xfrm>
            <a:custGeom>
              <a:avLst/>
              <a:gdLst>
                <a:gd name="T0" fmla="*/ 52 w 88"/>
                <a:gd name="T1" fmla="*/ 0 h 157"/>
                <a:gd name="T2" fmla="*/ 80 w 88"/>
                <a:gd name="T3" fmla="*/ 17 h 157"/>
                <a:gd name="T4" fmla="*/ 82 w 88"/>
                <a:gd name="T5" fmla="*/ 30 h 157"/>
                <a:gd name="T6" fmla="*/ 78 w 88"/>
                <a:gd name="T7" fmla="*/ 48 h 157"/>
                <a:gd name="T8" fmla="*/ 67 w 88"/>
                <a:gd name="T9" fmla="*/ 57 h 157"/>
                <a:gd name="T10" fmla="*/ 67 w 88"/>
                <a:gd name="T11" fmla="*/ 65 h 157"/>
                <a:gd name="T12" fmla="*/ 77 w 88"/>
                <a:gd name="T13" fmla="*/ 73 h 157"/>
                <a:gd name="T14" fmla="*/ 88 w 88"/>
                <a:gd name="T15" fmla="*/ 105 h 157"/>
                <a:gd name="T16" fmla="*/ 82 w 88"/>
                <a:gd name="T17" fmla="*/ 132 h 157"/>
                <a:gd name="T18" fmla="*/ 52 w 88"/>
                <a:gd name="T19" fmla="*/ 153 h 157"/>
                <a:gd name="T20" fmla="*/ 11 w 88"/>
                <a:gd name="T21" fmla="*/ 157 h 157"/>
                <a:gd name="T22" fmla="*/ 4 w 88"/>
                <a:gd name="T23" fmla="*/ 151 h 157"/>
                <a:gd name="T24" fmla="*/ 0 w 88"/>
                <a:gd name="T25" fmla="*/ 142 h 157"/>
                <a:gd name="T26" fmla="*/ 4 w 88"/>
                <a:gd name="T27" fmla="*/ 138 h 157"/>
                <a:gd name="T28" fmla="*/ 11 w 88"/>
                <a:gd name="T29" fmla="*/ 136 h 157"/>
                <a:gd name="T30" fmla="*/ 25 w 88"/>
                <a:gd name="T31" fmla="*/ 144 h 157"/>
                <a:gd name="T32" fmla="*/ 34 w 88"/>
                <a:gd name="T33" fmla="*/ 149 h 157"/>
                <a:gd name="T34" fmla="*/ 52 w 88"/>
                <a:gd name="T35" fmla="*/ 147 h 157"/>
                <a:gd name="T36" fmla="*/ 61 w 88"/>
                <a:gd name="T37" fmla="*/ 142 h 157"/>
                <a:gd name="T38" fmla="*/ 73 w 88"/>
                <a:gd name="T39" fmla="*/ 115 h 157"/>
                <a:gd name="T40" fmla="*/ 71 w 88"/>
                <a:gd name="T41" fmla="*/ 99 h 157"/>
                <a:gd name="T42" fmla="*/ 57 w 88"/>
                <a:gd name="T43" fmla="*/ 84 h 157"/>
                <a:gd name="T44" fmla="*/ 42 w 88"/>
                <a:gd name="T45" fmla="*/ 78 h 157"/>
                <a:gd name="T46" fmla="*/ 25 w 88"/>
                <a:gd name="T47" fmla="*/ 76 h 157"/>
                <a:gd name="T48" fmla="*/ 44 w 88"/>
                <a:gd name="T49" fmla="*/ 65 h 157"/>
                <a:gd name="T50" fmla="*/ 57 w 88"/>
                <a:gd name="T51" fmla="*/ 55 h 157"/>
                <a:gd name="T52" fmla="*/ 61 w 88"/>
                <a:gd name="T53" fmla="*/ 44 h 157"/>
                <a:gd name="T54" fmla="*/ 63 w 88"/>
                <a:gd name="T55" fmla="*/ 32 h 157"/>
                <a:gd name="T56" fmla="*/ 55 w 88"/>
                <a:gd name="T57" fmla="*/ 21 h 157"/>
                <a:gd name="T58" fmla="*/ 42 w 88"/>
                <a:gd name="T59" fmla="*/ 15 h 157"/>
                <a:gd name="T60" fmla="*/ 29 w 88"/>
                <a:gd name="T61" fmla="*/ 15 h 157"/>
                <a:gd name="T62" fmla="*/ 11 w 88"/>
                <a:gd name="T63" fmla="*/ 25 h 157"/>
                <a:gd name="T64" fmla="*/ 6 w 88"/>
                <a:gd name="T65" fmla="*/ 38 h 157"/>
                <a:gd name="T66" fmla="*/ 2 w 88"/>
                <a:gd name="T67" fmla="*/ 28 h 157"/>
                <a:gd name="T68" fmla="*/ 23 w 88"/>
                <a:gd name="T69" fmla="*/ 4 h 157"/>
                <a:gd name="T70" fmla="*/ 36 w 88"/>
                <a:gd name="T71" fmla="*/ 0 h 15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8"/>
                <a:gd name="T109" fmla="*/ 0 h 157"/>
                <a:gd name="T110" fmla="*/ 88 w 88"/>
                <a:gd name="T111" fmla="*/ 157 h 15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8" h="157">
                  <a:moveTo>
                    <a:pt x="36" y="0"/>
                  </a:moveTo>
                  <a:lnTo>
                    <a:pt x="52" y="0"/>
                  </a:lnTo>
                  <a:lnTo>
                    <a:pt x="67" y="4"/>
                  </a:lnTo>
                  <a:lnTo>
                    <a:pt x="80" y="17"/>
                  </a:lnTo>
                  <a:lnTo>
                    <a:pt x="80" y="23"/>
                  </a:lnTo>
                  <a:lnTo>
                    <a:pt x="82" y="30"/>
                  </a:lnTo>
                  <a:lnTo>
                    <a:pt x="80" y="40"/>
                  </a:lnTo>
                  <a:lnTo>
                    <a:pt x="78" y="48"/>
                  </a:lnTo>
                  <a:lnTo>
                    <a:pt x="73" y="53"/>
                  </a:lnTo>
                  <a:lnTo>
                    <a:pt x="67" y="57"/>
                  </a:lnTo>
                  <a:lnTo>
                    <a:pt x="59" y="61"/>
                  </a:lnTo>
                  <a:lnTo>
                    <a:pt x="67" y="65"/>
                  </a:lnTo>
                  <a:lnTo>
                    <a:pt x="71" y="69"/>
                  </a:lnTo>
                  <a:lnTo>
                    <a:pt x="77" y="73"/>
                  </a:lnTo>
                  <a:lnTo>
                    <a:pt x="86" y="86"/>
                  </a:lnTo>
                  <a:lnTo>
                    <a:pt x="88" y="105"/>
                  </a:lnTo>
                  <a:lnTo>
                    <a:pt x="86" y="119"/>
                  </a:lnTo>
                  <a:lnTo>
                    <a:pt x="82" y="132"/>
                  </a:lnTo>
                  <a:lnTo>
                    <a:pt x="73" y="144"/>
                  </a:lnTo>
                  <a:lnTo>
                    <a:pt x="52" y="153"/>
                  </a:lnTo>
                  <a:lnTo>
                    <a:pt x="27" y="157"/>
                  </a:lnTo>
                  <a:lnTo>
                    <a:pt x="11" y="157"/>
                  </a:lnTo>
                  <a:lnTo>
                    <a:pt x="7" y="155"/>
                  </a:lnTo>
                  <a:lnTo>
                    <a:pt x="4" y="151"/>
                  </a:lnTo>
                  <a:lnTo>
                    <a:pt x="0" y="149"/>
                  </a:lnTo>
                  <a:lnTo>
                    <a:pt x="0" y="142"/>
                  </a:lnTo>
                  <a:lnTo>
                    <a:pt x="2" y="138"/>
                  </a:lnTo>
                  <a:lnTo>
                    <a:pt x="4" y="138"/>
                  </a:lnTo>
                  <a:lnTo>
                    <a:pt x="6" y="136"/>
                  </a:lnTo>
                  <a:lnTo>
                    <a:pt x="11" y="136"/>
                  </a:lnTo>
                  <a:lnTo>
                    <a:pt x="17" y="140"/>
                  </a:lnTo>
                  <a:lnTo>
                    <a:pt x="25" y="144"/>
                  </a:lnTo>
                  <a:lnTo>
                    <a:pt x="30" y="145"/>
                  </a:lnTo>
                  <a:lnTo>
                    <a:pt x="34" y="149"/>
                  </a:lnTo>
                  <a:lnTo>
                    <a:pt x="46" y="149"/>
                  </a:lnTo>
                  <a:lnTo>
                    <a:pt x="52" y="147"/>
                  </a:lnTo>
                  <a:lnTo>
                    <a:pt x="55" y="145"/>
                  </a:lnTo>
                  <a:lnTo>
                    <a:pt x="61" y="142"/>
                  </a:lnTo>
                  <a:lnTo>
                    <a:pt x="69" y="130"/>
                  </a:lnTo>
                  <a:lnTo>
                    <a:pt x="73" y="115"/>
                  </a:lnTo>
                  <a:lnTo>
                    <a:pt x="71" y="107"/>
                  </a:lnTo>
                  <a:lnTo>
                    <a:pt x="71" y="99"/>
                  </a:lnTo>
                  <a:lnTo>
                    <a:pt x="63" y="88"/>
                  </a:lnTo>
                  <a:lnTo>
                    <a:pt x="57" y="84"/>
                  </a:lnTo>
                  <a:lnTo>
                    <a:pt x="50" y="80"/>
                  </a:lnTo>
                  <a:lnTo>
                    <a:pt x="42" y="78"/>
                  </a:lnTo>
                  <a:lnTo>
                    <a:pt x="27" y="78"/>
                  </a:lnTo>
                  <a:lnTo>
                    <a:pt x="25" y="76"/>
                  </a:lnTo>
                  <a:lnTo>
                    <a:pt x="36" y="71"/>
                  </a:lnTo>
                  <a:lnTo>
                    <a:pt x="44" y="65"/>
                  </a:lnTo>
                  <a:lnTo>
                    <a:pt x="53" y="59"/>
                  </a:lnTo>
                  <a:lnTo>
                    <a:pt x="57" y="55"/>
                  </a:lnTo>
                  <a:lnTo>
                    <a:pt x="61" y="50"/>
                  </a:lnTo>
                  <a:lnTo>
                    <a:pt x="61" y="44"/>
                  </a:lnTo>
                  <a:lnTo>
                    <a:pt x="63" y="38"/>
                  </a:lnTo>
                  <a:lnTo>
                    <a:pt x="63" y="32"/>
                  </a:lnTo>
                  <a:lnTo>
                    <a:pt x="61" y="27"/>
                  </a:lnTo>
                  <a:lnTo>
                    <a:pt x="55" y="21"/>
                  </a:lnTo>
                  <a:lnTo>
                    <a:pt x="50" y="17"/>
                  </a:lnTo>
                  <a:lnTo>
                    <a:pt x="42" y="15"/>
                  </a:lnTo>
                  <a:lnTo>
                    <a:pt x="36" y="13"/>
                  </a:lnTo>
                  <a:lnTo>
                    <a:pt x="29" y="15"/>
                  </a:lnTo>
                  <a:lnTo>
                    <a:pt x="23" y="17"/>
                  </a:lnTo>
                  <a:lnTo>
                    <a:pt x="11" y="25"/>
                  </a:lnTo>
                  <a:lnTo>
                    <a:pt x="7" y="30"/>
                  </a:lnTo>
                  <a:lnTo>
                    <a:pt x="6" y="38"/>
                  </a:lnTo>
                  <a:lnTo>
                    <a:pt x="0" y="38"/>
                  </a:lnTo>
                  <a:lnTo>
                    <a:pt x="2" y="28"/>
                  </a:lnTo>
                  <a:lnTo>
                    <a:pt x="6" y="21"/>
                  </a:lnTo>
                  <a:lnTo>
                    <a:pt x="23" y="4"/>
                  </a:lnTo>
                  <a:lnTo>
                    <a:pt x="29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8" name="Freeform 104"/>
            <p:cNvSpPr>
              <a:spLocks noEditPoints="1"/>
            </p:cNvSpPr>
            <p:nvPr/>
          </p:nvSpPr>
          <p:spPr bwMode="auto">
            <a:xfrm>
              <a:off x="1805" y="2178"/>
              <a:ext cx="51" cy="79"/>
            </a:xfrm>
            <a:custGeom>
              <a:avLst/>
              <a:gdLst>
                <a:gd name="T0" fmla="*/ 51 w 101"/>
                <a:gd name="T1" fmla="*/ 3 h 157"/>
                <a:gd name="T2" fmla="*/ 46 w 101"/>
                <a:gd name="T3" fmla="*/ 5 h 157"/>
                <a:gd name="T4" fmla="*/ 38 w 101"/>
                <a:gd name="T5" fmla="*/ 9 h 157"/>
                <a:gd name="T6" fmla="*/ 34 w 101"/>
                <a:gd name="T7" fmla="*/ 15 h 157"/>
                <a:gd name="T8" fmla="*/ 30 w 101"/>
                <a:gd name="T9" fmla="*/ 23 h 157"/>
                <a:gd name="T10" fmla="*/ 25 w 101"/>
                <a:gd name="T11" fmla="*/ 46 h 157"/>
                <a:gd name="T12" fmla="*/ 23 w 101"/>
                <a:gd name="T13" fmla="*/ 78 h 157"/>
                <a:gd name="T14" fmla="*/ 23 w 101"/>
                <a:gd name="T15" fmla="*/ 101 h 157"/>
                <a:gd name="T16" fmla="*/ 27 w 101"/>
                <a:gd name="T17" fmla="*/ 120 h 157"/>
                <a:gd name="T18" fmla="*/ 30 w 101"/>
                <a:gd name="T19" fmla="*/ 134 h 157"/>
                <a:gd name="T20" fmla="*/ 34 w 101"/>
                <a:gd name="T21" fmla="*/ 142 h 157"/>
                <a:gd name="T22" fmla="*/ 38 w 101"/>
                <a:gd name="T23" fmla="*/ 147 h 157"/>
                <a:gd name="T24" fmla="*/ 46 w 101"/>
                <a:gd name="T25" fmla="*/ 151 h 157"/>
                <a:gd name="T26" fmla="*/ 51 w 101"/>
                <a:gd name="T27" fmla="*/ 153 h 157"/>
                <a:gd name="T28" fmla="*/ 57 w 101"/>
                <a:gd name="T29" fmla="*/ 151 h 157"/>
                <a:gd name="T30" fmla="*/ 61 w 101"/>
                <a:gd name="T31" fmla="*/ 149 h 157"/>
                <a:gd name="T32" fmla="*/ 65 w 101"/>
                <a:gd name="T33" fmla="*/ 145 h 157"/>
                <a:gd name="T34" fmla="*/ 69 w 101"/>
                <a:gd name="T35" fmla="*/ 140 h 157"/>
                <a:gd name="T36" fmla="*/ 71 w 101"/>
                <a:gd name="T37" fmla="*/ 134 h 157"/>
                <a:gd name="T38" fmla="*/ 76 w 101"/>
                <a:gd name="T39" fmla="*/ 111 h 157"/>
                <a:gd name="T40" fmla="*/ 78 w 101"/>
                <a:gd name="T41" fmla="*/ 76 h 157"/>
                <a:gd name="T42" fmla="*/ 76 w 101"/>
                <a:gd name="T43" fmla="*/ 46 h 157"/>
                <a:gd name="T44" fmla="*/ 71 w 101"/>
                <a:gd name="T45" fmla="*/ 23 h 157"/>
                <a:gd name="T46" fmla="*/ 67 w 101"/>
                <a:gd name="T47" fmla="*/ 15 h 157"/>
                <a:gd name="T48" fmla="*/ 63 w 101"/>
                <a:gd name="T49" fmla="*/ 9 h 157"/>
                <a:gd name="T50" fmla="*/ 57 w 101"/>
                <a:gd name="T51" fmla="*/ 5 h 157"/>
                <a:gd name="T52" fmla="*/ 51 w 101"/>
                <a:gd name="T53" fmla="*/ 3 h 157"/>
                <a:gd name="T54" fmla="*/ 51 w 101"/>
                <a:gd name="T55" fmla="*/ 0 h 157"/>
                <a:gd name="T56" fmla="*/ 65 w 101"/>
                <a:gd name="T57" fmla="*/ 2 h 157"/>
                <a:gd name="T58" fmla="*/ 76 w 101"/>
                <a:gd name="T59" fmla="*/ 9 h 157"/>
                <a:gd name="T60" fmla="*/ 88 w 101"/>
                <a:gd name="T61" fmla="*/ 21 h 157"/>
                <a:gd name="T62" fmla="*/ 98 w 101"/>
                <a:gd name="T63" fmla="*/ 46 h 157"/>
                <a:gd name="T64" fmla="*/ 101 w 101"/>
                <a:gd name="T65" fmla="*/ 78 h 157"/>
                <a:gd name="T66" fmla="*/ 98 w 101"/>
                <a:gd name="T67" fmla="*/ 111 h 157"/>
                <a:gd name="T68" fmla="*/ 88 w 101"/>
                <a:gd name="T69" fmla="*/ 136 h 157"/>
                <a:gd name="T70" fmla="*/ 71 w 101"/>
                <a:gd name="T71" fmla="*/ 151 h 157"/>
                <a:gd name="T72" fmla="*/ 51 w 101"/>
                <a:gd name="T73" fmla="*/ 157 h 157"/>
                <a:gd name="T74" fmla="*/ 36 w 101"/>
                <a:gd name="T75" fmla="*/ 155 h 157"/>
                <a:gd name="T76" fmla="*/ 23 w 101"/>
                <a:gd name="T77" fmla="*/ 147 h 157"/>
                <a:gd name="T78" fmla="*/ 13 w 101"/>
                <a:gd name="T79" fmla="*/ 136 h 157"/>
                <a:gd name="T80" fmla="*/ 2 w 101"/>
                <a:gd name="T81" fmla="*/ 111 h 157"/>
                <a:gd name="T82" fmla="*/ 0 w 101"/>
                <a:gd name="T83" fmla="*/ 78 h 157"/>
                <a:gd name="T84" fmla="*/ 0 w 101"/>
                <a:gd name="T85" fmla="*/ 55 h 157"/>
                <a:gd name="T86" fmla="*/ 5 w 101"/>
                <a:gd name="T87" fmla="*/ 36 h 157"/>
                <a:gd name="T88" fmla="*/ 13 w 101"/>
                <a:gd name="T89" fmla="*/ 21 h 157"/>
                <a:gd name="T90" fmla="*/ 23 w 101"/>
                <a:gd name="T91" fmla="*/ 9 h 157"/>
                <a:gd name="T92" fmla="*/ 36 w 101"/>
                <a:gd name="T93" fmla="*/ 2 h 157"/>
                <a:gd name="T94" fmla="*/ 51 w 101"/>
                <a:gd name="T95" fmla="*/ 0 h 15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1"/>
                <a:gd name="T145" fmla="*/ 0 h 157"/>
                <a:gd name="T146" fmla="*/ 101 w 101"/>
                <a:gd name="T147" fmla="*/ 157 h 15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1" h="157">
                  <a:moveTo>
                    <a:pt x="51" y="3"/>
                  </a:moveTo>
                  <a:lnTo>
                    <a:pt x="46" y="5"/>
                  </a:lnTo>
                  <a:lnTo>
                    <a:pt x="38" y="9"/>
                  </a:lnTo>
                  <a:lnTo>
                    <a:pt x="34" y="15"/>
                  </a:lnTo>
                  <a:lnTo>
                    <a:pt x="30" y="23"/>
                  </a:lnTo>
                  <a:lnTo>
                    <a:pt x="25" y="46"/>
                  </a:lnTo>
                  <a:lnTo>
                    <a:pt x="23" y="78"/>
                  </a:lnTo>
                  <a:lnTo>
                    <a:pt x="23" y="101"/>
                  </a:lnTo>
                  <a:lnTo>
                    <a:pt x="27" y="120"/>
                  </a:lnTo>
                  <a:lnTo>
                    <a:pt x="30" y="134"/>
                  </a:lnTo>
                  <a:lnTo>
                    <a:pt x="34" y="142"/>
                  </a:lnTo>
                  <a:lnTo>
                    <a:pt x="38" y="147"/>
                  </a:lnTo>
                  <a:lnTo>
                    <a:pt x="46" y="151"/>
                  </a:lnTo>
                  <a:lnTo>
                    <a:pt x="51" y="153"/>
                  </a:lnTo>
                  <a:lnTo>
                    <a:pt x="57" y="151"/>
                  </a:lnTo>
                  <a:lnTo>
                    <a:pt x="61" y="149"/>
                  </a:lnTo>
                  <a:lnTo>
                    <a:pt x="65" y="145"/>
                  </a:lnTo>
                  <a:lnTo>
                    <a:pt x="69" y="140"/>
                  </a:lnTo>
                  <a:lnTo>
                    <a:pt x="71" y="134"/>
                  </a:lnTo>
                  <a:lnTo>
                    <a:pt x="76" y="111"/>
                  </a:lnTo>
                  <a:lnTo>
                    <a:pt x="78" y="76"/>
                  </a:lnTo>
                  <a:lnTo>
                    <a:pt x="76" y="46"/>
                  </a:lnTo>
                  <a:lnTo>
                    <a:pt x="71" y="23"/>
                  </a:lnTo>
                  <a:lnTo>
                    <a:pt x="67" y="15"/>
                  </a:lnTo>
                  <a:lnTo>
                    <a:pt x="63" y="9"/>
                  </a:lnTo>
                  <a:lnTo>
                    <a:pt x="57" y="5"/>
                  </a:lnTo>
                  <a:lnTo>
                    <a:pt x="51" y="3"/>
                  </a:lnTo>
                  <a:close/>
                  <a:moveTo>
                    <a:pt x="51" y="0"/>
                  </a:moveTo>
                  <a:lnTo>
                    <a:pt x="65" y="2"/>
                  </a:lnTo>
                  <a:lnTo>
                    <a:pt x="76" y="9"/>
                  </a:lnTo>
                  <a:lnTo>
                    <a:pt x="88" y="21"/>
                  </a:lnTo>
                  <a:lnTo>
                    <a:pt x="98" y="46"/>
                  </a:lnTo>
                  <a:lnTo>
                    <a:pt x="101" y="78"/>
                  </a:lnTo>
                  <a:lnTo>
                    <a:pt x="98" y="111"/>
                  </a:lnTo>
                  <a:lnTo>
                    <a:pt x="88" y="136"/>
                  </a:lnTo>
                  <a:lnTo>
                    <a:pt x="71" y="151"/>
                  </a:lnTo>
                  <a:lnTo>
                    <a:pt x="51" y="157"/>
                  </a:lnTo>
                  <a:lnTo>
                    <a:pt x="36" y="155"/>
                  </a:lnTo>
                  <a:lnTo>
                    <a:pt x="23" y="147"/>
                  </a:lnTo>
                  <a:lnTo>
                    <a:pt x="13" y="136"/>
                  </a:lnTo>
                  <a:lnTo>
                    <a:pt x="2" y="111"/>
                  </a:lnTo>
                  <a:lnTo>
                    <a:pt x="0" y="78"/>
                  </a:lnTo>
                  <a:lnTo>
                    <a:pt x="0" y="55"/>
                  </a:lnTo>
                  <a:lnTo>
                    <a:pt x="5" y="36"/>
                  </a:lnTo>
                  <a:lnTo>
                    <a:pt x="13" y="21"/>
                  </a:lnTo>
                  <a:lnTo>
                    <a:pt x="23" y="9"/>
                  </a:lnTo>
                  <a:lnTo>
                    <a:pt x="36" y="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9" name="Freeform 105"/>
            <p:cNvSpPr>
              <a:spLocks/>
            </p:cNvSpPr>
            <p:nvPr/>
          </p:nvSpPr>
          <p:spPr bwMode="auto">
            <a:xfrm>
              <a:off x="1922" y="1530"/>
              <a:ext cx="32" cy="78"/>
            </a:xfrm>
            <a:custGeom>
              <a:avLst/>
              <a:gdLst>
                <a:gd name="T0" fmla="*/ 42 w 63"/>
                <a:gd name="T1" fmla="*/ 0 h 155"/>
                <a:gd name="T2" fmla="*/ 42 w 63"/>
                <a:gd name="T3" fmla="*/ 138 h 155"/>
                <a:gd name="T4" fmla="*/ 44 w 63"/>
                <a:gd name="T5" fmla="*/ 142 h 155"/>
                <a:gd name="T6" fmla="*/ 50 w 63"/>
                <a:gd name="T7" fmla="*/ 148 h 155"/>
                <a:gd name="T8" fmla="*/ 53 w 63"/>
                <a:gd name="T9" fmla="*/ 150 h 155"/>
                <a:gd name="T10" fmla="*/ 63 w 63"/>
                <a:gd name="T11" fmla="*/ 150 h 155"/>
                <a:gd name="T12" fmla="*/ 63 w 63"/>
                <a:gd name="T13" fmla="*/ 155 h 155"/>
                <a:gd name="T14" fmla="*/ 2 w 63"/>
                <a:gd name="T15" fmla="*/ 155 h 155"/>
                <a:gd name="T16" fmla="*/ 2 w 63"/>
                <a:gd name="T17" fmla="*/ 150 h 155"/>
                <a:gd name="T18" fmla="*/ 13 w 63"/>
                <a:gd name="T19" fmla="*/ 150 h 155"/>
                <a:gd name="T20" fmla="*/ 15 w 63"/>
                <a:gd name="T21" fmla="*/ 148 h 155"/>
                <a:gd name="T22" fmla="*/ 19 w 63"/>
                <a:gd name="T23" fmla="*/ 146 h 155"/>
                <a:gd name="T24" fmla="*/ 23 w 63"/>
                <a:gd name="T25" fmla="*/ 138 h 155"/>
                <a:gd name="T26" fmla="*/ 23 w 63"/>
                <a:gd name="T27" fmla="*/ 23 h 155"/>
                <a:gd name="T28" fmla="*/ 21 w 63"/>
                <a:gd name="T29" fmla="*/ 19 h 155"/>
                <a:gd name="T30" fmla="*/ 11 w 63"/>
                <a:gd name="T31" fmla="*/ 19 h 155"/>
                <a:gd name="T32" fmla="*/ 0 w 63"/>
                <a:gd name="T33" fmla="*/ 23 h 155"/>
                <a:gd name="T34" fmla="*/ 0 w 63"/>
                <a:gd name="T35" fmla="*/ 21 h 155"/>
                <a:gd name="T36" fmla="*/ 21 w 63"/>
                <a:gd name="T37" fmla="*/ 12 h 155"/>
                <a:gd name="T38" fmla="*/ 42 w 63"/>
                <a:gd name="T39" fmla="*/ 0 h 15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3"/>
                <a:gd name="T61" fmla="*/ 0 h 155"/>
                <a:gd name="T62" fmla="*/ 63 w 63"/>
                <a:gd name="T63" fmla="*/ 155 h 15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3" h="155">
                  <a:moveTo>
                    <a:pt x="42" y="0"/>
                  </a:moveTo>
                  <a:lnTo>
                    <a:pt x="42" y="138"/>
                  </a:lnTo>
                  <a:lnTo>
                    <a:pt x="44" y="142"/>
                  </a:lnTo>
                  <a:lnTo>
                    <a:pt x="50" y="148"/>
                  </a:lnTo>
                  <a:lnTo>
                    <a:pt x="53" y="150"/>
                  </a:lnTo>
                  <a:lnTo>
                    <a:pt x="63" y="150"/>
                  </a:lnTo>
                  <a:lnTo>
                    <a:pt x="63" y="155"/>
                  </a:lnTo>
                  <a:lnTo>
                    <a:pt x="2" y="155"/>
                  </a:lnTo>
                  <a:lnTo>
                    <a:pt x="2" y="150"/>
                  </a:lnTo>
                  <a:lnTo>
                    <a:pt x="13" y="150"/>
                  </a:lnTo>
                  <a:lnTo>
                    <a:pt x="15" y="148"/>
                  </a:lnTo>
                  <a:lnTo>
                    <a:pt x="19" y="146"/>
                  </a:lnTo>
                  <a:lnTo>
                    <a:pt x="23" y="138"/>
                  </a:lnTo>
                  <a:lnTo>
                    <a:pt x="23" y="23"/>
                  </a:lnTo>
                  <a:lnTo>
                    <a:pt x="21" y="19"/>
                  </a:lnTo>
                  <a:lnTo>
                    <a:pt x="11" y="19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1" y="1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0" name="Line 106"/>
            <p:cNvSpPr>
              <a:spLocks noChangeShapeType="1"/>
            </p:cNvSpPr>
            <p:nvPr/>
          </p:nvSpPr>
          <p:spPr bwMode="auto">
            <a:xfrm flipH="1">
              <a:off x="2520" y="2320"/>
              <a:ext cx="169" cy="16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1" name="Line 107"/>
            <p:cNvSpPr>
              <a:spLocks noChangeShapeType="1"/>
            </p:cNvSpPr>
            <p:nvPr/>
          </p:nvSpPr>
          <p:spPr bwMode="auto">
            <a:xfrm flipH="1" flipV="1">
              <a:off x="2250" y="2435"/>
              <a:ext cx="270" cy="5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2" name="Line 108"/>
            <p:cNvSpPr>
              <a:spLocks noChangeShapeType="1"/>
            </p:cNvSpPr>
            <p:nvPr/>
          </p:nvSpPr>
          <p:spPr bwMode="auto">
            <a:xfrm>
              <a:off x="2250" y="2435"/>
              <a:ext cx="320" cy="32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3" name="Line 109"/>
            <p:cNvSpPr>
              <a:spLocks noChangeShapeType="1"/>
            </p:cNvSpPr>
            <p:nvPr/>
          </p:nvSpPr>
          <p:spPr bwMode="auto">
            <a:xfrm flipV="1">
              <a:off x="2570" y="2318"/>
              <a:ext cx="117" cy="43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4" name="Line 110"/>
            <p:cNvSpPr>
              <a:spLocks noChangeShapeType="1"/>
            </p:cNvSpPr>
            <p:nvPr/>
          </p:nvSpPr>
          <p:spPr bwMode="auto">
            <a:xfrm flipH="1">
              <a:off x="2250" y="2318"/>
              <a:ext cx="437" cy="11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5" name="Freeform 111"/>
            <p:cNvSpPr>
              <a:spLocks/>
            </p:cNvSpPr>
            <p:nvPr/>
          </p:nvSpPr>
          <p:spPr bwMode="auto">
            <a:xfrm>
              <a:off x="1370" y="2314"/>
              <a:ext cx="13" cy="14"/>
            </a:xfrm>
            <a:custGeom>
              <a:avLst/>
              <a:gdLst>
                <a:gd name="T0" fmla="*/ 8 w 27"/>
                <a:gd name="T1" fmla="*/ 0 h 27"/>
                <a:gd name="T2" fmla="*/ 19 w 27"/>
                <a:gd name="T3" fmla="*/ 0 h 27"/>
                <a:gd name="T4" fmla="*/ 23 w 27"/>
                <a:gd name="T5" fmla="*/ 4 h 27"/>
                <a:gd name="T6" fmla="*/ 27 w 27"/>
                <a:gd name="T7" fmla="*/ 11 h 27"/>
                <a:gd name="T8" fmla="*/ 27 w 27"/>
                <a:gd name="T9" fmla="*/ 15 h 27"/>
                <a:gd name="T10" fmla="*/ 23 w 27"/>
                <a:gd name="T11" fmla="*/ 23 h 27"/>
                <a:gd name="T12" fmla="*/ 19 w 27"/>
                <a:gd name="T13" fmla="*/ 27 h 27"/>
                <a:gd name="T14" fmla="*/ 8 w 27"/>
                <a:gd name="T15" fmla="*/ 27 h 27"/>
                <a:gd name="T16" fmla="*/ 4 w 27"/>
                <a:gd name="T17" fmla="*/ 23 h 27"/>
                <a:gd name="T18" fmla="*/ 0 w 27"/>
                <a:gd name="T19" fmla="*/ 15 h 27"/>
                <a:gd name="T20" fmla="*/ 0 w 27"/>
                <a:gd name="T21" fmla="*/ 11 h 27"/>
                <a:gd name="T22" fmla="*/ 4 w 27"/>
                <a:gd name="T23" fmla="*/ 4 h 27"/>
                <a:gd name="T24" fmla="*/ 8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8" y="0"/>
                  </a:moveTo>
                  <a:lnTo>
                    <a:pt x="19" y="0"/>
                  </a:lnTo>
                  <a:lnTo>
                    <a:pt x="23" y="4"/>
                  </a:lnTo>
                  <a:lnTo>
                    <a:pt x="27" y="11"/>
                  </a:lnTo>
                  <a:lnTo>
                    <a:pt x="27" y="15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6" name="Freeform 112"/>
            <p:cNvSpPr>
              <a:spLocks noEditPoints="1"/>
            </p:cNvSpPr>
            <p:nvPr/>
          </p:nvSpPr>
          <p:spPr bwMode="auto">
            <a:xfrm>
              <a:off x="1369" y="2314"/>
              <a:ext cx="15" cy="15"/>
            </a:xfrm>
            <a:custGeom>
              <a:avLst/>
              <a:gdLst>
                <a:gd name="T0" fmla="*/ 11 w 31"/>
                <a:gd name="T1" fmla="*/ 4 h 31"/>
                <a:gd name="T2" fmla="*/ 4 w 31"/>
                <a:gd name="T3" fmla="*/ 12 h 31"/>
                <a:gd name="T4" fmla="*/ 4 w 31"/>
                <a:gd name="T5" fmla="*/ 17 h 31"/>
                <a:gd name="T6" fmla="*/ 8 w 31"/>
                <a:gd name="T7" fmla="*/ 23 h 31"/>
                <a:gd name="T8" fmla="*/ 11 w 31"/>
                <a:gd name="T9" fmla="*/ 27 h 31"/>
                <a:gd name="T10" fmla="*/ 19 w 31"/>
                <a:gd name="T11" fmla="*/ 27 h 31"/>
                <a:gd name="T12" fmla="*/ 25 w 31"/>
                <a:gd name="T13" fmla="*/ 23 h 31"/>
                <a:gd name="T14" fmla="*/ 27 w 31"/>
                <a:gd name="T15" fmla="*/ 17 h 31"/>
                <a:gd name="T16" fmla="*/ 27 w 31"/>
                <a:gd name="T17" fmla="*/ 12 h 31"/>
                <a:gd name="T18" fmla="*/ 25 w 31"/>
                <a:gd name="T19" fmla="*/ 8 h 31"/>
                <a:gd name="T20" fmla="*/ 19 w 31"/>
                <a:gd name="T21" fmla="*/ 4 h 31"/>
                <a:gd name="T22" fmla="*/ 11 w 31"/>
                <a:gd name="T23" fmla="*/ 4 h 31"/>
                <a:gd name="T24" fmla="*/ 10 w 31"/>
                <a:gd name="T25" fmla="*/ 0 h 31"/>
                <a:gd name="T26" fmla="*/ 21 w 31"/>
                <a:gd name="T27" fmla="*/ 0 h 31"/>
                <a:gd name="T28" fmla="*/ 27 w 31"/>
                <a:gd name="T29" fmla="*/ 4 h 31"/>
                <a:gd name="T30" fmla="*/ 29 w 31"/>
                <a:gd name="T31" fmla="*/ 8 h 31"/>
                <a:gd name="T32" fmla="*/ 31 w 31"/>
                <a:gd name="T33" fmla="*/ 10 h 31"/>
                <a:gd name="T34" fmla="*/ 31 w 31"/>
                <a:gd name="T35" fmla="*/ 19 h 31"/>
                <a:gd name="T36" fmla="*/ 29 w 31"/>
                <a:gd name="T37" fmla="*/ 21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6 w 31"/>
                <a:gd name="T45" fmla="*/ 27 h 31"/>
                <a:gd name="T46" fmla="*/ 2 w 31"/>
                <a:gd name="T47" fmla="*/ 21 h 31"/>
                <a:gd name="T48" fmla="*/ 0 w 31"/>
                <a:gd name="T49" fmla="*/ 19 h 31"/>
                <a:gd name="T50" fmla="*/ 0 w 31"/>
                <a:gd name="T51" fmla="*/ 10 h 31"/>
                <a:gd name="T52" fmla="*/ 10 w 31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31"/>
                <a:gd name="T83" fmla="*/ 31 w 31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31">
                  <a:moveTo>
                    <a:pt x="11" y="4"/>
                  </a:moveTo>
                  <a:lnTo>
                    <a:pt x="4" y="12"/>
                  </a:lnTo>
                  <a:lnTo>
                    <a:pt x="4" y="17"/>
                  </a:lnTo>
                  <a:lnTo>
                    <a:pt x="8" y="23"/>
                  </a:lnTo>
                  <a:lnTo>
                    <a:pt x="11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2"/>
                  </a:lnTo>
                  <a:lnTo>
                    <a:pt x="25" y="8"/>
                  </a:lnTo>
                  <a:lnTo>
                    <a:pt x="19" y="4"/>
                  </a:lnTo>
                  <a:lnTo>
                    <a:pt x="11" y="4"/>
                  </a:lnTo>
                  <a:close/>
                  <a:moveTo>
                    <a:pt x="10" y="0"/>
                  </a:moveTo>
                  <a:lnTo>
                    <a:pt x="21" y="0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19"/>
                  </a:lnTo>
                  <a:lnTo>
                    <a:pt x="29" y="21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7" name="Freeform 113"/>
            <p:cNvSpPr>
              <a:spLocks/>
            </p:cNvSpPr>
            <p:nvPr/>
          </p:nvSpPr>
          <p:spPr bwMode="auto">
            <a:xfrm>
              <a:off x="1802" y="2430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19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19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8" name="Freeform 114"/>
            <p:cNvSpPr>
              <a:spLocks noEditPoints="1"/>
            </p:cNvSpPr>
            <p:nvPr/>
          </p:nvSpPr>
          <p:spPr bwMode="auto">
            <a:xfrm>
              <a:off x="1801" y="2429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9 w 33"/>
                <a:gd name="T17" fmla="*/ 19 h 33"/>
                <a:gd name="T18" fmla="*/ 29 w 33"/>
                <a:gd name="T19" fmla="*/ 14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31 w 33"/>
                <a:gd name="T33" fmla="*/ 10 h 33"/>
                <a:gd name="T34" fmla="*/ 33 w 33"/>
                <a:gd name="T35" fmla="*/ 12 h 33"/>
                <a:gd name="T36" fmla="*/ 33 w 33"/>
                <a:gd name="T37" fmla="*/ 21 h 33"/>
                <a:gd name="T38" fmla="*/ 31 w 33"/>
                <a:gd name="T39" fmla="*/ 23 h 33"/>
                <a:gd name="T40" fmla="*/ 29 w 33"/>
                <a:gd name="T41" fmla="*/ 29 h 33"/>
                <a:gd name="T42" fmla="*/ 23 w 33"/>
                <a:gd name="T43" fmla="*/ 33 h 33"/>
                <a:gd name="T44" fmla="*/ 10 w 33"/>
                <a:gd name="T45" fmla="*/ 33 h 33"/>
                <a:gd name="T46" fmla="*/ 6 w 33"/>
                <a:gd name="T47" fmla="*/ 29 h 33"/>
                <a:gd name="T48" fmla="*/ 2 w 33"/>
                <a:gd name="T49" fmla="*/ 23 h 33"/>
                <a:gd name="T50" fmla="*/ 0 w 33"/>
                <a:gd name="T51" fmla="*/ 21 h 33"/>
                <a:gd name="T52" fmla="*/ 0 w 33"/>
                <a:gd name="T53" fmla="*/ 12 h 33"/>
                <a:gd name="T54" fmla="*/ 2 w 33"/>
                <a:gd name="T55" fmla="*/ 10 h 33"/>
                <a:gd name="T56" fmla="*/ 6 w 33"/>
                <a:gd name="T57" fmla="*/ 4 h 33"/>
                <a:gd name="T58" fmla="*/ 10 w 33"/>
                <a:gd name="T59" fmla="*/ 0 h 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3"/>
                <a:gd name="T92" fmla="*/ 33 w 33"/>
                <a:gd name="T93" fmla="*/ 33 h 3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4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79" name="Freeform 115"/>
            <p:cNvSpPr>
              <a:spLocks/>
            </p:cNvSpPr>
            <p:nvPr/>
          </p:nvSpPr>
          <p:spPr bwMode="auto">
            <a:xfrm>
              <a:off x="1485" y="2746"/>
              <a:ext cx="13" cy="14"/>
            </a:xfrm>
            <a:custGeom>
              <a:avLst/>
              <a:gdLst>
                <a:gd name="T0" fmla="*/ 10 w 27"/>
                <a:gd name="T1" fmla="*/ 0 h 29"/>
                <a:gd name="T2" fmla="*/ 19 w 27"/>
                <a:gd name="T3" fmla="*/ 0 h 29"/>
                <a:gd name="T4" fmla="*/ 25 w 27"/>
                <a:gd name="T5" fmla="*/ 4 h 29"/>
                <a:gd name="T6" fmla="*/ 27 w 27"/>
                <a:gd name="T7" fmla="*/ 10 h 29"/>
                <a:gd name="T8" fmla="*/ 27 w 27"/>
                <a:gd name="T9" fmla="*/ 19 h 29"/>
                <a:gd name="T10" fmla="*/ 25 w 27"/>
                <a:gd name="T11" fmla="*/ 25 h 29"/>
                <a:gd name="T12" fmla="*/ 19 w 27"/>
                <a:gd name="T13" fmla="*/ 29 h 29"/>
                <a:gd name="T14" fmla="*/ 10 w 27"/>
                <a:gd name="T15" fmla="*/ 29 h 29"/>
                <a:gd name="T16" fmla="*/ 4 w 27"/>
                <a:gd name="T17" fmla="*/ 25 h 29"/>
                <a:gd name="T18" fmla="*/ 0 w 27"/>
                <a:gd name="T19" fmla="*/ 19 h 29"/>
                <a:gd name="T20" fmla="*/ 0 w 27"/>
                <a:gd name="T21" fmla="*/ 10 h 29"/>
                <a:gd name="T22" fmla="*/ 4 w 27"/>
                <a:gd name="T23" fmla="*/ 4 h 29"/>
                <a:gd name="T24" fmla="*/ 10 w 27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9"/>
                <a:gd name="T41" fmla="*/ 27 w 27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7" y="10"/>
                  </a:lnTo>
                  <a:lnTo>
                    <a:pt x="27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0" name="Freeform 116"/>
            <p:cNvSpPr>
              <a:spLocks noEditPoints="1"/>
            </p:cNvSpPr>
            <p:nvPr/>
          </p:nvSpPr>
          <p:spPr bwMode="auto">
            <a:xfrm>
              <a:off x="1484" y="2745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7 w 33"/>
                <a:gd name="T17" fmla="*/ 27 h 33"/>
                <a:gd name="T18" fmla="*/ 29 w 33"/>
                <a:gd name="T19" fmla="*/ 17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27 w 33"/>
                <a:gd name="T33" fmla="*/ 4 h 33"/>
                <a:gd name="T34" fmla="*/ 29 w 33"/>
                <a:gd name="T35" fmla="*/ 6 h 33"/>
                <a:gd name="T36" fmla="*/ 31 w 33"/>
                <a:gd name="T37" fmla="*/ 15 h 33"/>
                <a:gd name="T38" fmla="*/ 33 w 33"/>
                <a:gd name="T39" fmla="*/ 17 h 33"/>
                <a:gd name="T40" fmla="*/ 31 w 33"/>
                <a:gd name="T41" fmla="*/ 19 h 33"/>
                <a:gd name="T42" fmla="*/ 29 w 33"/>
                <a:gd name="T43" fmla="*/ 29 h 33"/>
                <a:gd name="T44" fmla="*/ 23 w 33"/>
                <a:gd name="T45" fmla="*/ 33 h 33"/>
                <a:gd name="T46" fmla="*/ 10 w 33"/>
                <a:gd name="T47" fmla="*/ 33 h 33"/>
                <a:gd name="T48" fmla="*/ 6 w 33"/>
                <a:gd name="T49" fmla="*/ 29 h 33"/>
                <a:gd name="T50" fmla="*/ 2 w 33"/>
                <a:gd name="T51" fmla="*/ 23 h 33"/>
                <a:gd name="T52" fmla="*/ 0 w 33"/>
                <a:gd name="T53" fmla="*/ 21 h 33"/>
                <a:gd name="T54" fmla="*/ 0 w 33"/>
                <a:gd name="T55" fmla="*/ 12 h 33"/>
                <a:gd name="T56" fmla="*/ 2 w 33"/>
                <a:gd name="T57" fmla="*/ 10 h 33"/>
                <a:gd name="T58" fmla="*/ 6 w 33"/>
                <a:gd name="T59" fmla="*/ 4 h 33"/>
                <a:gd name="T60" fmla="*/ 10 w 33"/>
                <a:gd name="T61" fmla="*/ 0 h 3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3"/>
                <a:gd name="T94" fmla="*/ 0 h 33"/>
                <a:gd name="T95" fmla="*/ 33 w 33"/>
                <a:gd name="T96" fmla="*/ 33 h 3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7" y="27"/>
                  </a:lnTo>
                  <a:lnTo>
                    <a:pt x="29" y="17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27" y="4"/>
                  </a:lnTo>
                  <a:lnTo>
                    <a:pt x="29" y="6"/>
                  </a:lnTo>
                  <a:lnTo>
                    <a:pt x="31" y="15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1" name="Freeform 117"/>
            <p:cNvSpPr>
              <a:spLocks/>
            </p:cNvSpPr>
            <p:nvPr/>
          </p:nvSpPr>
          <p:spPr bwMode="auto">
            <a:xfrm>
              <a:off x="1539" y="2480"/>
              <a:ext cx="14" cy="14"/>
            </a:xfrm>
            <a:custGeom>
              <a:avLst/>
              <a:gdLst>
                <a:gd name="T0" fmla="*/ 10 w 29"/>
                <a:gd name="T1" fmla="*/ 0 h 27"/>
                <a:gd name="T2" fmla="*/ 20 w 29"/>
                <a:gd name="T3" fmla="*/ 0 h 27"/>
                <a:gd name="T4" fmla="*/ 25 w 29"/>
                <a:gd name="T5" fmla="*/ 4 h 27"/>
                <a:gd name="T6" fmla="*/ 29 w 29"/>
                <a:gd name="T7" fmla="*/ 7 h 27"/>
                <a:gd name="T8" fmla="*/ 29 w 29"/>
                <a:gd name="T9" fmla="*/ 19 h 27"/>
                <a:gd name="T10" fmla="*/ 25 w 29"/>
                <a:gd name="T11" fmla="*/ 23 h 27"/>
                <a:gd name="T12" fmla="*/ 20 w 29"/>
                <a:gd name="T13" fmla="*/ 27 h 27"/>
                <a:gd name="T14" fmla="*/ 10 w 29"/>
                <a:gd name="T15" fmla="*/ 27 h 27"/>
                <a:gd name="T16" fmla="*/ 4 w 29"/>
                <a:gd name="T17" fmla="*/ 23 h 27"/>
                <a:gd name="T18" fmla="*/ 0 w 29"/>
                <a:gd name="T19" fmla="*/ 19 h 27"/>
                <a:gd name="T20" fmla="*/ 0 w 29"/>
                <a:gd name="T21" fmla="*/ 7 h 27"/>
                <a:gd name="T22" fmla="*/ 4 w 29"/>
                <a:gd name="T23" fmla="*/ 4 h 27"/>
                <a:gd name="T24" fmla="*/ 10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10" y="0"/>
                  </a:moveTo>
                  <a:lnTo>
                    <a:pt x="20" y="0"/>
                  </a:lnTo>
                  <a:lnTo>
                    <a:pt x="25" y="4"/>
                  </a:lnTo>
                  <a:lnTo>
                    <a:pt x="29" y="7"/>
                  </a:lnTo>
                  <a:lnTo>
                    <a:pt x="29" y="19"/>
                  </a:lnTo>
                  <a:lnTo>
                    <a:pt x="25" y="23"/>
                  </a:lnTo>
                  <a:lnTo>
                    <a:pt x="20" y="27"/>
                  </a:lnTo>
                  <a:lnTo>
                    <a:pt x="10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7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68286"/>
            </a:solidFill>
            <a:ln w="0">
              <a:solidFill>
                <a:srgbClr val="86828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2" name="Freeform 118"/>
            <p:cNvSpPr>
              <a:spLocks noEditPoints="1"/>
            </p:cNvSpPr>
            <p:nvPr/>
          </p:nvSpPr>
          <p:spPr bwMode="auto">
            <a:xfrm>
              <a:off x="1538" y="2479"/>
              <a:ext cx="16" cy="16"/>
            </a:xfrm>
            <a:custGeom>
              <a:avLst/>
              <a:gdLst>
                <a:gd name="T0" fmla="*/ 11 w 32"/>
                <a:gd name="T1" fmla="*/ 4 h 31"/>
                <a:gd name="T2" fmla="*/ 3 w 32"/>
                <a:gd name="T3" fmla="*/ 11 h 31"/>
                <a:gd name="T4" fmla="*/ 3 w 32"/>
                <a:gd name="T5" fmla="*/ 19 h 31"/>
                <a:gd name="T6" fmla="*/ 11 w 32"/>
                <a:gd name="T7" fmla="*/ 27 h 31"/>
                <a:gd name="T8" fmla="*/ 21 w 32"/>
                <a:gd name="T9" fmla="*/ 27 h 31"/>
                <a:gd name="T10" fmla="*/ 26 w 32"/>
                <a:gd name="T11" fmla="*/ 23 h 31"/>
                <a:gd name="T12" fmla="*/ 28 w 32"/>
                <a:gd name="T13" fmla="*/ 19 h 31"/>
                <a:gd name="T14" fmla="*/ 28 w 32"/>
                <a:gd name="T15" fmla="*/ 11 h 31"/>
                <a:gd name="T16" fmla="*/ 26 w 32"/>
                <a:gd name="T17" fmla="*/ 8 h 31"/>
                <a:gd name="T18" fmla="*/ 21 w 32"/>
                <a:gd name="T19" fmla="*/ 4 h 31"/>
                <a:gd name="T20" fmla="*/ 11 w 32"/>
                <a:gd name="T21" fmla="*/ 4 h 31"/>
                <a:gd name="T22" fmla="*/ 9 w 32"/>
                <a:gd name="T23" fmla="*/ 0 h 31"/>
                <a:gd name="T24" fmla="*/ 23 w 32"/>
                <a:gd name="T25" fmla="*/ 0 h 31"/>
                <a:gd name="T26" fmla="*/ 28 w 32"/>
                <a:gd name="T27" fmla="*/ 4 h 31"/>
                <a:gd name="T28" fmla="*/ 30 w 32"/>
                <a:gd name="T29" fmla="*/ 8 h 31"/>
                <a:gd name="T30" fmla="*/ 32 w 32"/>
                <a:gd name="T31" fmla="*/ 9 h 31"/>
                <a:gd name="T32" fmla="*/ 32 w 32"/>
                <a:gd name="T33" fmla="*/ 21 h 31"/>
                <a:gd name="T34" fmla="*/ 30 w 32"/>
                <a:gd name="T35" fmla="*/ 23 h 31"/>
                <a:gd name="T36" fmla="*/ 28 w 32"/>
                <a:gd name="T37" fmla="*/ 27 h 31"/>
                <a:gd name="T38" fmla="*/ 23 w 32"/>
                <a:gd name="T39" fmla="*/ 31 h 31"/>
                <a:gd name="T40" fmla="*/ 9 w 32"/>
                <a:gd name="T41" fmla="*/ 31 h 31"/>
                <a:gd name="T42" fmla="*/ 0 w 32"/>
                <a:gd name="T43" fmla="*/ 21 h 31"/>
                <a:gd name="T44" fmla="*/ 0 w 32"/>
                <a:gd name="T45" fmla="*/ 9 h 31"/>
                <a:gd name="T46" fmla="*/ 9 w 32"/>
                <a:gd name="T47" fmla="*/ 0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2"/>
                <a:gd name="T73" fmla="*/ 0 h 31"/>
                <a:gd name="T74" fmla="*/ 32 w 32"/>
                <a:gd name="T75" fmla="*/ 31 h 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2" h="31">
                  <a:moveTo>
                    <a:pt x="11" y="4"/>
                  </a:moveTo>
                  <a:lnTo>
                    <a:pt x="3" y="11"/>
                  </a:lnTo>
                  <a:lnTo>
                    <a:pt x="3" y="19"/>
                  </a:lnTo>
                  <a:lnTo>
                    <a:pt x="11" y="27"/>
                  </a:lnTo>
                  <a:lnTo>
                    <a:pt x="21" y="27"/>
                  </a:lnTo>
                  <a:lnTo>
                    <a:pt x="26" y="23"/>
                  </a:lnTo>
                  <a:lnTo>
                    <a:pt x="28" y="19"/>
                  </a:lnTo>
                  <a:lnTo>
                    <a:pt x="28" y="11"/>
                  </a:lnTo>
                  <a:lnTo>
                    <a:pt x="26" y="8"/>
                  </a:lnTo>
                  <a:lnTo>
                    <a:pt x="21" y="4"/>
                  </a:lnTo>
                  <a:lnTo>
                    <a:pt x="11" y="4"/>
                  </a:lnTo>
                  <a:close/>
                  <a:moveTo>
                    <a:pt x="9" y="0"/>
                  </a:moveTo>
                  <a:lnTo>
                    <a:pt x="23" y="0"/>
                  </a:lnTo>
                  <a:lnTo>
                    <a:pt x="28" y="4"/>
                  </a:lnTo>
                  <a:lnTo>
                    <a:pt x="30" y="8"/>
                  </a:lnTo>
                  <a:lnTo>
                    <a:pt x="32" y="9"/>
                  </a:lnTo>
                  <a:lnTo>
                    <a:pt x="32" y="21"/>
                  </a:lnTo>
                  <a:lnTo>
                    <a:pt x="30" y="23"/>
                  </a:lnTo>
                  <a:lnTo>
                    <a:pt x="28" y="27"/>
                  </a:lnTo>
                  <a:lnTo>
                    <a:pt x="23" y="31"/>
                  </a:lnTo>
                  <a:lnTo>
                    <a:pt x="9" y="31"/>
                  </a:lnTo>
                  <a:lnTo>
                    <a:pt x="0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868286"/>
            </a:solidFill>
            <a:ln w="0">
              <a:solidFill>
                <a:srgbClr val="86828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3" name="Line 119"/>
            <p:cNvSpPr>
              <a:spLocks noChangeShapeType="1"/>
            </p:cNvSpPr>
            <p:nvPr/>
          </p:nvSpPr>
          <p:spPr bwMode="auto">
            <a:xfrm flipH="1">
              <a:off x="1801" y="2434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4" name="Line 120"/>
            <p:cNvSpPr>
              <a:spLocks noChangeShapeType="1"/>
            </p:cNvSpPr>
            <p:nvPr/>
          </p:nvSpPr>
          <p:spPr bwMode="auto">
            <a:xfrm flipH="1">
              <a:off x="1773" y="2440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5" name="Line 121"/>
            <p:cNvSpPr>
              <a:spLocks noChangeShapeType="1"/>
            </p:cNvSpPr>
            <p:nvPr/>
          </p:nvSpPr>
          <p:spPr bwMode="auto">
            <a:xfrm flipH="1">
              <a:off x="1744" y="2446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6" name="Line 122"/>
            <p:cNvSpPr>
              <a:spLocks noChangeShapeType="1"/>
            </p:cNvSpPr>
            <p:nvPr/>
          </p:nvSpPr>
          <p:spPr bwMode="auto">
            <a:xfrm flipH="1">
              <a:off x="1716" y="2452"/>
              <a:ext cx="15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7" name="Line 123"/>
            <p:cNvSpPr>
              <a:spLocks noChangeShapeType="1"/>
            </p:cNvSpPr>
            <p:nvPr/>
          </p:nvSpPr>
          <p:spPr bwMode="auto">
            <a:xfrm flipH="1">
              <a:off x="1687" y="2457"/>
              <a:ext cx="15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8" name="Line 124"/>
            <p:cNvSpPr>
              <a:spLocks noChangeShapeType="1"/>
            </p:cNvSpPr>
            <p:nvPr/>
          </p:nvSpPr>
          <p:spPr bwMode="auto">
            <a:xfrm flipH="1">
              <a:off x="1660" y="2462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89" name="Line 125"/>
            <p:cNvSpPr>
              <a:spLocks noChangeShapeType="1"/>
            </p:cNvSpPr>
            <p:nvPr/>
          </p:nvSpPr>
          <p:spPr bwMode="auto">
            <a:xfrm flipH="1">
              <a:off x="1632" y="2468"/>
              <a:ext cx="13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0" name="Line 126"/>
            <p:cNvSpPr>
              <a:spLocks noChangeShapeType="1"/>
            </p:cNvSpPr>
            <p:nvPr/>
          </p:nvSpPr>
          <p:spPr bwMode="auto">
            <a:xfrm flipH="1">
              <a:off x="1603" y="2474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1" name="Line 127"/>
            <p:cNvSpPr>
              <a:spLocks noChangeShapeType="1"/>
            </p:cNvSpPr>
            <p:nvPr/>
          </p:nvSpPr>
          <p:spPr bwMode="auto">
            <a:xfrm flipH="1">
              <a:off x="1575" y="2479"/>
              <a:ext cx="14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2" name="Line 128"/>
            <p:cNvSpPr>
              <a:spLocks noChangeShapeType="1"/>
            </p:cNvSpPr>
            <p:nvPr/>
          </p:nvSpPr>
          <p:spPr bwMode="auto">
            <a:xfrm flipH="1">
              <a:off x="1546" y="2485"/>
              <a:ext cx="15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3" name="Line 129"/>
            <p:cNvSpPr>
              <a:spLocks noChangeShapeType="1"/>
            </p:cNvSpPr>
            <p:nvPr/>
          </p:nvSpPr>
          <p:spPr bwMode="auto">
            <a:xfrm>
              <a:off x="1378" y="2318"/>
              <a:ext cx="10" cy="1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4" name="Line 130"/>
            <p:cNvSpPr>
              <a:spLocks noChangeShapeType="1"/>
            </p:cNvSpPr>
            <p:nvPr/>
          </p:nvSpPr>
          <p:spPr bwMode="auto">
            <a:xfrm>
              <a:off x="1398" y="2338"/>
              <a:ext cx="10" cy="1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5" name="Line 131"/>
            <p:cNvSpPr>
              <a:spLocks noChangeShapeType="1"/>
            </p:cNvSpPr>
            <p:nvPr/>
          </p:nvSpPr>
          <p:spPr bwMode="auto">
            <a:xfrm>
              <a:off x="1418" y="2360"/>
              <a:ext cx="10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6" name="Line 132"/>
            <p:cNvSpPr>
              <a:spLocks noChangeShapeType="1"/>
            </p:cNvSpPr>
            <p:nvPr/>
          </p:nvSpPr>
          <p:spPr bwMode="auto">
            <a:xfrm>
              <a:off x="1439" y="2380"/>
              <a:ext cx="10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7" name="Line 133"/>
            <p:cNvSpPr>
              <a:spLocks noChangeShapeType="1"/>
            </p:cNvSpPr>
            <p:nvPr/>
          </p:nvSpPr>
          <p:spPr bwMode="auto">
            <a:xfrm>
              <a:off x="1459" y="2400"/>
              <a:ext cx="10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8" name="Line 134"/>
            <p:cNvSpPr>
              <a:spLocks noChangeShapeType="1"/>
            </p:cNvSpPr>
            <p:nvPr/>
          </p:nvSpPr>
          <p:spPr bwMode="auto">
            <a:xfrm>
              <a:off x="1479" y="2421"/>
              <a:ext cx="10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99" name="Line 135"/>
            <p:cNvSpPr>
              <a:spLocks noChangeShapeType="1"/>
            </p:cNvSpPr>
            <p:nvPr/>
          </p:nvSpPr>
          <p:spPr bwMode="auto">
            <a:xfrm>
              <a:off x="1499" y="2441"/>
              <a:ext cx="11" cy="1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0" name="Line 136"/>
            <p:cNvSpPr>
              <a:spLocks noChangeShapeType="1"/>
            </p:cNvSpPr>
            <p:nvPr/>
          </p:nvSpPr>
          <p:spPr bwMode="auto">
            <a:xfrm>
              <a:off x="1520" y="2461"/>
              <a:ext cx="10" cy="1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1" name="Line 137"/>
            <p:cNvSpPr>
              <a:spLocks noChangeShapeType="1"/>
            </p:cNvSpPr>
            <p:nvPr/>
          </p:nvSpPr>
          <p:spPr bwMode="auto">
            <a:xfrm>
              <a:off x="1540" y="2481"/>
              <a:ext cx="6" cy="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2" name="Line 138"/>
            <p:cNvSpPr>
              <a:spLocks noChangeShapeType="1"/>
            </p:cNvSpPr>
            <p:nvPr/>
          </p:nvSpPr>
          <p:spPr bwMode="auto">
            <a:xfrm flipH="1">
              <a:off x="1545" y="2488"/>
              <a:ext cx="1" cy="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3" name="Line 139"/>
            <p:cNvSpPr>
              <a:spLocks noChangeShapeType="1"/>
            </p:cNvSpPr>
            <p:nvPr/>
          </p:nvSpPr>
          <p:spPr bwMode="auto">
            <a:xfrm flipH="1">
              <a:off x="1540" y="2507"/>
              <a:ext cx="3" cy="1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4" name="Line 140"/>
            <p:cNvSpPr>
              <a:spLocks noChangeShapeType="1"/>
            </p:cNvSpPr>
            <p:nvPr/>
          </p:nvSpPr>
          <p:spPr bwMode="auto">
            <a:xfrm flipH="1">
              <a:off x="1534" y="2536"/>
              <a:ext cx="3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5" name="Line 141"/>
            <p:cNvSpPr>
              <a:spLocks noChangeShapeType="1"/>
            </p:cNvSpPr>
            <p:nvPr/>
          </p:nvSpPr>
          <p:spPr bwMode="auto">
            <a:xfrm flipH="1">
              <a:off x="1528" y="2564"/>
              <a:ext cx="3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6" name="Line 142"/>
            <p:cNvSpPr>
              <a:spLocks noChangeShapeType="1"/>
            </p:cNvSpPr>
            <p:nvPr/>
          </p:nvSpPr>
          <p:spPr bwMode="auto">
            <a:xfrm flipH="1">
              <a:off x="1522" y="2593"/>
              <a:ext cx="3" cy="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7" name="Line 143"/>
            <p:cNvSpPr>
              <a:spLocks noChangeShapeType="1"/>
            </p:cNvSpPr>
            <p:nvPr/>
          </p:nvSpPr>
          <p:spPr bwMode="auto">
            <a:xfrm flipH="1">
              <a:off x="1517" y="2620"/>
              <a:ext cx="3" cy="1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8" name="Line 144"/>
            <p:cNvSpPr>
              <a:spLocks noChangeShapeType="1"/>
            </p:cNvSpPr>
            <p:nvPr/>
          </p:nvSpPr>
          <p:spPr bwMode="auto">
            <a:xfrm flipH="1">
              <a:off x="1512" y="2649"/>
              <a:ext cx="2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09" name="Line 145"/>
            <p:cNvSpPr>
              <a:spLocks noChangeShapeType="1"/>
            </p:cNvSpPr>
            <p:nvPr/>
          </p:nvSpPr>
          <p:spPr bwMode="auto">
            <a:xfrm flipH="1">
              <a:off x="1506" y="2677"/>
              <a:ext cx="3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0" name="Line 146"/>
            <p:cNvSpPr>
              <a:spLocks noChangeShapeType="1"/>
            </p:cNvSpPr>
            <p:nvPr/>
          </p:nvSpPr>
          <p:spPr bwMode="auto">
            <a:xfrm flipH="1">
              <a:off x="1500" y="2706"/>
              <a:ext cx="3" cy="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1" name="Line 147"/>
            <p:cNvSpPr>
              <a:spLocks noChangeShapeType="1"/>
            </p:cNvSpPr>
            <p:nvPr/>
          </p:nvSpPr>
          <p:spPr bwMode="auto">
            <a:xfrm flipH="1">
              <a:off x="1495" y="2734"/>
              <a:ext cx="2" cy="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2" name="Line 148"/>
            <p:cNvSpPr>
              <a:spLocks noChangeShapeType="1"/>
            </p:cNvSpPr>
            <p:nvPr/>
          </p:nvSpPr>
          <p:spPr bwMode="auto">
            <a:xfrm flipV="1">
              <a:off x="1493" y="2437"/>
              <a:ext cx="318" cy="32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3" name="Line 149"/>
            <p:cNvSpPr>
              <a:spLocks noChangeShapeType="1"/>
            </p:cNvSpPr>
            <p:nvPr/>
          </p:nvSpPr>
          <p:spPr bwMode="auto">
            <a:xfrm flipH="1" flipV="1">
              <a:off x="1376" y="2320"/>
              <a:ext cx="435" cy="11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4" name="Line 150"/>
            <p:cNvSpPr>
              <a:spLocks noChangeShapeType="1"/>
            </p:cNvSpPr>
            <p:nvPr/>
          </p:nvSpPr>
          <p:spPr bwMode="auto">
            <a:xfrm>
              <a:off x="1376" y="2320"/>
              <a:ext cx="117" cy="43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5" name="Freeform 151"/>
            <p:cNvSpPr>
              <a:spLocks/>
            </p:cNvSpPr>
            <p:nvPr/>
          </p:nvSpPr>
          <p:spPr bwMode="auto">
            <a:xfrm>
              <a:off x="2025" y="2281"/>
              <a:ext cx="14" cy="14"/>
            </a:xfrm>
            <a:custGeom>
              <a:avLst/>
              <a:gdLst>
                <a:gd name="T0" fmla="*/ 13 w 29"/>
                <a:gd name="T1" fmla="*/ 0 h 29"/>
                <a:gd name="T2" fmla="*/ 25 w 29"/>
                <a:gd name="T3" fmla="*/ 4 h 29"/>
                <a:gd name="T4" fmla="*/ 27 w 29"/>
                <a:gd name="T5" fmla="*/ 8 h 29"/>
                <a:gd name="T6" fmla="*/ 29 w 29"/>
                <a:gd name="T7" fmla="*/ 13 h 29"/>
                <a:gd name="T8" fmla="*/ 29 w 29"/>
                <a:gd name="T9" fmla="*/ 17 h 29"/>
                <a:gd name="T10" fmla="*/ 27 w 29"/>
                <a:gd name="T11" fmla="*/ 23 h 29"/>
                <a:gd name="T12" fmla="*/ 23 w 29"/>
                <a:gd name="T13" fmla="*/ 25 h 29"/>
                <a:gd name="T14" fmla="*/ 19 w 29"/>
                <a:gd name="T15" fmla="*/ 29 h 29"/>
                <a:gd name="T16" fmla="*/ 13 w 29"/>
                <a:gd name="T17" fmla="*/ 29 h 29"/>
                <a:gd name="T18" fmla="*/ 8 w 29"/>
                <a:gd name="T19" fmla="*/ 27 h 29"/>
                <a:gd name="T20" fmla="*/ 4 w 29"/>
                <a:gd name="T21" fmla="*/ 25 h 29"/>
                <a:gd name="T22" fmla="*/ 0 w 29"/>
                <a:gd name="T23" fmla="*/ 13 h 29"/>
                <a:gd name="T24" fmla="*/ 2 w 29"/>
                <a:gd name="T25" fmla="*/ 8 h 29"/>
                <a:gd name="T26" fmla="*/ 4 w 29"/>
                <a:gd name="T27" fmla="*/ 4 h 29"/>
                <a:gd name="T28" fmla="*/ 8 w 29"/>
                <a:gd name="T29" fmla="*/ 2 h 29"/>
                <a:gd name="T30" fmla="*/ 13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3" y="0"/>
                  </a:move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9" y="17"/>
                  </a:lnTo>
                  <a:lnTo>
                    <a:pt x="27" y="23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6" name="Line 152"/>
            <p:cNvSpPr>
              <a:spLocks noChangeShapeType="1"/>
            </p:cNvSpPr>
            <p:nvPr/>
          </p:nvSpPr>
          <p:spPr bwMode="auto">
            <a:xfrm>
              <a:off x="2039" y="2288"/>
              <a:ext cx="0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7" name="Line 153"/>
            <p:cNvSpPr>
              <a:spLocks noChangeShapeType="1"/>
            </p:cNvSpPr>
            <p:nvPr/>
          </p:nvSpPr>
          <p:spPr bwMode="auto">
            <a:xfrm flipH="1">
              <a:off x="2038" y="2290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8" name="Line 154"/>
            <p:cNvSpPr>
              <a:spLocks noChangeShapeType="1"/>
            </p:cNvSpPr>
            <p:nvPr/>
          </p:nvSpPr>
          <p:spPr bwMode="auto">
            <a:xfrm flipH="1">
              <a:off x="2036" y="2292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19" name="Line 155"/>
            <p:cNvSpPr>
              <a:spLocks noChangeShapeType="1"/>
            </p:cNvSpPr>
            <p:nvPr/>
          </p:nvSpPr>
          <p:spPr bwMode="auto">
            <a:xfrm flipH="1">
              <a:off x="2035" y="2293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0" name="Line 156"/>
            <p:cNvSpPr>
              <a:spLocks noChangeShapeType="1"/>
            </p:cNvSpPr>
            <p:nvPr/>
          </p:nvSpPr>
          <p:spPr bwMode="auto">
            <a:xfrm flipH="1">
              <a:off x="2032" y="2295"/>
              <a:ext cx="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1" name="Line 157"/>
            <p:cNvSpPr>
              <a:spLocks noChangeShapeType="1"/>
            </p:cNvSpPr>
            <p:nvPr/>
          </p:nvSpPr>
          <p:spPr bwMode="auto">
            <a:xfrm flipH="1" flipV="1">
              <a:off x="2029" y="2294"/>
              <a:ext cx="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2" name="Line 158"/>
            <p:cNvSpPr>
              <a:spLocks noChangeShapeType="1"/>
            </p:cNvSpPr>
            <p:nvPr/>
          </p:nvSpPr>
          <p:spPr bwMode="auto">
            <a:xfrm flipH="1" flipV="1">
              <a:off x="2027" y="2293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3" name="Line 159"/>
            <p:cNvSpPr>
              <a:spLocks noChangeShapeType="1"/>
            </p:cNvSpPr>
            <p:nvPr/>
          </p:nvSpPr>
          <p:spPr bwMode="auto">
            <a:xfrm flipH="1" flipV="1">
              <a:off x="2025" y="2288"/>
              <a:ext cx="2" cy="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4" name="Line 160"/>
            <p:cNvSpPr>
              <a:spLocks noChangeShapeType="1"/>
            </p:cNvSpPr>
            <p:nvPr/>
          </p:nvSpPr>
          <p:spPr bwMode="auto">
            <a:xfrm flipV="1">
              <a:off x="2025" y="2285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5" name="Line 161"/>
            <p:cNvSpPr>
              <a:spLocks noChangeShapeType="1"/>
            </p:cNvSpPr>
            <p:nvPr/>
          </p:nvSpPr>
          <p:spPr bwMode="auto">
            <a:xfrm flipV="1">
              <a:off x="2026" y="2283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6" name="Line 162"/>
            <p:cNvSpPr>
              <a:spLocks noChangeShapeType="1"/>
            </p:cNvSpPr>
            <p:nvPr/>
          </p:nvSpPr>
          <p:spPr bwMode="auto">
            <a:xfrm flipV="1">
              <a:off x="2027" y="2282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7" name="Line 163"/>
            <p:cNvSpPr>
              <a:spLocks noChangeShapeType="1"/>
            </p:cNvSpPr>
            <p:nvPr/>
          </p:nvSpPr>
          <p:spPr bwMode="auto">
            <a:xfrm flipV="1">
              <a:off x="2029" y="2281"/>
              <a:ext cx="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8" name="Line 164"/>
            <p:cNvSpPr>
              <a:spLocks noChangeShapeType="1"/>
            </p:cNvSpPr>
            <p:nvPr/>
          </p:nvSpPr>
          <p:spPr bwMode="auto">
            <a:xfrm>
              <a:off x="2032" y="2281"/>
              <a:ext cx="5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29" name="Line 165"/>
            <p:cNvSpPr>
              <a:spLocks noChangeShapeType="1"/>
            </p:cNvSpPr>
            <p:nvPr/>
          </p:nvSpPr>
          <p:spPr bwMode="auto">
            <a:xfrm>
              <a:off x="2037" y="2283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0" name="Line 166"/>
            <p:cNvSpPr>
              <a:spLocks noChangeShapeType="1"/>
            </p:cNvSpPr>
            <p:nvPr/>
          </p:nvSpPr>
          <p:spPr bwMode="auto">
            <a:xfrm>
              <a:off x="2038" y="2285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1" name="Freeform 167"/>
            <p:cNvSpPr>
              <a:spLocks/>
            </p:cNvSpPr>
            <p:nvPr/>
          </p:nvSpPr>
          <p:spPr bwMode="auto">
            <a:xfrm>
              <a:off x="1802" y="2431"/>
              <a:ext cx="14" cy="14"/>
            </a:xfrm>
            <a:custGeom>
              <a:avLst/>
              <a:gdLst>
                <a:gd name="T0" fmla="*/ 15 w 29"/>
                <a:gd name="T1" fmla="*/ 0 h 29"/>
                <a:gd name="T2" fmla="*/ 21 w 29"/>
                <a:gd name="T3" fmla="*/ 2 h 29"/>
                <a:gd name="T4" fmla="*/ 25 w 29"/>
                <a:gd name="T5" fmla="*/ 4 h 29"/>
                <a:gd name="T6" fmla="*/ 27 w 29"/>
                <a:gd name="T7" fmla="*/ 8 h 29"/>
                <a:gd name="T8" fmla="*/ 29 w 29"/>
                <a:gd name="T9" fmla="*/ 13 h 29"/>
                <a:gd name="T10" fmla="*/ 25 w 29"/>
                <a:gd name="T11" fmla="*/ 25 h 29"/>
                <a:gd name="T12" fmla="*/ 21 w 29"/>
                <a:gd name="T13" fmla="*/ 27 h 29"/>
                <a:gd name="T14" fmla="*/ 15 w 29"/>
                <a:gd name="T15" fmla="*/ 29 h 29"/>
                <a:gd name="T16" fmla="*/ 4 w 29"/>
                <a:gd name="T17" fmla="*/ 25 h 29"/>
                <a:gd name="T18" fmla="*/ 0 w 29"/>
                <a:gd name="T19" fmla="*/ 13 h 29"/>
                <a:gd name="T20" fmla="*/ 2 w 29"/>
                <a:gd name="T21" fmla="*/ 8 h 29"/>
                <a:gd name="T22" fmla="*/ 4 w 29"/>
                <a:gd name="T23" fmla="*/ 4 h 29"/>
                <a:gd name="T24" fmla="*/ 15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5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2" name="Line 168"/>
            <p:cNvSpPr>
              <a:spLocks noChangeShapeType="1"/>
            </p:cNvSpPr>
            <p:nvPr/>
          </p:nvSpPr>
          <p:spPr bwMode="auto">
            <a:xfrm flipH="1">
              <a:off x="1814" y="2437"/>
              <a:ext cx="2" cy="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3" name="Line 169"/>
            <p:cNvSpPr>
              <a:spLocks noChangeShapeType="1"/>
            </p:cNvSpPr>
            <p:nvPr/>
          </p:nvSpPr>
          <p:spPr bwMode="auto">
            <a:xfrm flipH="1">
              <a:off x="1812" y="2443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4" name="Line 170"/>
            <p:cNvSpPr>
              <a:spLocks noChangeShapeType="1"/>
            </p:cNvSpPr>
            <p:nvPr/>
          </p:nvSpPr>
          <p:spPr bwMode="auto">
            <a:xfrm flipH="1">
              <a:off x="1809" y="2444"/>
              <a:ext cx="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5" name="Line 171"/>
            <p:cNvSpPr>
              <a:spLocks noChangeShapeType="1"/>
            </p:cNvSpPr>
            <p:nvPr/>
          </p:nvSpPr>
          <p:spPr bwMode="auto">
            <a:xfrm flipH="1" flipV="1">
              <a:off x="1803" y="2443"/>
              <a:ext cx="6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6" name="Line 172"/>
            <p:cNvSpPr>
              <a:spLocks noChangeShapeType="1"/>
            </p:cNvSpPr>
            <p:nvPr/>
          </p:nvSpPr>
          <p:spPr bwMode="auto">
            <a:xfrm flipH="1" flipV="1">
              <a:off x="1802" y="2437"/>
              <a:ext cx="1" cy="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7" name="Line 173"/>
            <p:cNvSpPr>
              <a:spLocks noChangeShapeType="1"/>
            </p:cNvSpPr>
            <p:nvPr/>
          </p:nvSpPr>
          <p:spPr bwMode="auto">
            <a:xfrm flipV="1">
              <a:off x="1802" y="2434"/>
              <a:ext cx="0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8" name="Line 174"/>
            <p:cNvSpPr>
              <a:spLocks noChangeShapeType="1"/>
            </p:cNvSpPr>
            <p:nvPr/>
          </p:nvSpPr>
          <p:spPr bwMode="auto">
            <a:xfrm flipV="1">
              <a:off x="1802" y="2432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39" name="Line 175"/>
            <p:cNvSpPr>
              <a:spLocks noChangeShapeType="1"/>
            </p:cNvSpPr>
            <p:nvPr/>
          </p:nvSpPr>
          <p:spPr bwMode="auto">
            <a:xfrm flipV="1">
              <a:off x="1803" y="2431"/>
              <a:ext cx="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0" name="Line 176"/>
            <p:cNvSpPr>
              <a:spLocks noChangeShapeType="1"/>
            </p:cNvSpPr>
            <p:nvPr/>
          </p:nvSpPr>
          <p:spPr bwMode="auto">
            <a:xfrm>
              <a:off x="1809" y="2431"/>
              <a:ext cx="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1" name="Line 177"/>
            <p:cNvSpPr>
              <a:spLocks noChangeShapeType="1"/>
            </p:cNvSpPr>
            <p:nvPr/>
          </p:nvSpPr>
          <p:spPr bwMode="auto">
            <a:xfrm>
              <a:off x="1812" y="2431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2" name="Line 178"/>
            <p:cNvSpPr>
              <a:spLocks noChangeShapeType="1"/>
            </p:cNvSpPr>
            <p:nvPr/>
          </p:nvSpPr>
          <p:spPr bwMode="auto">
            <a:xfrm>
              <a:off x="1814" y="2432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3" name="Line 179"/>
            <p:cNvSpPr>
              <a:spLocks noChangeShapeType="1"/>
            </p:cNvSpPr>
            <p:nvPr/>
          </p:nvSpPr>
          <p:spPr bwMode="auto">
            <a:xfrm>
              <a:off x="1815" y="2434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4" name="Freeform 180"/>
            <p:cNvSpPr>
              <a:spLocks/>
            </p:cNvSpPr>
            <p:nvPr/>
          </p:nvSpPr>
          <p:spPr bwMode="auto">
            <a:xfrm>
              <a:off x="2247" y="2431"/>
              <a:ext cx="15" cy="14"/>
            </a:xfrm>
            <a:custGeom>
              <a:avLst/>
              <a:gdLst>
                <a:gd name="T0" fmla="*/ 15 w 29"/>
                <a:gd name="T1" fmla="*/ 0 h 29"/>
                <a:gd name="T2" fmla="*/ 21 w 29"/>
                <a:gd name="T3" fmla="*/ 2 h 29"/>
                <a:gd name="T4" fmla="*/ 25 w 29"/>
                <a:gd name="T5" fmla="*/ 4 h 29"/>
                <a:gd name="T6" fmla="*/ 27 w 29"/>
                <a:gd name="T7" fmla="*/ 8 h 29"/>
                <a:gd name="T8" fmla="*/ 29 w 29"/>
                <a:gd name="T9" fmla="*/ 13 h 29"/>
                <a:gd name="T10" fmla="*/ 25 w 29"/>
                <a:gd name="T11" fmla="*/ 25 h 29"/>
                <a:gd name="T12" fmla="*/ 21 w 29"/>
                <a:gd name="T13" fmla="*/ 27 h 29"/>
                <a:gd name="T14" fmla="*/ 15 w 29"/>
                <a:gd name="T15" fmla="*/ 29 h 29"/>
                <a:gd name="T16" fmla="*/ 4 w 29"/>
                <a:gd name="T17" fmla="*/ 25 h 29"/>
                <a:gd name="T18" fmla="*/ 0 w 29"/>
                <a:gd name="T19" fmla="*/ 13 h 29"/>
                <a:gd name="T20" fmla="*/ 2 w 29"/>
                <a:gd name="T21" fmla="*/ 8 h 29"/>
                <a:gd name="T22" fmla="*/ 4 w 29"/>
                <a:gd name="T23" fmla="*/ 4 h 29"/>
                <a:gd name="T24" fmla="*/ 15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5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5" name="Line 181"/>
            <p:cNvSpPr>
              <a:spLocks noChangeShapeType="1"/>
            </p:cNvSpPr>
            <p:nvPr/>
          </p:nvSpPr>
          <p:spPr bwMode="auto">
            <a:xfrm flipH="1">
              <a:off x="2260" y="2437"/>
              <a:ext cx="2" cy="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6" name="Line 182"/>
            <p:cNvSpPr>
              <a:spLocks noChangeShapeType="1"/>
            </p:cNvSpPr>
            <p:nvPr/>
          </p:nvSpPr>
          <p:spPr bwMode="auto">
            <a:xfrm flipH="1">
              <a:off x="2258" y="2443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7" name="Line 183"/>
            <p:cNvSpPr>
              <a:spLocks noChangeShapeType="1"/>
            </p:cNvSpPr>
            <p:nvPr/>
          </p:nvSpPr>
          <p:spPr bwMode="auto">
            <a:xfrm flipH="1">
              <a:off x="2255" y="2444"/>
              <a:ext cx="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8" name="Line 184"/>
            <p:cNvSpPr>
              <a:spLocks noChangeShapeType="1"/>
            </p:cNvSpPr>
            <p:nvPr/>
          </p:nvSpPr>
          <p:spPr bwMode="auto">
            <a:xfrm flipH="1" flipV="1">
              <a:off x="2249" y="2443"/>
              <a:ext cx="6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49" name="Line 185"/>
            <p:cNvSpPr>
              <a:spLocks noChangeShapeType="1"/>
            </p:cNvSpPr>
            <p:nvPr/>
          </p:nvSpPr>
          <p:spPr bwMode="auto">
            <a:xfrm flipH="1" flipV="1">
              <a:off x="2247" y="2437"/>
              <a:ext cx="2" cy="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0" name="Line 186"/>
            <p:cNvSpPr>
              <a:spLocks noChangeShapeType="1"/>
            </p:cNvSpPr>
            <p:nvPr/>
          </p:nvSpPr>
          <p:spPr bwMode="auto">
            <a:xfrm flipV="1">
              <a:off x="2247" y="2434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1" name="Line 187"/>
            <p:cNvSpPr>
              <a:spLocks noChangeShapeType="1"/>
            </p:cNvSpPr>
            <p:nvPr/>
          </p:nvSpPr>
          <p:spPr bwMode="auto">
            <a:xfrm flipV="1">
              <a:off x="2248" y="2432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2" name="Line 188"/>
            <p:cNvSpPr>
              <a:spLocks noChangeShapeType="1"/>
            </p:cNvSpPr>
            <p:nvPr/>
          </p:nvSpPr>
          <p:spPr bwMode="auto">
            <a:xfrm flipV="1">
              <a:off x="2249" y="2431"/>
              <a:ext cx="6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3" name="Line 189"/>
            <p:cNvSpPr>
              <a:spLocks noChangeShapeType="1"/>
            </p:cNvSpPr>
            <p:nvPr/>
          </p:nvSpPr>
          <p:spPr bwMode="auto">
            <a:xfrm>
              <a:off x="2255" y="2431"/>
              <a:ext cx="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4" name="Line 190"/>
            <p:cNvSpPr>
              <a:spLocks noChangeShapeType="1"/>
            </p:cNvSpPr>
            <p:nvPr/>
          </p:nvSpPr>
          <p:spPr bwMode="auto">
            <a:xfrm>
              <a:off x="2258" y="2431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5" name="Line 191"/>
            <p:cNvSpPr>
              <a:spLocks noChangeShapeType="1"/>
            </p:cNvSpPr>
            <p:nvPr/>
          </p:nvSpPr>
          <p:spPr bwMode="auto">
            <a:xfrm>
              <a:off x="2260" y="2432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6" name="Line 192"/>
            <p:cNvSpPr>
              <a:spLocks noChangeShapeType="1"/>
            </p:cNvSpPr>
            <p:nvPr/>
          </p:nvSpPr>
          <p:spPr bwMode="auto">
            <a:xfrm>
              <a:off x="2261" y="2434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7" name="Freeform 193"/>
            <p:cNvSpPr>
              <a:spLocks/>
            </p:cNvSpPr>
            <p:nvPr/>
          </p:nvSpPr>
          <p:spPr bwMode="auto">
            <a:xfrm>
              <a:off x="2025" y="2041"/>
              <a:ext cx="14" cy="15"/>
            </a:xfrm>
            <a:custGeom>
              <a:avLst/>
              <a:gdLst>
                <a:gd name="T0" fmla="*/ 13 w 29"/>
                <a:gd name="T1" fmla="*/ 0 h 29"/>
                <a:gd name="T2" fmla="*/ 25 w 29"/>
                <a:gd name="T3" fmla="*/ 4 h 29"/>
                <a:gd name="T4" fmla="*/ 27 w 29"/>
                <a:gd name="T5" fmla="*/ 8 h 29"/>
                <a:gd name="T6" fmla="*/ 29 w 29"/>
                <a:gd name="T7" fmla="*/ 14 h 29"/>
                <a:gd name="T8" fmla="*/ 29 w 29"/>
                <a:gd name="T9" fmla="*/ 18 h 29"/>
                <a:gd name="T10" fmla="*/ 27 w 29"/>
                <a:gd name="T11" fmla="*/ 23 h 29"/>
                <a:gd name="T12" fmla="*/ 23 w 29"/>
                <a:gd name="T13" fmla="*/ 25 h 29"/>
                <a:gd name="T14" fmla="*/ 19 w 29"/>
                <a:gd name="T15" fmla="*/ 29 h 29"/>
                <a:gd name="T16" fmla="*/ 13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2 w 29"/>
                <a:gd name="T23" fmla="*/ 20 h 29"/>
                <a:gd name="T24" fmla="*/ 0 w 29"/>
                <a:gd name="T25" fmla="*/ 14 h 29"/>
                <a:gd name="T26" fmla="*/ 2 w 29"/>
                <a:gd name="T27" fmla="*/ 8 h 29"/>
                <a:gd name="T28" fmla="*/ 4 w 29"/>
                <a:gd name="T29" fmla="*/ 4 h 29"/>
                <a:gd name="T30" fmla="*/ 8 w 29"/>
                <a:gd name="T31" fmla="*/ 2 h 29"/>
                <a:gd name="T32" fmla="*/ 13 w 29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"/>
                <a:gd name="T52" fmla="*/ 0 h 29"/>
                <a:gd name="T53" fmla="*/ 29 w 29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" h="29">
                  <a:moveTo>
                    <a:pt x="13" y="0"/>
                  </a:moveTo>
                  <a:lnTo>
                    <a:pt x="25" y="4"/>
                  </a:lnTo>
                  <a:lnTo>
                    <a:pt x="27" y="8"/>
                  </a:lnTo>
                  <a:lnTo>
                    <a:pt x="29" y="14"/>
                  </a:lnTo>
                  <a:lnTo>
                    <a:pt x="29" y="18"/>
                  </a:lnTo>
                  <a:lnTo>
                    <a:pt x="27" y="23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8" name="Line 194"/>
            <p:cNvSpPr>
              <a:spLocks noChangeShapeType="1"/>
            </p:cNvSpPr>
            <p:nvPr/>
          </p:nvSpPr>
          <p:spPr bwMode="auto">
            <a:xfrm>
              <a:off x="2039" y="2048"/>
              <a:ext cx="0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59" name="Line 195"/>
            <p:cNvSpPr>
              <a:spLocks noChangeShapeType="1"/>
            </p:cNvSpPr>
            <p:nvPr/>
          </p:nvSpPr>
          <p:spPr bwMode="auto">
            <a:xfrm flipH="1">
              <a:off x="2038" y="2050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0" name="Line 196"/>
            <p:cNvSpPr>
              <a:spLocks noChangeShapeType="1"/>
            </p:cNvSpPr>
            <p:nvPr/>
          </p:nvSpPr>
          <p:spPr bwMode="auto">
            <a:xfrm flipH="1">
              <a:off x="2036" y="2053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1" name="Line 197"/>
            <p:cNvSpPr>
              <a:spLocks noChangeShapeType="1"/>
            </p:cNvSpPr>
            <p:nvPr/>
          </p:nvSpPr>
          <p:spPr bwMode="auto">
            <a:xfrm flipH="1">
              <a:off x="2035" y="2054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2" name="Line 198"/>
            <p:cNvSpPr>
              <a:spLocks noChangeShapeType="1"/>
            </p:cNvSpPr>
            <p:nvPr/>
          </p:nvSpPr>
          <p:spPr bwMode="auto">
            <a:xfrm flipH="1">
              <a:off x="2032" y="2056"/>
              <a:ext cx="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3" name="Line 199"/>
            <p:cNvSpPr>
              <a:spLocks noChangeShapeType="1"/>
            </p:cNvSpPr>
            <p:nvPr/>
          </p:nvSpPr>
          <p:spPr bwMode="auto">
            <a:xfrm flipH="1" flipV="1">
              <a:off x="2029" y="2055"/>
              <a:ext cx="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4" name="Line 200"/>
            <p:cNvSpPr>
              <a:spLocks noChangeShapeType="1"/>
            </p:cNvSpPr>
            <p:nvPr/>
          </p:nvSpPr>
          <p:spPr bwMode="auto">
            <a:xfrm flipH="1" flipV="1">
              <a:off x="2027" y="2053"/>
              <a:ext cx="2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5" name="Line 201"/>
            <p:cNvSpPr>
              <a:spLocks noChangeShapeType="1"/>
            </p:cNvSpPr>
            <p:nvPr/>
          </p:nvSpPr>
          <p:spPr bwMode="auto">
            <a:xfrm flipH="1" flipV="1">
              <a:off x="2026" y="2051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6" name="Line 202"/>
            <p:cNvSpPr>
              <a:spLocks noChangeShapeType="1"/>
            </p:cNvSpPr>
            <p:nvPr/>
          </p:nvSpPr>
          <p:spPr bwMode="auto">
            <a:xfrm flipH="1" flipV="1">
              <a:off x="2025" y="2048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7" name="Line 203"/>
            <p:cNvSpPr>
              <a:spLocks noChangeShapeType="1"/>
            </p:cNvSpPr>
            <p:nvPr/>
          </p:nvSpPr>
          <p:spPr bwMode="auto">
            <a:xfrm flipV="1">
              <a:off x="2025" y="2045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8" name="Line 204"/>
            <p:cNvSpPr>
              <a:spLocks noChangeShapeType="1"/>
            </p:cNvSpPr>
            <p:nvPr/>
          </p:nvSpPr>
          <p:spPr bwMode="auto">
            <a:xfrm flipV="1">
              <a:off x="2026" y="2043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69" name="Line 205"/>
            <p:cNvSpPr>
              <a:spLocks noChangeShapeType="1"/>
            </p:cNvSpPr>
            <p:nvPr/>
          </p:nvSpPr>
          <p:spPr bwMode="auto">
            <a:xfrm flipV="1">
              <a:off x="2027" y="2042"/>
              <a:ext cx="2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0" name="Line 206"/>
            <p:cNvSpPr>
              <a:spLocks noChangeShapeType="1"/>
            </p:cNvSpPr>
            <p:nvPr/>
          </p:nvSpPr>
          <p:spPr bwMode="auto">
            <a:xfrm flipV="1">
              <a:off x="2029" y="2041"/>
              <a:ext cx="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1" name="Line 207"/>
            <p:cNvSpPr>
              <a:spLocks noChangeShapeType="1"/>
            </p:cNvSpPr>
            <p:nvPr/>
          </p:nvSpPr>
          <p:spPr bwMode="auto">
            <a:xfrm>
              <a:off x="2032" y="2041"/>
              <a:ext cx="5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2" name="Line 208"/>
            <p:cNvSpPr>
              <a:spLocks noChangeShapeType="1"/>
            </p:cNvSpPr>
            <p:nvPr/>
          </p:nvSpPr>
          <p:spPr bwMode="auto">
            <a:xfrm>
              <a:off x="2037" y="2043"/>
              <a:ext cx="1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3" name="Line 209"/>
            <p:cNvSpPr>
              <a:spLocks noChangeShapeType="1"/>
            </p:cNvSpPr>
            <p:nvPr/>
          </p:nvSpPr>
          <p:spPr bwMode="auto">
            <a:xfrm>
              <a:off x="2038" y="2045"/>
              <a:ext cx="1" cy="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4" name="Line 210"/>
            <p:cNvSpPr>
              <a:spLocks noChangeShapeType="1"/>
            </p:cNvSpPr>
            <p:nvPr/>
          </p:nvSpPr>
          <p:spPr bwMode="auto">
            <a:xfrm flipH="1" flipV="1">
              <a:off x="2034" y="2288"/>
              <a:ext cx="228" cy="15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5" name="Line 211"/>
            <p:cNvSpPr>
              <a:spLocks noChangeShapeType="1"/>
            </p:cNvSpPr>
            <p:nvPr/>
          </p:nvSpPr>
          <p:spPr bwMode="auto">
            <a:xfrm>
              <a:off x="2034" y="2049"/>
              <a:ext cx="0" cy="23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6" name="Line 212"/>
            <p:cNvSpPr>
              <a:spLocks noChangeShapeType="1"/>
            </p:cNvSpPr>
            <p:nvPr/>
          </p:nvSpPr>
          <p:spPr bwMode="auto">
            <a:xfrm flipH="1">
              <a:off x="1806" y="2288"/>
              <a:ext cx="228" cy="15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7" name="Line 213"/>
            <p:cNvSpPr>
              <a:spLocks noChangeShapeType="1"/>
            </p:cNvSpPr>
            <p:nvPr/>
          </p:nvSpPr>
          <p:spPr bwMode="auto">
            <a:xfrm>
              <a:off x="1806" y="2439"/>
              <a:ext cx="452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8" name="Line 214"/>
            <p:cNvSpPr>
              <a:spLocks noChangeShapeType="1"/>
            </p:cNvSpPr>
            <p:nvPr/>
          </p:nvSpPr>
          <p:spPr bwMode="auto">
            <a:xfrm flipH="1" flipV="1">
              <a:off x="2032" y="2049"/>
              <a:ext cx="226" cy="3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79" name="Line 215"/>
            <p:cNvSpPr>
              <a:spLocks noChangeShapeType="1"/>
            </p:cNvSpPr>
            <p:nvPr/>
          </p:nvSpPr>
          <p:spPr bwMode="auto">
            <a:xfrm flipH="1">
              <a:off x="1806" y="2049"/>
              <a:ext cx="226" cy="3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0" name="Line 216"/>
            <p:cNvSpPr>
              <a:spLocks noChangeShapeType="1"/>
            </p:cNvSpPr>
            <p:nvPr/>
          </p:nvSpPr>
          <p:spPr bwMode="auto">
            <a:xfrm flipH="1" flipV="1">
              <a:off x="2520" y="2489"/>
              <a:ext cx="54" cy="26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1" name="Freeform 217"/>
            <p:cNvSpPr>
              <a:spLocks/>
            </p:cNvSpPr>
            <p:nvPr/>
          </p:nvSpPr>
          <p:spPr bwMode="auto">
            <a:xfrm>
              <a:off x="1973" y="1777"/>
              <a:ext cx="14" cy="14"/>
            </a:xfrm>
            <a:custGeom>
              <a:avLst/>
              <a:gdLst>
                <a:gd name="T0" fmla="*/ 12 w 27"/>
                <a:gd name="T1" fmla="*/ 0 h 27"/>
                <a:gd name="T2" fmla="*/ 16 w 27"/>
                <a:gd name="T3" fmla="*/ 0 h 27"/>
                <a:gd name="T4" fmla="*/ 23 w 27"/>
                <a:gd name="T5" fmla="*/ 4 h 27"/>
                <a:gd name="T6" fmla="*/ 27 w 27"/>
                <a:gd name="T7" fmla="*/ 8 h 27"/>
                <a:gd name="T8" fmla="*/ 27 w 27"/>
                <a:gd name="T9" fmla="*/ 19 h 27"/>
                <a:gd name="T10" fmla="*/ 23 w 27"/>
                <a:gd name="T11" fmla="*/ 23 h 27"/>
                <a:gd name="T12" fmla="*/ 16 w 27"/>
                <a:gd name="T13" fmla="*/ 27 h 27"/>
                <a:gd name="T14" fmla="*/ 12 w 27"/>
                <a:gd name="T15" fmla="*/ 27 h 27"/>
                <a:gd name="T16" fmla="*/ 4 w 27"/>
                <a:gd name="T17" fmla="*/ 23 h 27"/>
                <a:gd name="T18" fmla="*/ 0 w 27"/>
                <a:gd name="T19" fmla="*/ 19 h 27"/>
                <a:gd name="T20" fmla="*/ 0 w 27"/>
                <a:gd name="T21" fmla="*/ 8 h 27"/>
                <a:gd name="T22" fmla="*/ 4 w 27"/>
                <a:gd name="T23" fmla="*/ 4 h 27"/>
                <a:gd name="T24" fmla="*/ 12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12" y="0"/>
                  </a:moveTo>
                  <a:lnTo>
                    <a:pt x="16" y="0"/>
                  </a:lnTo>
                  <a:lnTo>
                    <a:pt x="23" y="4"/>
                  </a:lnTo>
                  <a:lnTo>
                    <a:pt x="27" y="8"/>
                  </a:lnTo>
                  <a:lnTo>
                    <a:pt x="27" y="19"/>
                  </a:lnTo>
                  <a:lnTo>
                    <a:pt x="23" y="23"/>
                  </a:lnTo>
                  <a:lnTo>
                    <a:pt x="16" y="27"/>
                  </a:lnTo>
                  <a:lnTo>
                    <a:pt x="12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2" name="Freeform 218"/>
            <p:cNvSpPr>
              <a:spLocks noEditPoints="1"/>
            </p:cNvSpPr>
            <p:nvPr/>
          </p:nvSpPr>
          <p:spPr bwMode="auto">
            <a:xfrm>
              <a:off x="1972" y="1777"/>
              <a:ext cx="16" cy="15"/>
            </a:xfrm>
            <a:custGeom>
              <a:avLst/>
              <a:gdLst>
                <a:gd name="T0" fmla="*/ 12 w 31"/>
                <a:gd name="T1" fmla="*/ 4 h 31"/>
                <a:gd name="T2" fmla="*/ 4 w 31"/>
                <a:gd name="T3" fmla="*/ 12 h 31"/>
                <a:gd name="T4" fmla="*/ 4 w 31"/>
                <a:gd name="T5" fmla="*/ 19 h 31"/>
                <a:gd name="T6" fmla="*/ 12 w 31"/>
                <a:gd name="T7" fmla="*/ 27 h 31"/>
                <a:gd name="T8" fmla="*/ 22 w 31"/>
                <a:gd name="T9" fmla="*/ 27 h 31"/>
                <a:gd name="T10" fmla="*/ 25 w 31"/>
                <a:gd name="T11" fmla="*/ 25 h 31"/>
                <a:gd name="T12" fmla="*/ 23 w 31"/>
                <a:gd name="T13" fmla="*/ 25 h 31"/>
                <a:gd name="T14" fmla="*/ 25 w 31"/>
                <a:gd name="T15" fmla="*/ 23 h 31"/>
                <a:gd name="T16" fmla="*/ 27 w 31"/>
                <a:gd name="T17" fmla="*/ 19 h 31"/>
                <a:gd name="T18" fmla="*/ 27 w 31"/>
                <a:gd name="T19" fmla="*/ 12 h 31"/>
                <a:gd name="T20" fmla="*/ 25 w 31"/>
                <a:gd name="T21" fmla="*/ 8 h 31"/>
                <a:gd name="T22" fmla="*/ 22 w 31"/>
                <a:gd name="T23" fmla="*/ 4 h 31"/>
                <a:gd name="T24" fmla="*/ 12 w 31"/>
                <a:gd name="T25" fmla="*/ 4 h 31"/>
                <a:gd name="T26" fmla="*/ 10 w 31"/>
                <a:gd name="T27" fmla="*/ 0 h 31"/>
                <a:gd name="T28" fmla="*/ 23 w 31"/>
                <a:gd name="T29" fmla="*/ 0 h 31"/>
                <a:gd name="T30" fmla="*/ 27 w 31"/>
                <a:gd name="T31" fmla="*/ 4 h 31"/>
                <a:gd name="T32" fmla="*/ 29 w 31"/>
                <a:gd name="T33" fmla="*/ 8 h 31"/>
                <a:gd name="T34" fmla="*/ 31 w 31"/>
                <a:gd name="T35" fmla="*/ 10 h 31"/>
                <a:gd name="T36" fmla="*/ 31 w 31"/>
                <a:gd name="T37" fmla="*/ 21 h 31"/>
                <a:gd name="T38" fmla="*/ 29 w 31"/>
                <a:gd name="T39" fmla="*/ 23 h 31"/>
                <a:gd name="T40" fmla="*/ 27 w 31"/>
                <a:gd name="T41" fmla="*/ 27 h 31"/>
                <a:gd name="T42" fmla="*/ 23 w 31"/>
                <a:gd name="T43" fmla="*/ 31 h 31"/>
                <a:gd name="T44" fmla="*/ 10 w 31"/>
                <a:gd name="T45" fmla="*/ 31 h 31"/>
                <a:gd name="T46" fmla="*/ 0 w 31"/>
                <a:gd name="T47" fmla="*/ 21 h 31"/>
                <a:gd name="T48" fmla="*/ 0 w 31"/>
                <a:gd name="T49" fmla="*/ 10 h 31"/>
                <a:gd name="T50" fmla="*/ 10 w 31"/>
                <a:gd name="T51" fmla="*/ 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1"/>
                <a:gd name="T79" fmla="*/ 0 h 31"/>
                <a:gd name="T80" fmla="*/ 31 w 31"/>
                <a:gd name="T81" fmla="*/ 31 h 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1" h="31">
                  <a:moveTo>
                    <a:pt x="12" y="4"/>
                  </a:moveTo>
                  <a:lnTo>
                    <a:pt x="4" y="12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22" y="27"/>
                  </a:lnTo>
                  <a:lnTo>
                    <a:pt x="25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7" y="19"/>
                  </a:lnTo>
                  <a:lnTo>
                    <a:pt x="27" y="12"/>
                  </a:lnTo>
                  <a:lnTo>
                    <a:pt x="25" y="8"/>
                  </a:lnTo>
                  <a:lnTo>
                    <a:pt x="22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21"/>
                  </a:lnTo>
                  <a:lnTo>
                    <a:pt x="29" y="23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3" name="Freeform 219"/>
            <p:cNvSpPr>
              <a:spLocks/>
            </p:cNvSpPr>
            <p:nvPr/>
          </p:nvSpPr>
          <p:spPr bwMode="auto">
            <a:xfrm>
              <a:off x="1709" y="1726"/>
              <a:ext cx="15" cy="13"/>
            </a:xfrm>
            <a:custGeom>
              <a:avLst/>
              <a:gdLst>
                <a:gd name="T0" fmla="*/ 9 w 29"/>
                <a:gd name="T1" fmla="*/ 0 h 27"/>
                <a:gd name="T2" fmla="*/ 19 w 29"/>
                <a:gd name="T3" fmla="*/ 0 h 27"/>
                <a:gd name="T4" fmla="*/ 25 w 29"/>
                <a:gd name="T5" fmla="*/ 4 h 27"/>
                <a:gd name="T6" fmla="*/ 29 w 29"/>
                <a:gd name="T7" fmla="*/ 12 h 27"/>
                <a:gd name="T8" fmla="*/ 29 w 29"/>
                <a:gd name="T9" fmla="*/ 16 h 27"/>
                <a:gd name="T10" fmla="*/ 25 w 29"/>
                <a:gd name="T11" fmla="*/ 23 h 27"/>
                <a:gd name="T12" fmla="*/ 19 w 29"/>
                <a:gd name="T13" fmla="*/ 27 h 27"/>
                <a:gd name="T14" fmla="*/ 9 w 29"/>
                <a:gd name="T15" fmla="*/ 27 h 27"/>
                <a:gd name="T16" fmla="*/ 4 w 29"/>
                <a:gd name="T17" fmla="*/ 23 h 27"/>
                <a:gd name="T18" fmla="*/ 0 w 29"/>
                <a:gd name="T19" fmla="*/ 16 h 27"/>
                <a:gd name="T20" fmla="*/ 0 w 29"/>
                <a:gd name="T21" fmla="*/ 12 h 27"/>
                <a:gd name="T22" fmla="*/ 4 w 29"/>
                <a:gd name="T23" fmla="*/ 4 h 27"/>
                <a:gd name="T24" fmla="*/ 9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9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2"/>
                  </a:lnTo>
                  <a:lnTo>
                    <a:pt x="29" y="16"/>
                  </a:lnTo>
                  <a:lnTo>
                    <a:pt x="25" y="23"/>
                  </a:lnTo>
                  <a:lnTo>
                    <a:pt x="19" y="27"/>
                  </a:lnTo>
                  <a:lnTo>
                    <a:pt x="9" y="27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4" name="Freeform 220"/>
            <p:cNvSpPr>
              <a:spLocks noEditPoints="1"/>
            </p:cNvSpPr>
            <p:nvPr/>
          </p:nvSpPr>
          <p:spPr bwMode="auto">
            <a:xfrm>
              <a:off x="1708" y="1725"/>
              <a:ext cx="17" cy="15"/>
            </a:xfrm>
            <a:custGeom>
              <a:avLst/>
              <a:gdLst>
                <a:gd name="T0" fmla="*/ 11 w 33"/>
                <a:gd name="T1" fmla="*/ 4 h 31"/>
                <a:gd name="T2" fmla="*/ 4 w 33"/>
                <a:gd name="T3" fmla="*/ 12 h 31"/>
                <a:gd name="T4" fmla="*/ 4 w 33"/>
                <a:gd name="T5" fmla="*/ 18 h 31"/>
                <a:gd name="T6" fmla="*/ 8 w 33"/>
                <a:gd name="T7" fmla="*/ 23 h 31"/>
                <a:gd name="T8" fmla="*/ 11 w 33"/>
                <a:gd name="T9" fmla="*/ 27 h 31"/>
                <a:gd name="T10" fmla="*/ 21 w 33"/>
                <a:gd name="T11" fmla="*/ 27 h 31"/>
                <a:gd name="T12" fmla="*/ 27 w 33"/>
                <a:gd name="T13" fmla="*/ 23 h 31"/>
                <a:gd name="T14" fmla="*/ 29 w 33"/>
                <a:gd name="T15" fmla="*/ 18 h 31"/>
                <a:gd name="T16" fmla="*/ 29 w 33"/>
                <a:gd name="T17" fmla="*/ 12 h 31"/>
                <a:gd name="T18" fmla="*/ 27 w 33"/>
                <a:gd name="T19" fmla="*/ 8 h 31"/>
                <a:gd name="T20" fmla="*/ 21 w 33"/>
                <a:gd name="T21" fmla="*/ 4 h 31"/>
                <a:gd name="T22" fmla="*/ 11 w 33"/>
                <a:gd name="T23" fmla="*/ 4 h 31"/>
                <a:gd name="T24" fmla="*/ 10 w 33"/>
                <a:gd name="T25" fmla="*/ 0 h 31"/>
                <a:gd name="T26" fmla="*/ 23 w 33"/>
                <a:gd name="T27" fmla="*/ 0 h 31"/>
                <a:gd name="T28" fmla="*/ 29 w 33"/>
                <a:gd name="T29" fmla="*/ 4 h 31"/>
                <a:gd name="T30" fmla="*/ 31 w 33"/>
                <a:gd name="T31" fmla="*/ 8 h 31"/>
                <a:gd name="T32" fmla="*/ 33 w 33"/>
                <a:gd name="T33" fmla="*/ 10 h 31"/>
                <a:gd name="T34" fmla="*/ 33 w 33"/>
                <a:gd name="T35" fmla="*/ 20 h 31"/>
                <a:gd name="T36" fmla="*/ 31 w 33"/>
                <a:gd name="T37" fmla="*/ 22 h 31"/>
                <a:gd name="T38" fmla="*/ 29 w 33"/>
                <a:gd name="T39" fmla="*/ 27 h 31"/>
                <a:gd name="T40" fmla="*/ 23 w 33"/>
                <a:gd name="T41" fmla="*/ 31 h 31"/>
                <a:gd name="T42" fmla="*/ 10 w 33"/>
                <a:gd name="T43" fmla="*/ 31 h 31"/>
                <a:gd name="T44" fmla="*/ 6 w 33"/>
                <a:gd name="T45" fmla="*/ 27 h 31"/>
                <a:gd name="T46" fmla="*/ 2 w 33"/>
                <a:gd name="T47" fmla="*/ 22 h 31"/>
                <a:gd name="T48" fmla="*/ 0 w 33"/>
                <a:gd name="T49" fmla="*/ 20 h 31"/>
                <a:gd name="T50" fmla="*/ 0 w 33"/>
                <a:gd name="T51" fmla="*/ 10 h 31"/>
                <a:gd name="T52" fmla="*/ 10 w 33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31"/>
                <a:gd name="T83" fmla="*/ 33 w 33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31">
                  <a:moveTo>
                    <a:pt x="11" y="4"/>
                  </a:moveTo>
                  <a:lnTo>
                    <a:pt x="4" y="12"/>
                  </a:lnTo>
                  <a:lnTo>
                    <a:pt x="4" y="18"/>
                  </a:lnTo>
                  <a:lnTo>
                    <a:pt x="8" y="23"/>
                  </a:lnTo>
                  <a:lnTo>
                    <a:pt x="11" y="27"/>
                  </a:lnTo>
                  <a:lnTo>
                    <a:pt x="21" y="27"/>
                  </a:lnTo>
                  <a:lnTo>
                    <a:pt x="27" y="23"/>
                  </a:lnTo>
                  <a:lnTo>
                    <a:pt x="29" y="18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1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3" y="20"/>
                  </a:lnTo>
                  <a:lnTo>
                    <a:pt x="31" y="22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5" name="Freeform 221"/>
            <p:cNvSpPr>
              <a:spLocks/>
            </p:cNvSpPr>
            <p:nvPr/>
          </p:nvSpPr>
          <p:spPr bwMode="auto">
            <a:xfrm>
              <a:off x="2025" y="2040"/>
              <a:ext cx="13" cy="15"/>
            </a:xfrm>
            <a:custGeom>
              <a:avLst/>
              <a:gdLst>
                <a:gd name="T0" fmla="*/ 13 w 27"/>
                <a:gd name="T1" fmla="*/ 0 h 29"/>
                <a:gd name="T2" fmla="*/ 19 w 27"/>
                <a:gd name="T3" fmla="*/ 2 h 29"/>
                <a:gd name="T4" fmla="*/ 23 w 27"/>
                <a:gd name="T5" fmla="*/ 4 h 29"/>
                <a:gd name="T6" fmla="*/ 27 w 27"/>
                <a:gd name="T7" fmla="*/ 10 h 29"/>
                <a:gd name="T8" fmla="*/ 27 w 27"/>
                <a:gd name="T9" fmla="*/ 20 h 29"/>
                <a:gd name="T10" fmla="*/ 23 w 27"/>
                <a:gd name="T11" fmla="*/ 25 h 29"/>
                <a:gd name="T12" fmla="*/ 19 w 27"/>
                <a:gd name="T13" fmla="*/ 29 h 29"/>
                <a:gd name="T14" fmla="*/ 8 w 27"/>
                <a:gd name="T15" fmla="*/ 29 h 29"/>
                <a:gd name="T16" fmla="*/ 4 w 27"/>
                <a:gd name="T17" fmla="*/ 25 h 29"/>
                <a:gd name="T18" fmla="*/ 0 w 27"/>
                <a:gd name="T19" fmla="*/ 20 h 29"/>
                <a:gd name="T20" fmla="*/ 0 w 27"/>
                <a:gd name="T21" fmla="*/ 10 h 29"/>
                <a:gd name="T22" fmla="*/ 4 w 27"/>
                <a:gd name="T23" fmla="*/ 4 h 29"/>
                <a:gd name="T24" fmla="*/ 8 w 27"/>
                <a:gd name="T25" fmla="*/ 2 h 29"/>
                <a:gd name="T26" fmla="*/ 13 w 27"/>
                <a:gd name="T27" fmla="*/ 0 h 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"/>
                <a:gd name="T43" fmla="*/ 0 h 29"/>
                <a:gd name="T44" fmla="*/ 27 w 27"/>
                <a:gd name="T45" fmla="*/ 29 h 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" h="29">
                  <a:moveTo>
                    <a:pt x="13" y="0"/>
                  </a:moveTo>
                  <a:lnTo>
                    <a:pt x="19" y="2"/>
                  </a:lnTo>
                  <a:lnTo>
                    <a:pt x="23" y="4"/>
                  </a:lnTo>
                  <a:lnTo>
                    <a:pt x="27" y="10"/>
                  </a:lnTo>
                  <a:lnTo>
                    <a:pt x="27" y="20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8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6" name="Freeform 222"/>
            <p:cNvSpPr>
              <a:spLocks noEditPoints="1"/>
            </p:cNvSpPr>
            <p:nvPr/>
          </p:nvSpPr>
          <p:spPr bwMode="auto">
            <a:xfrm>
              <a:off x="2024" y="2040"/>
              <a:ext cx="15" cy="16"/>
            </a:xfrm>
            <a:custGeom>
              <a:avLst/>
              <a:gdLst>
                <a:gd name="T0" fmla="*/ 15 w 31"/>
                <a:gd name="T1" fmla="*/ 4 h 31"/>
                <a:gd name="T2" fmla="*/ 8 w 31"/>
                <a:gd name="T3" fmla="*/ 6 h 31"/>
                <a:gd name="T4" fmla="*/ 4 w 31"/>
                <a:gd name="T5" fmla="*/ 12 h 31"/>
                <a:gd name="T6" fmla="*/ 4 w 31"/>
                <a:gd name="T7" fmla="*/ 18 h 31"/>
                <a:gd name="T8" fmla="*/ 8 w 31"/>
                <a:gd name="T9" fmla="*/ 23 h 31"/>
                <a:gd name="T10" fmla="*/ 12 w 31"/>
                <a:gd name="T11" fmla="*/ 27 h 31"/>
                <a:gd name="T12" fmla="*/ 19 w 31"/>
                <a:gd name="T13" fmla="*/ 27 h 31"/>
                <a:gd name="T14" fmla="*/ 25 w 31"/>
                <a:gd name="T15" fmla="*/ 23 h 31"/>
                <a:gd name="T16" fmla="*/ 27 w 31"/>
                <a:gd name="T17" fmla="*/ 18 h 31"/>
                <a:gd name="T18" fmla="*/ 27 w 31"/>
                <a:gd name="T19" fmla="*/ 12 h 31"/>
                <a:gd name="T20" fmla="*/ 25 w 31"/>
                <a:gd name="T21" fmla="*/ 6 h 31"/>
                <a:gd name="T22" fmla="*/ 15 w 31"/>
                <a:gd name="T23" fmla="*/ 4 h 31"/>
                <a:gd name="T24" fmla="*/ 15 w 31"/>
                <a:gd name="T25" fmla="*/ 0 h 31"/>
                <a:gd name="T26" fmla="*/ 17 w 31"/>
                <a:gd name="T27" fmla="*/ 0 h 31"/>
                <a:gd name="T28" fmla="*/ 27 w 31"/>
                <a:gd name="T29" fmla="*/ 2 h 31"/>
                <a:gd name="T30" fmla="*/ 29 w 31"/>
                <a:gd name="T31" fmla="*/ 8 h 31"/>
                <a:gd name="T32" fmla="*/ 31 w 31"/>
                <a:gd name="T33" fmla="*/ 10 h 31"/>
                <a:gd name="T34" fmla="*/ 31 w 31"/>
                <a:gd name="T35" fmla="*/ 20 h 31"/>
                <a:gd name="T36" fmla="*/ 29 w 31"/>
                <a:gd name="T37" fmla="*/ 22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6 w 31"/>
                <a:gd name="T45" fmla="*/ 27 h 31"/>
                <a:gd name="T46" fmla="*/ 2 w 31"/>
                <a:gd name="T47" fmla="*/ 22 h 31"/>
                <a:gd name="T48" fmla="*/ 0 w 31"/>
                <a:gd name="T49" fmla="*/ 20 h 31"/>
                <a:gd name="T50" fmla="*/ 0 w 31"/>
                <a:gd name="T51" fmla="*/ 10 h 31"/>
                <a:gd name="T52" fmla="*/ 2 w 31"/>
                <a:gd name="T53" fmla="*/ 8 h 31"/>
                <a:gd name="T54" fmla="*/ 6 w 31"/>
                <a:gd name="T55" fmla="*/ 2 h 31"/>
                <a:gd name="T56" fmla="*/ 15 w 31"/>
                <a:gd name="T57" fmla="*/ 0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"/>
                <a:gd name="T88" fmla="*/ 0 h 31"/>
                <a:gd name="T89" fmla="*/ 31 w 31"/>
                <a:gd name="T90" fmla="*/ 31 h 3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" h="31">
                  <a:moveTo>
                    <a:pt x="15" y="4"/>
                  </a:moveTo>
                  <a:lnTo>
                    <a:pt x="8" y="6"/>
                  </a:lnTo>
                  <a:lnTo>
                    <a:pt x="4" y="12"/>
                  </a:lnTo>
                  <a:lnTo>
                    <a:pt x="4" y="18"/>
                  </a:lnTo>
                  <a:lnTo>
                    <a:pt x="8" y="23"/>
                  </a:lnTo>
                  <a:lnTo>
                    <a:pt x="12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8"/>
                  </a:lnTo>
                  <a:lnTo>
                    <a:pt x="27" y="12"/>
                  </a:lnTo>
                  <a:lnTo>
                    <a:pt x="25" y="6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7" y="0"/>
                  </a:lnTo>
                  <a:lnTo>
                    <a:pt x="27" y="2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20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6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7" name="Freeform 223"/>
            <p:cNvSpPr>
              <a:spLocks/>
            </p:cNvSpPr>
            <p:nvPr/>
          </p:nvSpPr>
          <p:spPr bwMode="auto">
            <a:xfrm>
              <a:off x="2142" y="1608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20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20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8" name="Freeform 224"/>
            <p:cNvSpPr>
              <a:spLocks noEditPoints="1"/>
            </p:cNvSpPr>
            <p:nvPr/>
          </p:nvSpPr>
          <p:spPr bwMode="auto">
            <a:xfrm>
              <a:off x="2141" y="1607"/>
              <a:ext cx="16" cy="16"/>
            </a:xfrm>
            <a:custGeom>
              <a:avLst/>
              <a:gdLst>
                <a:gd name="T0" fmla="*/ 12 w 33"/>
                <a:gd name="T1" fmla="*/ 3 h 32"/>
                <a:gd name="T2" fmla="*/ 8 w 33"/>
                <a:gd name="T3" fmla="*/ 7 h 32"/>
                <a:gd name="T4" fmla="*/ 4 w 33"/>
                <a:gd name="T5" fmla="*/ 13 h 32"/>
                <a:gd name="T6" fmla="*/ 4 w 33"/>
                <a:gd name="T7" fmla="*/ 19 h 32"/>
                <a:gd name="T8" fmla="*/ 8 w 33"/>
                <a:gd name="T9" fmla="*/ 24 h 32"/>
                <a:gd name="T10" fmla="*/ 12 w 33"/>
                <a:gd name="T11" fmla="*/ 28 h 32"/>
                <a:gd name="T12" fmla="*/ 21 w 33"/>
                <a:gd name="T13" fmla="*/ 28 h 32"/>
                <a:gd name="T14" fmla="*/ 27 w 33"/>
                <a:gd name="T15" fmla="*/ 24 h 32"/>
                <a:gd name="T16" fmla="*/ 29 w 33"/>
                <a:gd name="T17" fmla="*/ 19 h 32"/>
                <a:gd name="T18" fmla="*/ 29 w 33"/>
                <a:gd name="T19" fmla="*/ 13 h 32"/>
                <a:gd name="T20" fmla="*/ 27 w 33"/>
                <a:gd name="T21" fmla="*/ 7 h 32"/>
                <a:gd name="T22" fmla="*/ 21 w 33"/>
                <a:gd name="T23" fmla="*/ 3 h 32"/>
                <a:gd name="T24" fmla="*/ 12 w 33"/>
                <a:gd name="T25" fmla="*/ 3 h 32"/>
                <a:gd name="T26" fmla="*/ 10 w 33"/>
                <a:gd name="T27" fmla="*/ 0 h 32"/>
                <a:gd name="T28" fmla="*/ 23 w 33"/>
                <a:gd name="T29" fmla="*/ 0 h 32"/>
                <a:gd name="T30" fmla="*/ 29 w 33"/>
                <a:gd name="T31" fmla="*/ 3 h 32"/>
                <a:gd name="T32" fmla="*/ 31 w 33"/>
                <a:gd name="T33" fmla="*/ 9 h 32"/>
                <a:gd name="T34" fmla="*/ 33 w 33"/>
                <a:gd name="T35" fmla="*/ 11 h 32"/>
                <a:gd name="T36" fmla="*/ 33 w 33"/>
                <a:gd name="T37" fmla="*/ 21 h 32"/>
                <a:gd name="T38" fmla="*/ 31 w 33"/>
                <a:gd name="T39" fmla="*/ 23 h 32"/>
                <a:gd name="T40" fmla="*/ 29 w 33"/>
                <a:gd name="T41" fmla="*/ 28 h 32"/>
                <a:gd name="T42" fmla="*/ 23 w 33"/>
                <a:gd name="T43" fmla="*/ 32 h 32"/>
                <a:gd name="T44" fmla="*/ 10 w 33"/>
                <a:gd name="T45" fmla="*/ 32 h 32"/>
                <a:gd name="T46" fmla="*/ 6 w 33"/>
                <a:gd name="T47" fmla="*/ 28 h 32"/>
                <a:gd name="T48" fmla="*/ 2 w 33"/>
                <a:gd name="T49" fmla="*/ 23 h 32"/>
                <a:gd name="T50" fmla="*/ 0 w 33"/>
                <a:gd name="T51" fmla="*/ 21 h 32"/>
                <a:gd name="T52" fmla="*/ 0 w 33"/>
                <a:gd name="T53" fmla="*/ 11 h 32"/>
                <a:gd name="T54" fmla="*/ 2 w 33"/>
                <a:gd name="T55" fmla="*/ 9 h 32"/>
                <a:gd name="T56" fmla="*/ 6 w 33"/>
                <a:gd name="T57" fmla="*/ 3 h 32"/>
                <a:gd name="T58" fmla="*/ 10 w 33"/>
                <a:gd name="T59" fmla="*/ 0 h 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2"/>
                <a:gd name="T92" fmla="*/ 33 w 33"/>
                <a:gd name="T93" fmla="*/ 32 h 3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2">
                  <a:moveTo>
                    <a:pt x="12" y="3"/>
                  </a:moveTo>
                  <a:lnTo>
                    <a:pt x="8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8" y="24"/>
                  </a:lnTo>
                  <a:lnTo>
                    <a:pt x="12" y="28"/>
                  </a:lnTo>
                  <a:lnTo>
                    <a:pt x="21" y="28"/>
                  </a:lnTo>
                  <a:lnTo>
                    <a:pt x="27" y="24"/>
                  </a:lnTo>
                  <a:lnTo>
                    <a:pt x="29" y="19"/>
                  </a:lnTo>
                  <a:lnTo>
                    <a:pt x="29" y="13"/>
                  </a:lnTo>
                  <a:lnTo>
                    <a:pt x="27" y="7"/>
                  </a:lnTo>
                  <a:lnTo>
                    <a:pt x="21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3"/>
                  </a:lnTo>
                  <a:lnTo>
                    <a:pt x="31" y="9"/>
                  </a:lnTo>
                  <a:lnTo>
                    <a:pt x="33" y="11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3" y="32"/>
                  </a:lnTo>
                  <a:lnTo>
                    <a:pt x="10" y="32"/>
                  </a:lnTo>
                  <a:lnTo>
                    <a:pt x="6" y="28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1"/>
                  </a:lnTo>
                  <a:lnTo>
                    <a:pt x="2" y="9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89" name="Line 225"/>
            <p:cNvSpPr>
              <a:spLocks noChangeShapeType="1"/>
            </p:cNvSpPr>
            <p:nvPr/>
          </p:nvSpPr>
          <p:spPr bwMode="auto">
            <a:xfrm flipH="1" flipV="1">
              <a:off x="1982" y="1785"/>
              <a:ext cx="54" cy="27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0" name="Line 226"/>
            <p:cNvSpPr>
              <a:spLocks noChangeShapeType="1"/>
            </p:cNvSpPr>
            <p:nvPr/>
          </p:nvSpPr>
          <p:spPr bwMode="auto">
            <a:xfrm flipH="1">
              <a:off x="1982" y="1616"/>
              <a:ext cx="169" cy="16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1" name="Line 227"/>
            <p:cNvSpPr>
              <a:spLocks noChangeShapeType="1"/>
            </p:cNvSpPr>
            <p:nvPr/>
          </p:nvSpPr>
          <p:spPr bwMode="auto">
            <a:xfrm flipH="1" flipV="1">
              <a:off x="1712" y="1731"/>
              <a:ext cx="270" cy="5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2" name="Line 228"/>
            <p:cNvSpPr>
              <a:spLocks noChangeShapeType="1"/>
            </p:cNvSpPr>
            <p:nvPr/>
          </p:nvSpPr>
          <p:spPr bwMode="auto">
            <a:xfrm>
              <a:off x="1712" y="1731"/>
              <a:ext cx="320" cy="32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3" name="Line 229"/>
            <p:cNvSpPr>
              <a:spLocks noChangeShapeType="1"/>
            </p:cNvSpPr>
            <p:nvPr/>
          </p:nvSpPr>
          <p:spPr bwMode="auto">
            <a:xfrm flipV="1">
              <a:off x="2032" y="1615"/>
              <a:ext cx="117" cy="43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4" name="Line 230"/>
            <p:cNvSpPr>
              <a:spLocks noChangeShapeType="1"/>
            </p:cNvSpPr>
            <p:nvPr/>
          </p:nvSpPr>
          <p:spPr bwMode="auto">
            <a:xfrm flipH="1">
              <a:off x="1712" y="1615"/>
              <a:ext cx="437" cy="11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5" name="Freeform 231"/>
            <p:cNvSpPr>
              <a:spLocks/>
            </p:cNvSpPr>
            <p:nvPr/>
          </p:nvSpPr>
          <p:spPr bwMode="auto">
            <a:xfrm>
              <a:off x="2511" y="2481"/>
              <a:ext cx="14" cy="14"/>
            </a:xfrm>
            <a:custGeom>
              <a:avLst/>
              <a:gdLst>
                <a:gd name="T0" fmla="*/ 12 w 27"/>
                <a:gd name="T1" fmla="*/ 0 h 27"/>
                <a:gd name="T2" fmla="*/ 16 w 27"/>
                <a:gd name="T3" fmla="*/ 0 h 27"/>
                <a:gd name="T4" fmla="*/ 23 w 27"/>
                <a:gd name="T5" fmla="*/ 4 h 27"/>
                <a:gd name="T6" fmla="*/ 27 w 27"/>
                <a:gd name="T7" fmla="*/ 11 h 27"/>
                <a:gd name="T8" fmla="*/ 27 w 27"/>
                <a:gd name="T9" fmla="*/ 15 h 27"/>
                <a:gd name="T10" fmla="*/ 23 w 27"/>
                <a:gd name="T11" fmla="*/ 23 h 27"/>
                <a:gd name="T12" fmla="*/ 16 w 27"/>
                <a:gd name="T13" fmla="*/ 27 h 27"/>
                <a:gd name="T14" fmla="*/ 12 w 27"/>
                <a:gd name="T15" fmla="*/ 27 h 27"/>
                <a:gd name="T16" fmla="*/ 4 w 27"/>
                <a:gd name="T17" fmla="*/ 23 h 27"/>
                <a:gd name="T18" fmla="*/ 0 w 27"/>
                <a:gd name="T19" fmla="*/ 15 h 27"/>
                <a:gd name="T20" fmla="*/ 0 w 27"/>
                <a:gd name="T21" fmla="*/ 11 h 27"/>
                <a:gd name="T22" fmla="*/ 4 w 27"/>
                <a:gd name="T23" fmla="*/ 4 h 27"/>
                <a:gd name="T24" fmla="*/ 12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12" y="0"/>
                  </a:moveTo>
                  <a:lnTo>
                    <a:pt x="16" y="0"/>
                  </a:lnTo>
                  <a:lnTo>
                    <a:pt x="23" y="4"/>
                  </a:lnTo>
                  <a:lnTo>
                    <a:pt x="27" y="11"/>
                  </a:lnTo>
                  <a:lnTo>
                    <a:pt x="27" y="15"/>
                  </a:lnTo>
                  <a:lnTo>
                    <a:pt x="23" y="23"/>
                  </a:lnTo>
                  <a:lnTo>
                    <a:pt x="16" y="27"/>
                  </a:lnTo>
                  <a:lnTo>
                    <a:pt x="12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6" name="Freeform 232"/>
            <p:cNvSpPr>
              <a:spLocks noEditPoints="1"/>
            </p:cNvSpPr>
            <p:nvPr/>
          </p:nvSpPr>
          <p:spPr bwMode="auto">
            <a:xfrm>
              <a:off x="2510" y="2480"/>
              <a:ext cx="16" cy="16"/>
            </a:xfrm>
            <a:custGeom>
              <a:avLst/>
              <a:gdLst>
                <a:gd name="T0" fmla="*/ 11 w 30"/>
                <a:gd name="T1" fmla="*/ 4 h 30"/>
                <a:gd name="T2" fmla="*/ 3 w 30"/>
                <a:gd name="T3" fmla="*/ 11 h 30"/>
                <a:gd name="T4" fmla="*/ 3 w 30"/>
                <a:gd name="T5" fmla="*/ 17 h 30"/>
                <a:gd name="T6" fmla="*/ 7 w 30"/>
                <a:gd name="T7" fmla="*/ 23 h 30"/>
                <a:gd name="T8" fmla="*/ 7 w 30"/>
                <a:gd name="T9" fmla="*/ 25 h 30"/>
                <a:gd name="T10" fmla="*/ 11 w 30"/>
                <a:gd name="T11" fmla="*/ 27 h 30"/>
                <a:gd name="T12" fmla="*/ 19 w 30"/>
                <a:gd name="T13" fmla="*/ 27 h 30"/>
                <a:gd name="T14" fmla="*/ 24 w 30"/>
                <a:gd name="T15" fmla="*/ 23 h 30"/>
                <a:gd name="T16" fmla="*/ 26 w 30"/>
                <a:gd name="T17" fmla="*/ 17 h 30"/>
                <a:gd name="T18" fmla="*/ 26 w 30"/>
                <a:gd name="T19" fmla="*/ 11 h 30"/>
                <a:gd name="T20" fmla="*/ 24 w 30"/>
                <a:gd name="T21" fmla="*/ 7 h 30"/>
                <a:gd name="T22" fmla="*/ 19 w 30"/>
                <a:gd name="T23" fmla="*/ 4 h 30"/>
                <a:gd name="T24" fmla="*/ 11 w 30"/>
                <a:gd name="T25" fmla="*/ 4 h 30"/>
                <a:gd name="T26" fmla="*/ 9 w 30"/>
                <a:gd name="T27" fmla="*/ 0 h 30"/>
                <a:gd name="T28" fmla="*/ 21 w 30"/>
                <a:gd name="T29" fmla="*/ 0 h 30"/>
                <a:gd name="T30" fmla="*/ 26 w 30"/>
                <a:gd name="T31" fmla="*/ 4 h 30"/>
                <a:gd name="T32" fmla="*/ 28 w 30"/>
                <a:gd name="T33" fmla="*/ 7 h 30"/>
                <a:gd name="T34" fmla="*/ 30 w 30"/>
                <a:gd name="T35" fmla="*/ 9 h 30"/>
                <a:gd name="T36" fmla="*/ 30 w 30"/>
                <a:gd name="T37" fmla="*/ 19 h 30"/>
                <a:gd name="T38" fmla="*/ 28 w 30"/>
                <a:gd name="T39" fmla="*/ 21 h 30"/>
                <a:gd name="T40" fmla="*/ 26 w 30"/>
                <a:gd name="T41" fmla="*/ 27 h 30"/>
                <a:gd name="T42" fmla="*/ 21 w 30"/>
                <a:gd name="T43" fmla="*/ 30 h 30"/>
                <a:gd name="T44" fmla="*/ 9 w 30"/>
                <a:gd name="T45" fmla="*/ 30 h 30"/>
                <a:gd name="T46" fmla="*/ 5 w 30"/>
                <a:gd name="T47" fmla="*/ 27 h 30"/>
                <a:gd name="T48" fmla="*/ 1 w 30"/>
                <a:gd name="T49" fmla="*/ 21 h 30"/>
                <a:gd name="T50" fmla="*/ 0 w 30"/>
                <a:gd name="T51" fmla="*/ 19 h 30"/>
                <a:gd name="T52" fmla="*/ 0 w 30"/>
                <a:gd name="T53" fmla="*/ 9 h 30"/>
                <a:gd name="T54" fmla="*/ 5 w 30"/>
                <a:gd name="T55" fmla="*/ 4 h 30"/>
                <a:gd name="T56" fmla="*/ 5 w 30"/>
                <a:gd name="T57" fmla="*/ 6 h 30"/>
                <a:gd name="T58" fmla="*/ 9 w 30"/>
                <a:gd name="T59" fmla="*/ 0 h 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30"/>
                <a:gd name="T92" fmla="*/ 30 w 30"/>
                <a:gd name="T93" fmla="*/ 30 h 3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30">
                  <a:moveTo>
                    <a:pt x="11" y="4"/>
                  </a:moveTo>
                  <a:lnTo>
                    <a:pt x="3" y="11"/>
                  </a:lnTo>
                  <a:lnTo>
                    <a:pt x="3" y="17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11" y="27"/>
                  </a:lnTo>
                  <a:lnTo>
                    <a:pt x="19" y="27"/>
                  </a:lnTo>
                  <a:lnTo>
                    <a:pt x="24" y="23"/>
                  </a:lnTo>
                  <a:lnTo>
                    <a:pt x="26" y="17"/>
                  </a:lnTo>
                  <a:lnTo>
                    <a:pt x="26" y="11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1" y="4"/>
                  </a:lnTo>
                  <a:close/>
                  <a:moveTo>
                    <a:pt x="9" y="0"/>
                  </a:moveTo>
                  <a:lnTo>
                    <a:pt x="21" y="0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30" y="9"/>
                  </a:lnTo>
                  <a:lnTo>
                    <a:pt x="30" y="19"/>
                  </a:lnTo>
                  <a:lnTo>
                    <a:pt x="28" y="21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9" y="30"/>
                  </a:lnTo>
                  <a:lnTo>
                    <a:pt x="5" y="27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7" name="Freeform 233"/>
            <p:cNvSpPr>
              <a:spLocks/>
            </p:cNvSpPr>
            <p:nvPr/>
          </p:nvSpPr>
          <p:spPr bwMode="auto">
            <a:xfrm>
              <a:off x="2247" y="2429"/>
              <a:ext cx="15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19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19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8" name="Freeform 234"/>
            <p:cNvSpPr>
              <a:spLocks noEditPoints="1"/>
            </p:cNvSpPr>
            <p:nvPr/>
          </p:nvSpPr>
          <p:spPr bwMode="auto">
            <a:xfrm>
              <a:off x="2247" y="2428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9 w 33"/>
                <a:gd name="T17" fmla="*/ 19 h 33"/>
                <a:gd name="T18" fmla="*/ 29 w 33"/>
                <a:gd name="T19" fmla="*/ 14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31 w 33"/>
                <a:gd name="T33" fmla="*/ 10 h 33"/>
                <a:gd name="T34" fmla="*/ 33 w 33"/>
                <a:gd name="T35" fmla="*/ 12 h 33"/>
                <a:gd name="T36" fmla="*/ 33 w 33"/>
                <a:gd name="T37" fmla="*/ 21 h 33"/>
                <a:gd name="T38" fmla="*/ 31 w 33"/>
                <a:gd name="T39" fmla="*/ 23 h 33"/>
                <a:gd name="T40" fmla="*/ 29 w 33"/>
                <a:gd name="T41" fmla="*/ 29 h 33"/>
                <a:gd name="T42" fmla="*/ 23 w 33"/>
                <a:gd name="T43" fmla="*/ 33 h 33"/>
                <a:gd name="T44" fmla="*/ 10 w 33"/>
                <a:gd name="T45" fmla="*/ 33 h 33"/>
                <a:gd name="T46" fmla="*/ 6 w 33"/>
                <a:gd name="T47" fmla="*/ 29 h 33"/>
                <a:gd name="T48" fmla="*/ 2 w 33"/>
                <a:gd name="T49" fmla="*/ 23 h 33"/>
                <a:gd name="T50" fmla="*/ 0 w 33"/>
                <a:gd name="T51" fmla="*/ 21 h 33"/>
                <a:gd name="T52" fmla="*/ 0 w 33"/>
                <a:gd name="T53" fmla="*/ 12 h 33"/>
                <a:gd name="T54" fmla="*/ 2 w 33"/>
                <a:gd name="T55" fmla="*/ 10 h 33"/>
                <a:gd name="T56" fmla="*/ 6 w 33"/>
                <a:gd name="T57" fmla="*/ 4 h 33"/>
                <a:gd name="T58" fmla="*/ 10 w 33"/>
                <a:gd name="T59" fmla="*/ 0 h 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3"/>
                <a:gd name="T92" fmla="*/ 33 w 33"/>
                <a:gd name="T93" fmla="*/ 33 h 3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4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799" name="Freeform 235"/>
            <p:cNvSpPr>
              <a:spLocks/>
            </p:cNvSpPr>
            <p:nvPr/>
          </p:nvSpPr>
          <p:spPr bwMode="auto">
            <a:xfrm>
              <a:off x="2563" y="2744"/>
              <a:ext cx="13" cy="14"/>
            </a:xfrm>
            <a:custGeom>
              <a:avLst/>
              <a:gdLst>
                <a:gd name="T0" fmla="*/ 8 w 27"/>
                <a:gd name="T1" fmla="*/ 0 h 27"/>
                <a:gd name="T2" fmla="*/ 19 w 27"/>
                <a:gd name="T3" fmla="*/ 0 h 27"/>
                <a:gd name="T4" fmla="*/ 23 w 27"/>
                <a:gd name="T5" fmla="*/ 4 h 27"/>
                <a:gd name="T6" fmla="*/ 27 w 27"/>
                <a:gd name="T7" fmla="*/ 12 h 27"/>
                <a:gd name="T8" fmla="*/ 27 w 27"/>
                <a:gd name="T9" fmla="*/ 16 h 27"/>
                <a:gd name="T10" fmla="*/ 23 w 27"/>
                <a:gd name="T11" fmla="*/ 23 h 27"/>
                <a:gd name="T12" fmla="*/ 19 w 27"/>
                <a:gd name="T13" fmla="*/ 27 h 27"/>
                <a:gd name="T14" fmla="*/ 8 w 27"/>
                <a:gd name="T15" fmla="*/ 27 h 27"/>
                <a:gd name="T16" fmla="*/ 4 w 27"/>
                <a:gd name="T17" fmla="*/ 23 h 27"/>
                <a:gd name="T18" fmla="*/ 0 w 27"/>
                <a:gd name="T19" fmla="*/ 16 h 27"/>
                <a:gd name="T20" fmla="*/ 0 w 27"/>
                <a:gd name="T21" fmla="*/ 12 h 27"/>
                <a:gd name="T22" fmla="*/ 4 w 27"/>
                <a:gd name="T23" fmla="*/ 4 h 27"/>
                <a:gd name="T24" fmla="*/ 8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8" y="0"/>
                  </a:moveTo>
                  <a:lnTo>
                    <a:pt x="19" y="0"/>
                  </a:lnTo>
                  <a:lnTo>
                    <a:pt x="23" y="4"/>
                  </a:lnTo>
                  <a:lnTo>
                    <a:pt x="27" y="12"/>
                  </a:lnTo>
                  <a:lnTo>
                    <a:pt x="27" y="16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0" name="Freeform 236"/>
            <p:cNvSpPr>
              <a:spLocks noEditPoints="1"/>
            </p:cNvSpPr>
            <p:nvPr/>
          </p:nvSpPr>
          <p:spPr bwMode="auto">
            <a:xfrm>
              <a:off x="2562" y="2743"/>
              <a:ext cx="15" cy="15"/>
            </a:xfrm>
            <a:custGeom>
              <a:avLst/>
              <a:gdLst>
                <a:gd name="T0" fmla="*/ 12 w 31"/>
                <a:gd name="T1" fmla="*/ 4 h 31"/>
                <a:gd name="T2" fmla="*/ 8 w 31"/>
                <a:gd name="T3" fmla="*/ 8 h 31"/>
                <a:gd name="T4" fmla="*/ 4 w 31"/>
                <a:gd name="T5" fmla="*/ 14 h 31"/>
                <a:gd name="T6" fmla="*/ 4 w 31"/>
                <a:gd name="T7" fmla="*/ 19 h 31"/>
                <a:gd name="T8" fmla="*/ 12 w 31"/>
                <a:gd name="T9" fmla="*/ 27 h 31"/>
                <a:gd name="T10" fmla="*/ 19 w 31"/>
                <a:gd name="T11" fmla="*/ 27 h 31"/>
                <a:gd name="T12" fmla="*/ 25 w 31"/>
                <a:gd name="T13" fmla="*/ 23 h 31"/>
                <a:gd name="T14" fmla="*/ 27 w 31"/>
                <a:gd name="T15" fmla="*/ 19 h 31"/>
                <a:gd name="T16" fmla="*/ 27 w 31"/>
                <a:gd name="T17" fmla="*/ 14 h 31"/>
                <a:gd name="T18" fmla="*/ 25 w 31"/>
                <a:gd name="T19" fmla="*/ 8 h 31"/>
                <a:gd name="T20" fmla="*/ 19 w 31"/>
                <a:gd name="T21" fmla="*/ 4 h 31"/>
                <a:gd name="T22" fmla="*/ 12 w 31"/>
                <a:gd name="T23" fmla="*/ 4 h 31"/>
                <a:gd name="T24" fmla="*/ 10 w 31"/>
                <a:gd name="T25" fmla="*/ 0 h 31"/>
                <a:gd name="T26" fmla="*/ 21 w 31"/>
                <a:gd name="T27" fmla="*/ 0 h 31"/>
                <a:gd name="T28" fmla="*/ 27 w 31"/>
                <a:gd name="T29" fmla="*/ 4 h 31"/>
                <a:gd name="T30" fmla="*/ 29 w 31"/>
                <a:gd name="T31" fmla="*/ 10 h 31"/>
                <a:gd name="T32" fmla="*/ 31 w 31"/>
                <a:gd name="T33" fmla="*/ 12 h 31"/>
                <a:gd name="T34" fmla="*/ 31 w 31"/>
                <a:gd name="T35" fmla="*/ 21 h 31"/>
                <a:gd name="T36" fmla="*/ 29 w 31"/>
                <a:gd name="T37" fmla="*/ 23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0 w 31"/>
                <a:gd name="T45" fmla="*/ 21 h 31"/>
                <a:gd name="T46" fmla="*/ 0 w 31"/>
                <a:gd name="T47" fmla="*/ 12 h 31"/>
                <a:gd name="T48" fmla="*/ 2 w 31"/>
                <a:gd name="T49" fmla="*/ 10 h 31"/>
                <a:gd name="T50" fmla="*/ 6 w 31"/>
                <a:gd name="T51" fmla="*/ 4 h 31"/>
                <a:gd name="T52" fmla="*/ 10 w 31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31"/>
                <a:gd name="T83" fmla="*/ 31 w 31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31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5" y="8"/>
                  </a:lnTo>
                  <a:lnTo>
                    <a:pt x="19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1" y="0"/>
                  </a:lnTo>
                  <a:lnTo>
                    <a:pt x="27" y="4"/>
                  </a:lnTo>
                  <a:lnTo>
                    <a:pt x="29" y="10"/>
                  </a:lnTo>
                  <a:lnTo>
                    <a:pt x="31" y="12"/>
                  </a:lnTo>
                  <a:lnTo>
                    <a:pt x="31" y="21"/>
                  </a:lnTo>
                  <a:lnTo>
                    <a:pt x="29" y="23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1" name="Freeform 237"/>
            <p:cNvSpPr>
              <a:spLocks/>
            </p:cNvSpPr>
            <p:nvPr/>
          </p:nvSpPr>
          <p:spPr bwMode="auto">
            <a:xfrm>
              <a:off x="2680" y="2312"/>
              <a:ext cx="14" cy="13"/>
            </a:xfrm>
            <a:custGeom>
              <a:avLst/>
              <a:gdLst>
                <a:gd name="T0" fmla="*/ 10 w 29"/>
                <a:gd name="T1" fmla="*/ 0 h 27"/>
                <a:gd name="T2" fmla="*/ 19 w 29"/>
                <a:gd name="T3" fmla="*/ 0 h 27"/>
                <a:gd name="T4" fmla="*/ 25 w 29"/>
                <a:gd name="T5" fmla="*/ 4 h 27"/>
                <a:gd name="T6" fmla="*/ 29 w 29"/>
                <a:gd name="T7" fmla="*/ 8 h 27"/>
                <a:gd name="T8" fmla="*/ 29 w 29"/>
                <a:gd name="T9" fmla="*/ 19 h 27"/>
                <a:gd name="T10" fmla="*/ 25 w 29"/>
                <a:gd name="T11" fmla="*/ 23 h 27"/>
                <a:gd name="T12" fmla="*/ 19 w 29"/>
                <a:gd name="T13" fmla="*/ 27 h 27"/>
                <a:gd name="T14" fmla="*/ 10 w 29"/>
                <a:gd name="T15" fmla="*/ 27 h 27"/>
                <a:gd name="T16" fmla="*/ 4 w 29"/>
                <a:gd name="T17" fmla="*/ 23 h 27"/>
                <a:gd name="T18" fmla="*/ 0 w 29"/>
                <a:gd name="T19" fmla="*/ 19 h 27"/>
                <a:gd name="T20" fmla="*/ 0 w 29"/>
                <a:gd name="T21" fmla="*/ 8 h 27"/>
                <a:gd name="T22" fmla="*/ 4 w 29"/>
                <a:gd name="T23" fmla="*/ 4 h 27"/>
                <a:gd name="T24" fmla="*/ 10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8"/>
                  </a:lnTo>
                  <a:lnTo>
                    <a:pt x="29" y="19"/>
                  </a:lnTo>
                  <a:lnTo>
                    <a:pt x="25" y="23"/>
                  </a:lnTo>
                  <a:lnTo>
                    <a:pt x="19" y="27"/>
                  </a:lnTo>
                  <a:lnTo>
                    <a:pt x="10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802" name="Freeform 238"/>
            <p:cNvSpPr>
              <a:spLocks noEditPoints="1"/>
            </p:cNvSpPr>
            <p:nvPr/>
          </p:nvSpPr>
          <p:spPr bwMode="auto">
            <a:xfrm>
              <a:off x="2679" y="2311"/>
              <a:ext cx="16" cy="15"/>
            </a:xfrm>
            <a:custGeom>
              <a:avLst/>
              <a:gdLst>
                <a:gd name="T0" fmla="*/ 12 w 33"/>
                <a:gd name="T1" fmla="*/ 4 h 31"/>
                <a:gd name="T2" fmla="*/ 4 w 33"/>
                <a:gd name="T3" fmla="*/ 12 h 31"/>
                <a:gd name="T4" fmla="*/ 4 w 33"/>
                <a:gd name="T5" fmla="*/ 19 h 31"/>
                <a:gd name="T6" fmla="*/ 12 w 33"/>
                <a:gd name="T7" fmla="*/ 27 h 31"/>
                <a:gd name="T8" fmla="*/ 21 w 33"/>
                <a:gd name="T9" fmla="*/ 27 h 31"/>
                <a:gd name="T10" fmla="*/ 27 w 33"/>
                <a:gd name="T11" fmla="*/ 23 h 31"/>
                <a:gd name="T12" fmla="*/ 29 w 33"/>
                <a:gd name="T13" fmla="*/ 19 h 31"/>
                <a:gd name="T14" fmla="*/ 29 w 33"/>
                <a:gd name="T15" fmla="*/ 12 h 31"/>
                <a:gd name="T16" fmla="*/ 27 w 33"/>
                <a:gd name="T17" fmla="*/ 8 h 31"/>
                <a:gd name="T18" fmla="*/ 21 w 33"/>
                <a:gd name="T19" fmla="*/ 4 h 31"/>
                <a:gd name="T20" fmla="*/ 12 w 33"/>
                <a:gd name="T21" fmla="*/ 4 h 31"/>
                <a:gd name="T22" fmla="*/ 10 w 33"/>
                <a:gd name="T23" fmla="*/ 0 h 31"/>
                <a:gd name="T24" fmla="*/ 23 w 33"/>
                <a:gd name="T25" fmla="*/ 0 h 31"/>
                <a:gd name="T26" fmla="*/ 29 w 33"/>
                <a:gd name="T27" fmla="*/ 4 h 31"/>
                <a:gd name="T28" fmla="*/ 31 w 33"/>
                <a:gd name="T29" fmla="*/ 8 h 31"/>
                <a:gd name="T30" fmla="*/ 33 w 33"/>
                <a:gd name="T31" fmla="*/ 10 h 31"/>
                <a:gd name="T32" fmla="*/ 33 w 33"/>
                <a:gd name="T33" fmla="*/ 21 h 31"/>
                <a:gd name="T34" fmla="*/ 31 w 33"/>
                <a:gd name="T35" fmla="*/ 23 h 31"/>
                <a:gd name="T36" fmla="*/ 29 w 33"/>
                <a:gd name="T37" fmla="*/ 27 h 31"/>
                <a:gd name="T38" fmla="*/ 23 w 33"/>
                <a:gd name="T39" fmla="*/ 31 h 31"/>
                <a:gd name="T40" fmla="*/ 10 w 33"/>
                <a:gd name="T41" fmla="*/ 31 h 31"/>
                <a:gd name="T42" fmla="*/ 0 w 33"/>
                <a:gd name="T43" fmla="*/ 21 h 31"/>
                <a:gd name="T44" fmla="*/ 0 w 33"/>
                <a:gd name="T45" fmla="*/ 10 h 31"/>
                <a:gd name="T46" fmla="*/ 10 w 33"/>
                <a:gd name="T47" fmla="*/ 0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"/>
                <a:gd name="T73" fmla="*/ 0 h 31"/>
                <a:gd name="T74" fmla="*/ 33 w 33"/>
                <a:gd name="T75" fmla="*/ 31 h 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" h="31">
                  <a:moveTo>
                    <a:pt x="12" y="4"/>
                  </a:moveTo>
                  <a:lnTo>
                    <a:pt x="4" y="12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21" y="27"/>
                  </a:lnTo>
                  <a:lnTo>
                    <a:pt x="27" y="23"/>
                  </a:lnTo>
                  <a:lnTo>
                    <a:pt x="29" y="19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239"/>
          <p:cNvGrpSpPr>
            <a:grpSpLocks/>
          </p:cNvGrpSpPr>
          <p:nvPr/>
        </p:nvGrpSpPr>
        <p:grpSpPr bwMode="auto">
          <a:xfrm>
            <a:off x="3617913" y="4124325"/>
            <a:ext cx="2195512" cy="2087563"/>
            <a:chOff x="4222" y="2416"/>
            <a:chExt cx="1383" cy="1315"/>
          </a:xfrm>
        </p:grpSpPr>
        <p:sp>
          <p:nvSpPr>
            <p:cNvPr id="55527" name="Freeform 240"/>
            <p:cNvSpPr>
              <a:spLocks/>
            </p:cNvSpPr>
            <p:nvPr/>
          </p:nvSpPr>
          <p:spPr bwMode="auto">
            <a:xfrm>
              <a:off x="4621" y="2717"/>
              <a:ext cx="50" cy="78"/>
            </a:xfrm>
            <a:custGeom>
              <a:avLst/>
              <a:gdLst>
                <a:gd name="T0" fmla="*/ 38 w 100"/>
                <a:gd name="T1" fmla="*/ 0 h 155"/>
                <a:gd name="T2" fmla="*/ 48 w 100"/>
                <a:gd name="T3" fmla="*/ 0 h 155"/>
                <a:gd name="T4" fmla="*/ 65 w 100"/>
                <a:gd name="T5" fmla="*/ 2 h 155"/>
                <a:gd name="T6" fmla="*/ 78 w 100"/>
                <a:gd name="T7" fmla="*/ 12 h 155"/>
                <a:gd name="T8" fmla="*/ 84 w 100"/>
                <a:gd name="T9" fmla="*/ 17 h 155"/>
                <a:gd name="T10" fmla="*/ 88 w 100"/>
                <a:gd name="T11" fmla="*/ 23 h 155"/>
                <a:gd name="T12" fmla="*/ 90 w 100"/>
                <a:gd name="T13" fmla="*/ 31 h 155"/>
                <a:gd name="T14" fmla="*/ 90 w 100"/>
                <a:gd name="T15" fmla="*/ 40 h 155"/>
                <a:gd name="T16" fmla="*/ 88 w 100"/>
                <a:gd name="T17" fmla="*/ 58 h 155"/>
                <a:gd name="T18" fmla="*/ 78 w 100"/>
                <a:gd name="T19" fmla="*/ 77 h 155"/>
                <a:gd name="T20" fmla="*/ 69 w 100"/>
                <a:gd name="T21" fmla="*/ 90 h 155"/>
                <a:gd name="T22" fmla="*/ 54 w 100"/>
                <a:gd name="T23" fmla="*/ 107 h 155"/>
                <a:gd name="T24" fmla="*/ 32 w 100"/>
                <a:gd name="T25" fmla="*/ 127 h 155"/>
                <a:gd name="T26" fmla="*/ 21 w 100"/>
                <a:gd name="T27" fmla="*/ 138 h 155"/>
                <a:gd name="T28" fmla="*/ 84 w 100"/>
                <a:gd name="T29" fmla="*/ 138 h 155"/>
                <a:gd name="T30" fmla="*/ 88 w 100"/>
                <a:gd name="T31" fmla="*/ 136 h 155"/>
                <a:gd name="T32" fmla="*/ 92 w 100"/>
                <a:gd name="T33" fmla="*/ 132 h 155"/>
                <a:gd name="T34" fmla="*/ 94 w 100"/>
                <a:gd name="T35" fmla="*/ 129 h 155"/>
                <a:gd name="T36" fmla="*/ 98 w 100"/>
                <a:gd name="T37" fmla="*/ 125 h 155"/>
                <a:gd name="T38" fmla="*/ 100 w 100"/>
                <a:gd name="T39" fmla="*/ 125 h 155"/>
                <a:gd name="T40" fmla="*/ 96 w 100"/>
                <a:gd name="T41" fmla="*/ 140 h 155"/>
                <a:gd name="T42" fmla="*/ 88 w 100"/>
                <a:gd name="T43" fmla="*/ 155 h 155"/>
                <a:gd name="T44" fmla="*/ 0 w 100"/>
                <a:gd name="T45" fmla="*/ 155 h 155"/>
                <a:gd name="T46" fmla="*/ 0 w 100"/>
                <a:gd name="T47" fmla="*/ 153 h 155"/>
                <a:gd name="T48" fmla="*/ 31 w 100"/>
                <a:gd name="T49" fmla="*/ 121 h 155"/>
                <a:gd name="T50" fmla="*/ 50 w 100"/>
                <a:gd name="T51" fmla="*/ 100 h 155"/>
                <a:gd name="T52" fmla="*/ 61 w 100"/>
                <a:gd name="T53" fmla="*/ 81 h 155"/>
                <a:gd name="T54" fmla="*/ 69 w 100"/>
                <a:gd name="T55" fmla="*/ 65 h 155"/>
                <a:gd name="T56" fmla="*/ 71 w 100"/>
                <a:gd name="T57" fmla="*/ 50 h 155"/>
                <a:gd name="T58" fmla="*/ 71 w 100"/>
                <a:gd name="T59" fmla="*/ 42 h 155"/>
                <a:gd name="T60" fmla="*/ 67 w 100"/>
                <a:gd name="T61" fmla="*/ 31 h 155"/>
                <a:gd name="T62" fmla="*/ 61 w 100"/>
                <a:gd name="T63" fmla="*/ 25 h 155"/>
                <a:gd name="T64" fmla="*/ 54 w 100"/>
                <a:gd name="T65" fmla="*/ 19 h 155"/>
                <a:gd name="T66" fmla="*/ 38 w 100"/>
                <a:gd name="T67" fmla="*/ 15 h 155"/>
                <a:gd name="T68" fmla="*/ 27 w 100"/>
                <a:gd name="T69" fmla="*/ 17 h 155"/>
                <a:gd name="T70" fmla="*/ 17 w 100"/>
                <a:gd name="T71" fmla="*/ 23 h 155"/>
                <a:gd name="T72" fmla="*/ 11 w 100"/>
                <a:gd name="T73" fmla="*/ 29 h 155"/>
                <a:gd name="T74" fmla="*/ 4 w 100"/>
                <a:gd name="T75" fmla="*/ 44 h 155"/>
                <a:gd name="T76" fmla="*/ 0 w 100"/>
                <a:gd name="T77" fmla="*/ 44 h 155"/>
                <a:gd name="T78" fmla="*/ 6 w 100"/>
                <a:gd name="T79" fmla="*/ 27 h 155"/>
                <a:gd name="T80" fmla="*/ 17 w 100"/>
                <a:gd name="T81" fmla="*/ 12 h 155"/>
                <a:gd name="T82" fmla="*/ 23 w 100"/>
                <a:gd name="T83" fmla="*/ 6 h 155"/>
                <a:gd name="T84" fmla="*/ 31 w 100"/>
                <a:gd name="T85" fmla="*/ 2 h 155"/>
                <a:gd name="T86" fmla="*/ 38 w 100"/>
                <a:gd name="T87" fmla="*/ 0 h 1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0"/>
                <a:gd name="T133" fmla="*/ 0 h 155"/>
                <a:gd name="T134" fmla="*/ 100 w 100"/>
                <a:gd name="T135" fmla="*/ 155 h 1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0" h="155">
                  <a:moveTo>
                    <a:pt x="38" y="0"/>
                  </a:moveTo>
                  <a:lnTo>
                    <a:pt x="48" y="0"/>
                  </a:lnTo>
                  <a:lnTo>
                    <a:pt x="65" y="2"/>
                  </a:lnTo>
                  <a:lnTo>
                    <a:pt x="78" y="12"/>
                  </a:lnTo>
                  <a:lnTo>
                    <a:pt x="84" y="17"/>
                  </a:lnTo>
                  <a:lnTo>
                    <a:pt x="88" y="23"/>
                  </a:lnTo>
                  <a:lnTo>
                    <a:pt x="90" y="31"/>
                  </a:lnTo>
                  <a:lnTo>
                    <a:pt x="90" y="40"/>
                  </a:lnTo>
                  <a:lnTo>
                    <a:pt x="88" y="58"/>
                  </a:lnTo>
                  <a:lnTo>
                    <a:pt x="78" y="77"/>
                  </a:lnTo>
                  <a:lnTo>
                    <a:pt x="69" y="90"/>
                  </a:lnTo>
                  <a:lnTo>
                    <a:pt x="54" y="107"/>
                  </a:lnTo>
                  <a:lnTo>
                    <a:pt x="32" y="127"/>
                  </a:lnTo>
                  <a:lnTo>
                    <a:pt x="21" y="138"/>
                  </a:lnTo>
                  <a:lnTo>
                    <a:pt x="84" y="138"/>
                  </a:lnTo>
                  <a:lnTo>
                    <a:pt x="88" y="136"/>
                  </a:lnTo>
                  <a:lnTo>
                    <a:pt x="92" y="132"/>
                  </a:lnTo>
                  <a:lnTo>
                    <a:pt x="94" y="129"/>
                  </a:lnTo>
                  <a:lnTo>
                    <a:pt x="98" y="125"/>
                  </a:lnTo>
                  <a:lnTo>
                    <a:pt x="100" y="125"/>
                  </a:lnTo>
                  <a:lnTo>
                    <a:pt x="96" y="140"/>
                  </a:lnTo>
                  <a:lnTo>
                    <a:pt x="88" y="155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31" y="121"/>
                  </a:lnTo>
                  <a:lnTo>
                    <a:pt x="50" y="100"/>
                  </a:lnTo>
                  <a:lnTo>
                    <a:pt x="61" y="81"/>
                  </a:lnTo>
                  <a:lnTo>
                    <a:pt x="69" y="65"/>
                  </a:lnTo>
                  <a:lnTo>
                    <a:pt x="71" y="50"/>
                  </a:lnTo>
                  <a:lnTo>
                    <a:pt x="71" y="42"/>
                  </a:lnTo>
                  <a:lnTo>
                    <a:pt x="67" y="31"/>
                  </a:lnTo>
                  <a:lnTo>
                    <a:pt x="61" y="25"/>
                  </a:lnTo>
                  <a:lnTo>
                    <a:pt x="54" y="19"/>
                  </a:lnTo>
                  <a:lnTo>
                    <a:pt x="38" y="15"/>
                  </a:lnTo>
                  <a:lnTo>
                    <a:pt x="27" y="17"/>
                  </a:lnTo>
                  <a:lnTo>
                    <a:pt x="17" y="23"/>
                  </a:lnTo>
                  <a:lnTo>
                    <a:pt x="11" y="29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6" y="27"/>
                  </a:lnTo>
                  <a:lnTo>
                    <a:pt x="17" y="12"/>
                  </a:lnTo>
                  <a:lnTo>
                    <a:pt x="23" y="6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8" name="Freeform 241"/>
            <p:cNvSpPr>
              <a:spLocks/>
            </p:cNvSpPr>
            <p:nvPr/>
          </p:nvSpPr>
          <p:spPr bwMode="auto">
            <a:xfrm>
              <a:off x="5319" y="3173"/>
              <a:ext cx="44" cy="78"/>
            </a:xfrm>
            <a:custGeom>
              <a:avLst/>
              <a:gdLst>
                <a:gd name="T0" fmla="*/ 52 w 88"/>
                <a:gd name="T1" fmla="*/ 0 h 157"/>
                <a:gd name="T2" fmla="*/ 80 w 88"/>
                <a:gd name="T3" fmla="*/ 17 h 157"/>
                <a:gd name="T4" fmla="*/ 82 w 88"/>
                <a:gd name="T5" fmla="*/ 30 h 157"/>
                <a:gd name="T6" fmla="*/ 78 w 88"/>
                <a:gd name="T7" fmla="*/ 48 h 157"/>
                <a:gd name="T8" fmla="*/ 67 w 88"/>
                <a:gd name="T9" fmla="*/ 57 h 157"/>
                <a:gd name="T10" fmla="*/ 67 w 88"/>
                <a:gd name="T11" fmla="*/ 65 h 157"/>
                <a:gd name="T12" fmla="*/ 77 w 88"/>
                <a:gd name="T13" fmla="*/ 73 h 157"/>
                <a:gd name="T14" fmla="*/ 88 w 88"/>
                <a:gd name="T15" fmla="*/ 105 h 157"/>
                <a:gd name="T16" fmla="*/ 82 w 88"/>
                <a:gd name="T17" fmla="*/ 132 h 157"/>
                <a:gd name="T18" fmla="*/ 52 w 88"/>
                <a:gd name="T19" fmla="*/ 153 h 157"/>
                <a:gd name="T20" fmla="*/ 11 w 88"/>
                <a:gd name="T21" fmla="*/ 157 h 157"/>
                <a:gd name="T22" fmla="*/ 4 w 88"/>
                <a:gd name="T23" fmla="*/ 151 h 157"/>
                <a:gd name="T24" fmla="*/ 0 w 88"/>
                <a:gd name="T25" fmla="*/ 142 h 157"/>
                <a:gd name="T26" fmla="*/ 4 w 88"/>
                <a:gd name="T27" fmla="*/ 138 h 157"/>
                <a:gd name="T28" fmla="*/ 11 w 88"/>
                <a:gd name="T29" fmla="*/ 136 h 157"/>
                <a:gd name="T30" fmla="*/ 25 w 88"/>
                <a:gd name="T31" fmla="*/ 144 h 157"/>
                <a:gd name="T32" fmla="*/ 34 w 88"/>
                <a:gd name="T33" fmla="*/ 149 h 157"/>
                <a:gd name="T34" fmla="*/ 52 w 88"/>
                <a:gd name="T35" fmla="*/ 147 h 157"/>
                <a:gd name="T36" fmla="*/ 61 w 88"/>
                <a:gd name="T37" fmla="*/ 142 h 157"/>
                <a:gd name="T38" fmla="*/ 73 w 88"/>
                <a:gd name="T39" fmla="*/ 115 h 157"/>
                <a:gd name="T40" fmla="*/ 71 w 88"/>
                <a:gd name="T41" fmla="*/ 99 h 157"/>
                <a:gd name="T42" fmla="*/ 57 w 88"/>
                <a:gd name="T43" fmla="*/ 84 h 157"/>
                <a:gd name="T44" fmla="*/ 42 w 88"/>
                <a:gd name="T45" fmla="*/ 78 h 157"/>
                <a:gd name="T46" fmla="*/ 25 w 88"/>
                <a:gd name="T47" fmla="*/ 76 h 157"/>
                <a:gd name="T48" fmla="*/ 44 w 88"/>
                <a:gd name="T49" fmla="*/ 65 h 157"/>
                <a:gd name="T50" fmla="*/ 57 w 88"/>
                <a:gd name="T51" fmla="*/ 55 h 157"/>
                <a:gd name="T52" fmla="*/ 61 w 88"/>
                <a:gd name="T53" fmla="*/ 44 h 157"/>
                <a:gd name="T54" fmla="*/ 63 w 88"/>
                <a:gd name="T55" fmla="*/ 32 h 157"/>
                <a:gd name="T56" fmla="*/ 55 w 88"/>
                <a:gd name="T57" fmla="*/ 21 h 157"/>
                <a:gd name="T58" fmla="*/ 42 w 88"/>
                <a:gd name="T59" fmla="*/ 15 h 157"/>
                <a:gd name="T60" fmla="*/ 29 w 88"/>
                <a:gd name="T61" fmla="*/ 15 h 157"/>
                <a:gd name="T62" fmla="*/ 11 w 88"/>
                <a:gd name="T63" fmla="*/ 25 h 157"/>
                <a:gd name="T64" fmla="*/ 6 w 88"/>
                <a:gd name="T65" fmla="*/ 38 h 157"/>
                <a:gd name="T66" fmla="*/ 2 w 88"/>
                <a:gd name="T67" fmla="*/ 28 h 157"/>
                <a:gd name="T68" fmla="*/ 23 w 88"/>
                <a:gd name="T69" fmla="*/ 4 h 157"/>
                <a:gd name="T70" fmla="*/ 36 w 88"/>
                <a:gd name="T71" fmla="*/ 0 h 15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8"/>
                <a:gd name="T109" fmla="*/ 0 h 157"/>
                <a:gd name="T110" fmla="*/ 88 w 88"/>
                <a:gd name="T111" fmla="*/ 157 h 15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8" h="157">
                  <a:moveTo>
                    <a:pt x="36" y="0"/>
                  </a:moveTo>
                  <a:lnTo>
                    <a:pt x="52" y="0"/>
                  </a:lnTo>
                  <a:lnTo>
                    <a:pt x="67" y="4"/>
                  </a:lnTo>
                  <a:lnTo>
                    <a:pt x="80" y="17"/>
                  </a:lnTo>
                  <a:lnTo>
                    <a:pt x="80" y="23"/>
                  </a:lnTo>
                  <a:lnTo>
                    <a:pt x="82" y="30"/>
                  </a:lnTo>
                  <a:lnTo>
                    <a:pt x="80" y="40"/>
                  </a:lnTo>
                  <a:lnTo>
                    <a:pt x="78" y="48"/>
                  </a:lnTo>
                  <a:lnTo>
                    <a:pt x="73" y="53"/>
                  </a:lnTo>
                  <a:lnTo>
                    <a:pt x="67" y="57"/>
                  </a:lnTo>
                  <a:lnTo>
                    <a:pt x="59" y="61"/>
                  </a:lnTo>
                  <a:lnTo>
                    <a:pt x="67" y="65"/>
                  </a:lnTo>
                  <a:lnTo>
                    <a:pt x="71" y="69"/>
                  </a:lnTo>
                  <a:lnTo>
                    <a:pt x="77" y="73"/>
                  </a:lnTo>
                  <a:lnTo>
                    <a:pt x="86" y="86"/>
                  </a:lnTo>
                  <a:lnTo>
                    <a:pt x="88" y="105"/>
                  </a:lnTo>
                  <a:lnTo>
                    <a:pt x="86" y="119"/>
                  </a:lnTo>
                  <a:lnTo>
                    <a:pt x="82" y="132"/>
                  </a:lnTo>
                  <a:lnTo>
                    <a:pt x="73" y="144"/>
                  </a:lnTo>
                  <a:lnTo>
                    <a:pt x="52" y="153"/>
                  </a:lnTo>
                  <a:lnTo>
                    <a:pt x="27" y="157"/>
                  </a:lnTo>
                  <a:lnTo>
                    <a:pt x="11" y="157"/>
                  </a:lnTo>
                  <a:lnTo>
                    <a:pt x="7" y="155"/>
                  </a:lnTo>
                  <a:lnTo>
                    <a:pt x="4" y="151"/>
                  </a:lnTo>
                  <a:lnTo>
                    <a:pt x="0" y="149"/>
                  </a:lnTo>
                  <a:lnTo>
                    <a:pt x="0" y="142"/>
                  </a:lnTo>
                  <a:lnTo>
                    <a:pt x="2" y="138"/>
                  </a:lnTo>
                  <a:lnTo>
                    <a:pt x="4" y="138"/>
                  </a:lnTo>
                  <a:lnTo>
                    <a:pt x="6" y="136"/>
                  </a:lnTo>
                  <a:lnTo>
                    <a:pt x="11" y="136"/>
                  </a:lnTo>
                  <a:lnTo>
                    <a:pt x="17" y="140"/>
                  </a:lnTo>
                  <a:lnTo>
                    <a:pt x="25" y="144"/>
                  </a:lnTo>
                  <a:lnTo>
                    <a:pt x="30" y="145"/>
                  </a:lnTo>
                  <a:lnTo>
                    <a:pt x="34" y="149"/>
                  </a:lnTo>
                  <a:lnTo>
                    <a:pt x="46" y="149"/>
                  </a:lnTo>
                  <a:lnTo>
                    <a:pt x="52" y="147"/>
                  </a:lnTo>
                  <a:lnTo>
                    <a:pt x="55" y="145"/>
                  </a:lnTo>
                  <a:lnTo>
                    <a:pt x="61" y="142"/>
                  </a:lnTo>
                  <a:lnTo>
                    <a:pt x="69" y="130"/>
                  </a:lnTo>
                  <a:lnTo>
                    <a:pt x="73" y="115"/>
                  </a:lnTo>
                  <a:lnTo>
                    <a:pt x="71" y="107"/>
                  </a:lnTo>
                  <a:lnTo>
                    <a:pt x="71" y="99"/>
                  </a:lnTo>
                  <a:lnTo>
                    <a:pt x="63" y="88"/>
                  </a:lnTo>
                  <a:lnTo>
                    <a:pt x="57" y="84"/>
                  </a:lnTo>
                  <a:lnTo>
                    <a:pt x="50" y="80"/>
                  </a:lnTo>
                  <a:lnTo>
                    <a:pt x="42" y="78"/>
                  </a:lnTo>
                  <a:lnTo>
                    <a:pt x="27" y="78"/>
                  </a:lnTo>
                  <a:lnTo>
                    <a:pt x="25" y="76"/>
                  </a:lnTo>
                  <a:lnTo>
                    <a:pt x="36" y="71"/>
                  </a:lnTo>
                  <a:lnTo>
                    <a:pt x="44" y="65"/>
                  </a:lnTo>
                  <a:lnTo>
                    <a:pt x="53" y="59"/>
                  </a:lnTo>
                  <a:lnTo>
                    <a:pt x="57" y="55"/>
                  </a:lnTo>
                  <a:lnTo>
                    <a:pt x="61" y="50"/>
                  </a:lnTo>
                  <a:lnTo>
                    <a:pt x="61" y="44"/>
                  </a:lnTo>
                  <a:lnTo>
                    <a:pt x="63" y="38"/>
                  </a:lnTo>
                  <a:lnTo>
                    <a:pt x="63" y="32"/>
                  </a:lnTo>
                  <a:lnTo>
                    <a:pt x="61" y="27"/>
                  </a:lnTo>
                  <a:lnTo>
                    <a:pt x="55" y="21"/>
                  </a:lnTo>
                  <a:lnTo>
                    <a:pt x="50" y="17"/>
                  </a:lnTo>
                  <a:lnTo>
                    <a:pt x="42" y="15"/>
                  </a:lnTo>
                  <a:lnTo>
                    <a:pt x="36" y="13"/>
                  </a:lnTo>
                  <a:lnTo>
                    <a:pt x="29" y="15"/>
                  </a:lnTo>
                  <a:lnTo>
                    <a:pt x="23" y="17"/>
                  </a:lnTo>
                  <a:lnTo>
                    <a:pt x="11" y="25"/>
                  </a:lnTo>
                  <a:lnTo>
                    <a:pt x="7" y="30"/>
                  </a:lnTo>
                  <a:lnTo>
                    <a:pt x="6" y="38"/>
                  </a:lnTo>
                  <a:lnTo>
                    <a:pt x="0" y="38"/>
                  </a:lnTo>
                  <a:lnTo>
                    <a:pt x="2" y="28"/>
                  </a:lnTo>
                  <a:lnTo>
                    <a:pt x="6" y="21"/>
                  </a:lnTo>
                  <a:lnTo>
                    <a:pt x="23" y="4"/>
                  </a:lnTo>
                  <a:lnTo>
                    <a:pt x="29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9" name="Freeform 242"/>
            <p:cNvSpPr>
              <a:spLocks noEditPoints="1"/>
            </p:cNvSpPr>
            <p:nvPr/>
          </p:nvSpPr>
          <p:spPr bwMode="auto">
            <a:xfrm>
              <a:off x="4886" y="3290"/>
              <a:ext cx="51" cy="79"/>
            </a:xfrm>
            <a:custGeom>
              <a:avLst/>
              <a:gdLst>
                <a:gd name="T0" fmla="*/ 51 w 101"/>
                <a:gd name="T1" fmla="*/ 3 h 157"/>
                <a:gd name="T2" fmla="*/ 46 w 101"/>
                <a:gd name="T3" fmla="*/ 5 h 157"/>
                <a:gd name="T4" fmla="*/ 38 w 101"/>
                <a:gd name="T5" fmla="*/ 9 h 157"/>
                <a:gd name="T6" fmla="*/ 34 w 101"/>
                <a:gd name="T7" fmla="*/ 15 h 157"/>
                <a:gd name="T8" fmla="*/ 30 w 101"/>
                <a:gd name="T9" fmla="*/ 23 h 157"/>
                <a:gd name="T10" fmla="*/ 25 w 101"/>
                <a:gd name="T11" fmla="*/ 46 h 157"/>
                <a:gd name="T12" fmla="*/ 23 w 101"/>
                <a:gd name="T13" fmla="*/ 78 h 157"/>
                <a:gd name="T14" fmla="*/ 23 w 101"/>
                <a:gd name="T15" fmla="*/ 101 h 157"/>
                <a:gd name="T16" fmla="*/ 27 w 101"/>
                <a:gd name="T17" fmla="*/ 120 h 157"/>
                <a:gd name="T18" fmla="*/ 30 w 101"/>
                <a:gd name="T19" fmla="*/ 134 h 157"/>
                <a:gd name="T20" fmla="*/ 34 w 101"/>
                <a:gd name="T21" fmla="*/ 142 h 157"/>
                <a:gd name="T22" fmla="*/ 38 w 101"/>
                <a:gd name="T23" fmla="*/ 147 h 157"/>
                <a:gd name="T24" fmla="*/ 46 w 101"/>
                <a:gd name="T25" fmla="*/ 151 h 157"/>
                <a:gd name="T26" fmla="*/ 51 w 101"/>
                <a:gd name="T27" fmla="*/ 153 h 157"/>
                <a:gd name="T28" fmla="*/ 57 w 101"/>
                <a:gd name="T29" fmla="*/ 151 h 157"/>
                <a:gd name="T30" fmla="*/ 61 w 101"/>
                <a:gd name="T31" fmla="*/ 149 h 157"/>
                <a:gd name="T32" fmla="*/ 65 w 101"/>
                <a:gd name="T33" fmla="*/ 145 h 157"/>
                <a:gd name="T34" fmla="*/ 69 w 101"/>
                <a:gd name="T35" fmla="*/ 140 h 157"/>
                <a:gd name="T36" fmla="*/ 71 w 101"/>
                <a:gd name="T37" fmla="*/ 134 h 157"/>
                <a:gd name="T38" fmla="*/ 76 w 101"/>
                <a:gd name="T39" fmla="*/ 111 h 157"/>
                <a:gd name="T40" fmla="*/ 78 w 101"/>
                <a:gd name="T41" fmla="*/ 76 h 157"/>
                <a:gd name="T42" fmla="*/ 76 w 101"/>
                <a:gd name="T43" fmla="*/ 46 h 157"/>
                <a:gd name="T44" fmla="*/ 71 w 101"/>
                <a:gd name="T45" fmla="*/ 23 h 157"/>
                <a:gd name="T46" fmla="*/ 67 w 101"/>
                <a:gd name="T47" fmla="*/ 15 h 157"/>
                <a:gd name="T48" fmla="*/ 63 w 101"/>
                <a:gd name="T49" fmla="*/ 9 h 157"/>
                <a:gd name="T50" fmla="*/ 57 w 101"/>
                <a:gd name="T51" fmla="*/ 5 h 157"/>
                <a:gd name="T52" fmla="*/ 51 w 101"/>
                <a:gd name="T53" fmla="*/ 3 h 157"/>
                <a:gd name="T54" fmla="*/ 51 w 101"/>
                <a:gd name="T55" fmla="*/ 0 h 157"/>
                <a:gd name="T56" fmla="*/ 65 w 101"/>
                <a:gd name="T57" fmla="*/ 2 h 157"/>
                <a:gd name="T58" fmla="*/ 76 w 101"/>
                <a:gd name="T59" fmla="*/ 9 h 157"/>
                <a:gd name="T60" fmla="*/ 88 w 101"/>
                <a:gd name="T61" fmla="*/ 21 h 157"/>
                <a:gd name="T62" fmla="*/ 98 w 101"/>
                <a:gd name="T63" fmla="*/ 46 h 157"/>
                <a:gd name="T64" fmla="*/ 101 w 101"/>
                <a:gd name="T65" fmla="*/ 78 h 157"/>
                <a:gd name="T66" fmla="*/ 98 w 101"/>
                <a:gd name="T67" fmla="*/ 111 h 157"/>
                <a:gd name="T68" fmla="*/ 88 w 101"/>
                <a:gd name="T69" fmla="*/ 136 h 157"/>
                <a:gd name="T70" fmla="*/ 71 w 101"/>
                <a:gd name="T71" fmla="*/ 151 h 157"/>
                <a:gd name="T72" fmla="*/ 51 w 101"/>
                <a:gd name="T73" fmla="*/ 157 h 157"/>
                <a:gd name="T74" fmla="*/ 36 w 101"/>
                <a:gd name="T75" fmla="*/ 155 h 157"/>
                <a:gd name="T76" fmla="*/ 23 w 101"/>
                <a:gd name="T77" fmla="*/ 147 h 157"/>
                <a:gd name="T78" fmla="*/ 13 w 101"/>
                <a:gd name="T79" fmla="*/ 136 h 157"/>
                <a:gd name="T80" fmla="*/ 2 w 101"/>
                <a:gd name="T81" fmla="*/ 111 h 157"/>
                <a:gd name="T82" fmla="*/ 0 w 101"/>
                <a:gd name="T83" fmla="*/ 78 h 157"/>
                <a:gd name="T84" fmla="*/ 0 w 101"/>
                <a:gd name="T85" fmla="*/ 55 h 157"/>
                <a:gd name="T86" fmla="*/ 5 w 101"/>
                <a:gd name="T87" fmla="*/ 36 h 157"/>
                <a:gd name="T88" fmla="*/ 13 w 101"/>
                <a:gd name="T89" fmla="*/ 21 h 157"/>
                <a:gd name="T90" fmla="*/ 23 w 101"/>
                <a:gd name="T91" fmla="*/ 9 h 157"/>
                <a:gd name="T92" fmla="*/ 36 w 101"/>
                <a:gd name="T93" fmla="*/ 2 h 157"/>
                <a:gd name="T94" fmla="*/ 51 w 101"/>
                <a:gd name="T95" fmla="*/ 0 h 15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1"/>
                <a:gd name="T145" fmla="*/ 0 h 157"/>
                <a:gd name="T146" fmla="*/ 101 w 101"/>
                <a:gd name="T147" fmla="*/ 157 h 15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1" h="157">
                  <a:moveTo>
                    <a:pt x="51" y="3"/>
                  </a:moveTo>
                  <a:lnTo>
                    <a:pt x="46" y="5"/>
                  </a:lnTo>
                  <a:lnTo>
                    <a:pt x="38" y="9"/>
                  </a:lnTo>
                  <a:lnTo>
                    <a:pt x="34" y="15"/>
                  </a:lnTo>
                  <a:lnTo>
                    <a:pt x="30" y="23"/>
                  </a:lnTo>
                  <a:lnTo>
                    <a:pt x="25" y="46"/>
                  </a:lnTo>
                  <a:lnTo>
                    <a:pt x="23" y="78"/>
                  </a:lnTo>
                  <a:lnTo>
                    <a:pt x="23" y="101"/>
                  </a:lnTo>
                  <a:lnTo>
                    <a:pt x="27" y="120"/>
                  </a:lnTo>
                  <a:lnTo>
                    <a:pt x="30" y="134"/>
                  </a:lnTo>
                  <a:lnTo>
                    <a:pt x="34" y="142"/>
                  </a:lnTo>
                  <a:lnTo>
                    <a:pt x="38" y="147"/>
                  </a:lnTo>
                  <a:lnTo>
                    <a:pt x="46" y="151"/>
                  </a:lnTo>
                  <a:lnTo>
                    <a:pt x="51" y="153"/>
                  </a:lnTo>
                  <a:lnTo>
                    <a:pt x="57" y="151"/>
                  </a:lnTo>
                  <a:lnTo>
                    <a:pt x="61" y="149"/>
                  </a:lnTo>
                  <a:lnTo>
                    <a:pt x="65" y="145"/>
                  </a:lnTo>
                  <a:lnTo>
                    <a:pt x="69" y="140"/>
                  </a:lnTo>
                  <a:lnTo>
                    <a:pt x="71" y="134"/>
                  </a:lnTo>
                  <a:lnTo>
                    <a:pt x="76" y="111"/>
                  </a:lnTo>
                  <a:lnTo>
                    <a:pt x="78" y="76"/>
                  </a:lnTo>
                  <a:lnTo>
                    <a:pt x="76" y="46"/>
                  </a:lnTo>
                  <a:lnTo>
                    <a:pt x="71" y="23"/>
                  </a:lnTo>
                  <a:lnTo>
                    <a:pt x="67" y="15"/>
                  </a:lnTo>
                  <a:lnTo>
                    <a:pt x="63" y="9"/>
                  </a:lnTo>
                  <a:lnTo>
                    <a:pt x="57" y="5"/>
                  </a:lnTo>
                  <a:lnTo>
                    <a:pt x="51" y="3"/>
                  </a:lnTo>
                  <a:close/>
                  <a:moveTo>
                    <a:pt x="51" y="0"/>
                  </a:moveTo>
                  <a:lnTo>
                    <a:pt x="65" y="2"/>
                  </a:lnTo>
                  <a:lnTo>
                    <a:pt x="76" y="9"/>
                  </a:lnTo>
                  <a:lnTo>
                    <a:pt x="88" y="21"/>
                  </a:lnTo>
                  <a:lnTo>
                    <a:pt x="98" y="46"/>
                  </a:lnTo>
                  <a:lnTo>
                    <a:pt x="101" y="78"/>
                  </a:lnTo>
                  <a:lnTo>
                    <a:pt x="98" y="111"/>
                  </a:lnTo>
                  <a:lnTo>
                    <a:pt x="88" y="136"/>
                  </a:lnTo>
                  <a:lnTo>
                    <a:pt x="71" y="151"/>
                  </a:lnTo>
                  <a:lnTo>
                    <a:pt x="51" y="157"/>
                  </a:lnTo>
                  <a:lnTo>
                    <a:pt x="36" y="155"/>
                  </a:lnTo>
                  <a:lnTo>
                    <a:pt x="23" y="147"/>
                  </a:lnTo>
                  <a:lnTo>
                    <a:pt x="13" y="136"/>
                  </a:lnTo>
                  <a:lnTo>
                    <a:pt x="2" y="111"/>
                  </a:lnTo>
                  <a:lnTo>
                    <a:pt x="0" y="78"/>
                  </a:lnTo>
                  <a:lnTo>
                    <a:pt x="0" y="55"/>
                  </a:lnTo>
                  <a:lnTo>
                    <a:pt x="5" y="36"/>
                  </a:lnTo>
                  <a:lnTo>
                    <a:pt x="13" y="21"/>
                  </a:lnTo>
                  <a:lnTo>
                    <a:pt x="23" y="9"/>
                  </a:lnTo>
                  <a:lnTo>
                    <a:pt x="36" y="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0" name="Freeform 243"/>
            <p:cNvSpPr>
              <a:spLocks/>
            </p:cNvSpPr>
            <p:nvPr/>
          </p:nvSpPr>
          <p:spPr bwMode="auto">
            <a:xfrm>
              <a:off x="4279" y="3519"/>
              <a:ext cx="32" cy="78"/>
            </a:xfrm>
            <a:custGeom>
              <a:avLst/>
              <a:gdLst>
                <a:gd name="T0" fmla="*/ 42 w 63"/>
                <a:gd name="T1" fmla="*/ 0 h 155"/>
                <a:gd name="T2" fmla="*/ 42 w 63"/>
                <a:gd name="T3" fmla="*/ 138 h 155"/>
                <a:gd name="T4" fmla="*/ 44 w 63"/>
                <a:gd name="T5" fmla="*/ 142 h 155"/>
                <a:gd name="T6" fmla="*/ 50 w 63"/>
                <a:gd name="T7" fmla="*/ 148 h 155"/>
                <a:gd name="T8" fmla="*/ 53 w 63"/>
                <a:gd name="T9" fmla="*/ 150 h 155"/>
                <a:gd name="T10" fmla="*/ 63 w 63"/>
                <a:gd name="T11" fmla="*/ 150 h 155"/>
                <a:gd name="T12" fmla="*/ 63 w 63"/>
                <a:gd name="T13" fmla="*/ 155 h 155"/>
                <a:gd name="T14" fmla="*/ 2 w 63"/>
                <a:gd name="T15" fmla="*/ 155 h 155"/>
                <a:gd name="T16" fmla="*/ 2 w 63"/>
                <a:gd name="T17" fmla="*/ 150 h 155"/>
                <a:gd name="T18" fmla="*/ 13 w 63"/>
                <a:gd name="T19" fmla="*/ 150 h 155"/>
                <a:gd name="T20" fmla="*/ 15 w 63"/>
                <a:gd name="T21" fmla="*/ 148 h 155"/>
                <a:gd name="T22" fmla="*/ 19 w 63"/>
                <a:gd name="T23" fmla="*/ 146 h 155"/>
                <a:gd name="T24" fmla="*/ 23 w 63"/>
                <a:gd name="T25" fmla="*/ 138 h 155"/>
                <a:gd name="T26" fmla="*/ 23 w 63"/>
                <a:gd name="T27" fmla="*/ 23 h 155"/>
                <a:gd name="T28" fmla="*/ 21 w 63"/>
                <a:gd name="T29" fmla="*/ 19 h 155"/>
                <a:gd name="T30" fmla="*/ 11 w 63"/>
                <a:gd name="T31" fmla="*/ 19 h 155"/>
                <a:gd name="T32" fmla="*/ 0 w 63"/>
                <a:gd name="T33" fmla="*/ 23 h 155"/>
                <a:gd name="T34" fmla="*/ 0 w 63"/>
                <a:gd name="T35" fmla="*/ 21 h 155"/>
                <a:gd name="T36" fmla="*/ 21 w 63"/>
                <a:gd name="T37" fmla="*/ 12 h 155"/>
                <a:gd name="T38" fmla="*/ 42 w 63"/>
                <a:gd name="T39" fmla="*/ 0 h 15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3"/>
                <a:gd name="T61" fmla="*/ 0 h 155"/>
                <a:gd name="T62" fmla="*/ 63 w 63"/>
                <a:gd name="T63" fmla="*/ 155 h 15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3" h="155">
                  <a:moveTo>
                    <a:pt x="42" y="0"/>
                  </a:moveTo>
                  <a:lnTo>
                    <a:pt x="42" y="138"/>
                  </a:lnTo>
                  <a:lnTo>
                    <a:pt x="44" y="142"/>
                  </a:lnTo>
                  <a:lnTo>
                    <a:pt x="50" y="148"/>
                  </a:lnTo>
                  <a:lnTo>
                    <a:pt x="53" y="150"/>
                  </a:lnTo>
                  <a:lnTo>
                    <a:pt x="63" y="150"/>
                  </a:lnTo>
                  <a:lnTo>
                    <a:pt x="63" y="155"/>
                  </a:lnTo>
                  <a:lnTo>
                    <a:pt x="2" y="155"/>
                  </a:lnTo>
                  <a:lnTo>
                    <a:pt x="2" y="150"/>
                  </a:lnTo>
                  <a:lnTo>
                    <a:pt x="13" y="150"/>
                  </a:lnTo>
                  <a:lnTo>
                    <a:pt x="15" y="148"/>
                  </a:lnTo>
                  <a:lnTo>
                    <a:pt x="19" y="146"/>
                  </a:lnTo>
                  <a:lnTo>
                    <a:pt x="23" y="138"/>
                  </a:lnTo>
                  <a:lnTo>
                    <a:pt x="23" y="23"/>
                  </a:lnTo>
                  <a:lnTo>
                    <a:pt x="21" y="19"/>
                  </a:lnTo>
                  <a:lnTo>
                    <a:pt x="11" y="19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1" y="1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1" name="Line 244"/>
            <p:cNvSpPr>
              <a:spLocks noChangeShapeType="1"/>
            </p:cNvSpPr>
            <p:nvPr/>
          </p:nvSpPr>
          <p:spPr bwMode="auto">
            <a:xfrm rot="14417803" flipH="1">
              <a:off x="4606" y="2480"/>
              <a:ext cx="169" cy="16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2" name="Line 245"/>
            <p:cNvSpPr>
              <a:spLocks noChangeShapeType="1"/>
            </p:cNvSpPr>
            <p:nvPr/>
          </p:nvSpPr>
          <p:spPr bwMode="auto">
            <a:xfrm rot="-7182197" flipH="1" flipV="1">
              <a:off x="4714" y="2701"/>
              <a:ext cx="270" cy="5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3" name="Line 246"/>
            <p:cNvSpPr>
              <a:spLocks noChangeShapeType="1"/>
            </p:cNvSpPr>
            <p:nvPr/>
          </p:nvSpPr>
          <p:spPr bwMode="auto">
            <a:xfrm rot="-7182197">
              <a:off x="4792" y="2480"/>
              <a:ext cx="320" cy="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4" name="Line 247"/>
            <p:cNvSpPr>
              <a:spLocks noChangeShapeType="1"/>
            </p:cNvSpPr>
            <p:nvPr/>
          </p:nvSpPr>
          <p:spPr bwMode="auto">
            <a:xfrm rot="14417803" flipV="1">
              <a:off x="4734" y="2259"/>
              <a:ext cx="117" cy="43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5" name="Line 248"/>
            <p:cNvSpPr>
              <a:spLocks noChangeShapeType="1"/>
            </p:cNvSpPr>
            <p:nvPr/>
          </p:nvSpPr>
          <p:spPr bwMode="auto">
            <a:xfrm rot="14417803" flipH="1">
              <a:off x="4515" y="2638"/>
              <a:ext cx="437" cy="11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6" name="Freeform 249"/>
            <p:cNvSpPr>
              <a:spLocks/>
            </p:cNvSpPr>
            <p:nvPr/>
          </p:nvSpPr>
          <p:spPr bwMode="auto">
            <a:xfrm rot="-7182197">
              <a:off x="5219" y="3666"/>
              <a:ext cx="13" cy="14"/>
            </a:xfrm>
            <a:custGeom>
              <a:avLst/>
              <a:gdLst>
                <a:gd name="T0" fmla="*/ 8 w 27"/>
                <a:gd name="T1" fmla="*/ 0 h 27"/>
                <a:gd name="T2" fmla="*/ 19 w 27"/>
                <a:gd name="T3" fmla="*/ 0 h 27"/>
                <a:gd name="T4" fmla="*/ 23 w 27"/>
                <a:gd name="T5" fmla="*/ 4 h 27"/>
                <a:gd name="T6" fmla="*/ 27 w 27"/>
                <a:gd name="T7" fmla="*/ 11 h 27"/>
                <a:gd name="T8" fmla="*/ 27 w 27"/>
                <a:gd name="T9" fmla="*/ 15 h 27"/>
                <a:gd name="T10" fmla="*/ 23 w 27"/>
                <a:gd name="T11" fmla="*/ 23 h 27"/>
                <a:gd name="T12" fmla="*/ 19 w 27"/>
                <a:gd name="T13" fmla="*/ 27 h 27"/>
                <a:gd name="T14" fmla="*/ 8 w 27"/>
                <a:gd name="T15" fmla="*/ 27 h 27"/>
                <a:gd name="T16" fmla="*/ 4 w 27"/>
                <a:gd name="T17" fmla="*/ 23 h 27"/>
                <a:gd name="T18" fmla="*/ 0 w 27"/>
                <a:gd name="T19" fmla="*/ 15 h 27"/>
                <a:gd name="T20" fmla="*/ 0 w 27"/>
                <a:gd name="T21" fmla="*/ 11 h 27"/>
                <a:gd name="T22" fmla="*/ 4 w 27"/>
                <a:gd name="T23" fmla="*/ 4 h 27"/>
                <a:gd name="T24" fmla="*/ 8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8" y="0"/>
                  </a:moveTo>
                  <a:lnTo>
                    <a:pt x="19" y="0"/>
                  </a:lnTo>
                  <a:lnTo>
                    <a:pt x="23" y="4"/>
                  </a:lnTo>
                  <a:lnTo>
                    <a:pt x="27" y="11"/>
                  </a:lnTo>
                  <a:lnTo>
                    <a:pt x="27" y="15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7" name="Freeform 250"/>
            <p:cNvSpPr>
              <a:spLocks noEditPoints="1"/>
            </p:cNvSpPr>
            <p:nvPr/>
          </p:nvSpPr>
          <p:spPr bwMode="auto">
            <a:xfrm rot="-7182197">
              <a:off x="5219" y="3664"/>
              <a:ext cx="15" cy="15"/>
            </a:xfrm>
            <a:custGeom>
              <a:avLst/>
              <a:gdLst>
                <a:gd name="T0" fmla="*/ 11 w 31"/>
                <a:gd name="T1" fmla="*/ 4 h 31"/>
                <a:gd name="T2" fmla="*/ 4 w 31"/>
                <a:gd name="T3" fmla="*/ 12 h 31"/>
                <a:gd name="T4" fmla="*/ 4 w 31"/>
                <a:gd name="T5" fmla="*/ 17 h 31"/>
                <a:gd name="T6" fmla="*/ 8 w 31"/>
                <a:gd name="T7" fmla="*/ 23 h 31"/>
                <a:gd name="T8" fmla="*/ 11 w 31"/>
                <a:gd name="T9" fmla="*/ 27 h 31"/>
                <a:gd name="T10" fmla="*/ 19 w 31"/>
                <a:gd name="T11" fmla="*/ 27 h 31"/>
                <a:gd name="T12" fmla="*/ 25 w 31"/>
                <a:gd name="T13" fmla="*/ 23 h 31"/>
                <a:gd name="T14" fmla="*/ 27 w 31"/>
                <a:gd name="T15" fmla="*/ 17 h 31"/>
                <a:gd name="T16" fmla="*/ 27 w 31"/>
                <a:gd name="T17" fmla="*/ 12 h 31"/>
                <a:gd name="T18" fmla="*/ 25 w 31"/>
                <a:gd name="T19" fmla="*/ 8 h 31"/>
                <a:gd name="T20" fmla="*/ 19 w 31"/>
                <a:gd name="T21" fmla="*/ 4 h 31"/>
                <a:gd name="T22" fmla="*/ 11 w 31"/>
                <a:gd name="T23" fmla="*/ 4 h 31"/>
                <a:gd name="T24" fmla="*/ 10 w 31"/>
                <a:gd name="T25" fmla="*/ 0 h 31"/>
                <a:gd name="T26" fmla="*/ 21 w 31"/>
                <a:gd name="T27" fmla="*/ 0 h 31"/>
                <a:gd name="T28" fmla="*/ 27 w 31"/>
                <a:gd name="T29" fmla="*/ 4 h 31"/>
                <a:gd name="T30" fmla="*/ 29 w 31"/>
                <a:gd name="T31" fmla="*/ 8 h 31"/>
                <a:gd name="T32" fmla="*/ 31 w 31"/>
                <a:gd name="T33" fmla="*/ 10 h 31"/>
                <a:gd name="T34" fmla="*/ 31 w 31"/>
                <a:gd name="T35" fmla="*/ 19 h 31"/>
                <a:gd name="T36" fmla="*/ 29 w 31"/>
                <a:gd name="T37" fmla="*/ 21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6 w 31"/>
                <a:gd name="T45" fmla="*/ 27 h 31"/>
                <a:gd name="T46" fmla="*/ 2 w 31"/>
                <a:gd name="T47" fmla="*/ 21 h 31"/>
                <a:gd name="T48" fmla="*/ 0 w 31"/>
                <a:gd name="T49" fmla="*/ 19 h 31"/>
                <a:gd name="T50" fmla="*/ 0 w 31"/>
                <a:gd name="T51" fmla="*/ 10 h 31"/>
                <a:gd name="T52" fmla="*/ 10 w 31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31"/>
                <a:gd name="T83" fmla="*/ 31 w 31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31">
                  <a:moveTo>
                    <a:pt x="11" y="4"/>
                  </a:moveTo>
                  <a:lnTo>
                    <a:pt x="4" y="12"/>
                  </a:lnTo>
                  <a:lnTo>
                    <a:pt x="4" y="17"/>
                  </a:lnTo>
                  <a:lnTo>
                    <a:pt x="8" y="23"/>
                  </a:lnTo>
                  <a:lnTo>
                    <a:pt x="11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2"/>
                  </a:lnTo>
                  <a:lnTo>
                    <a:pt x="25" y="8"/>
                  </a:lnTo>
                  <a:lnTo>
                    <a:pt x="19" y="4"/>
                  </a:lnTo>
                  <a:lnTo>
                    <a:pt x="11" y="4"/>
                  </a:lnTo>
                  <a:close/>
                  <a:moveTo>
                    <a:pt x="10" y="0"/>
                  </a:moveTo>
                  <a:lnTo>
                    <a:pt x="21" y="0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19"/>
                  </a:lnTo>
                  <a:lnTo>
                    <a:pt x="29" y="21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8" name="Freeform 251"/>
            <p:cNvSpPr>
              <a:spLocks/>
            </p:cNvSpPr>
            <p:nvPr/>
          </p:nvSpPr>
          <p:spPr bwMode="auto">
            <a:xfrm rot="-7182197">
              <a:off x="5106" y="3233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19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19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39" name="Freeform 252"/>
            <p:cNvSpPr>
              <a:spLocks noEditPoints="1"/>
            </p:cNvSpPr>
            <p:nvPr/>
          </p:nvSpPr>
          <p:spPr bwMode="auto">
            <a:xfrm rot="-7182197">
              <a:off x="5105" y="3232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9 w 33"/>
                <a:gd name="T17" fmla="*/ 19 h 33"/>
                <a:gd name="T18" fmla="*/ 29 w 33"/>
                <a:gd name="T19" fmla="*/ 14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31 w 33"/>
                <a:gd name="T33" fmla="*/ 10 h 33"/>
                <a:gd name="T34" fmla="*/ 33 w 33"/>
                <a:gd name="T35" fmla="*/ 12 h 33"/>
                <a:gd name="T36" fmla="*/ 33 w 33"/>
                <a:gd name="T37" fmla="*/ 21 h 33"/>
                <a:gd name="T38" fmla="*/ 31 w 33"/>
                <a:gd name="T39" fmla="*/ 23 h 33"/>
                <a:gd name="T40" fmla="*/ 29 w 33"/>
                <a:gd name="T41" fmla="*/ 29 h 33"/>
                <a:gd name="T42" fmla="*/ 23 w 33"/>
                <a:gd name="T43" fmla="*/ 33 h 33"/>
                <a:gd name="T44" fmla="*/ 10 w 33"/>
                <a:gd name="T45" fmla="*/ 33 h 33"/>
                <a:gd name="T46" fmla="*/ 6 w 33"/>
                <a:gd name="T47" fmla="*/ 29 h 33"/>
                <a:gd name="T48" fmla="*/ 2 w 33"/>
                <a:gd name="T49" fmla="*/ 23 h 33"/>
                <a:gd name="T50" fmla="*/ 0 w 33"/>
                <a:gd name="T51" fmla="*/ 21 h 33"/>
                <a:gd name="T52" fmla="*/ 0 w 33"/>
                <a:gd name="T53" fmla="*/ 12 h 33"/>
                <a:gd name="T54" fmla="*/ 2 w 33"/>
                <a:gd name="T55" fmla="*/ 10 h 33"/>
                <a:gd name="T56" fmla="*/ 6 w 33"/>
                <a:gd name="T57" fmla="*/ 4 h 33"/>
                <a:gd name="T58" fmla="*/ 10 w 33"/>
                <a:gd name="T59" fmla="*/ 0 h 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3"/>
                <a:gd name="T92" fmla="*/ 33 w 33"/>
                <a:gd name="T93" fmla="*/ 33 h 3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4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0" name="Freeform 253"/>
            <p:cNvSpPr>
              <a:spLocks/>
            </p:cNvSpPr>
            <p:nvPr/>
          </p:nvSpPr>
          <p:spPr bwMode="auto">
            <a:xfrm rot="-7182197">
              <a:off x="5537" y="3352"/>
              <a:ext cx="13" cy="14"/>
            </a:xfrm>
            <a:custGeom>
              <a:avLst/>
              <a:gdLst>
                <a:gd name="T0" fmla="*/ 10 w 27"/>
                <a:gd name="T1" fmla="*/ 0 h 29"/>
                <a:gd name="T2" fmla="*/ 19 w 27"/>
                <a:gd name="T3" fmla="*/ 0 h 29"/>
                <a:gd name="T4" fmla="*/ 25 w 27"/>
                <a:gd name="T5" fmla="*/ 4 h 29"/>
                <a:gd name="T6" fmla="*/ 27 w 27"/>
                <a:gd name="T7" fmla="*/ 10 h 29"/>
                <a:gd name="T8" fmla="*/ 27 w 27"/>
                <a:gd name="T9" fmla="*/ 19 h 29"/>
                <a:gd name="T10" fmla="*/ 25 w 27"/>
                <a:gd name="T11" fmla="*/ 25 h 29"/>
                <a:gd name="T12" fmla="*/ 19 w 27"/>
                <a:gd name="T13" fmla="*/ 29 h 29"/>
                <a:gd name="T14" fmla="*/ 10 w 27"/>
                <a:gd name="T15" fmla="*/ 29 h 29"/>
                <a:gd name="T16" fmla="*/ 4 w 27"/>
                <a:gd name="T17" fmla="*/ 25 h 29"/>
                <a:gd name="T18" fmla="*/ 0 w 27"/>
                <a:gd name="T19" fmla="*/ 19 h 29"/>
                <a:gd name="T20" fmla="*/ 0 w 27"/>
                <a:gd name="T21" fmla="*/ 10 h 29"/>
                <a:gd name="T22" fmla="*/ 4 w 27"/>
                <a:gd name="T23" fmla="*/ 4 h 29"/>
                <a:gd name="T24" fmla="*/ 10 w 27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9"/>
                <a:gd name="T41" fmla="*/ 27 w 27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7" y="10"/>
                  </a:lnTo>
                  <a:lnTo>
                    <a:pt x="27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1" name="Freeform 254"/>
            <p:cNvSpPr>
              <a:spLocks noEditPoints="1"/>
            </p:cNvSpPr>
            <p:nvPr/>
          </p:nvSpPr>
          <p:spPr bwMode="auto">
            <a:xfrm rot="-7182197">
              <a:off x="5536" y="3351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7 w 33"/>
                <a:gd name="T17" fmla="*/ 27 h 33"/>
                <a:gd name="T18" fmla="*/ 29 w 33"/>
                <a:gd name="T19" fmla="*/ 17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27 w 33"/>
                <a:gd name="T33" fmla="*/ 4 h 33"/>
                <a:gd name="T34" fmla="*/ 29 w 33"/>
                <a:gd name="T35" fmla="*/ 6 h 33"/>
                <a:gd name="T36" fmla="*/ 31 w 33"/>
                <a:gd name="T37" fmla="*/ 15 h 33"/>
                <a:gd name="T38" fmla="*/ 33 w 33"/>
                <a:gd name="T39" fmla="*/ 17 h 33"/>
                <a:gd name="T40" fmla="*/ 31 w 33"/>
                <a:gd name="T41" fmla="*/ 19 h 33"/>
                <a:gd name="T42" fmla="*/ 29 w 33"/>
                <a:gd name="T43" fmla="*/ 29 h 33"/>
                <a:gd name="T44" fmla="*/ 23 w 33"/>
                <a:gd name="T45" fmla="*/ 33 h 33"/>
                <a:gd name="T46" fmla="*/ 10 w 33"/>
                <a:gd name="T47" fmla="*/ 33 h 33"/>
                <a:gd name="T48" fmla="*/ 6 w 33"/>
                <a:gd name="T49" fmla="*/ 29 h 33"/>
                <a:gd name="T50" fmla="*/ 2 w 33"/>
                <a:gd name="T51" fmla="*/ 23 h 33"/>
                <a:gd name="T52" fmla="*/ 0 w 33"/>
                <a:gd name="T53" fmla="*/ 21 h 33"/>
                <a:gd name="T54" fmla="*/ 0 w 33"/>
                <a:gd name="T55" fmla="*/ 12 h 33"/>
                <a:gd name="T56" fmla="*/ 2 w 33"/>
                <a:gd name="T57" fmla="*/ 10 h 33"/>
                <a:gd name="T58" fmla="*/ 6 w 33"/>
                <a:gd name="T59" fmla="*/ 4 h 33"/>
                <a:gd name="T60" fmla="*/ 10 w 33"/>
                <a:gd name="T61" fmla="*/ 0 h 3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3"/>
                <a:gd name="T94" fmla="*/ 0 h 33"/>
                <a:gd name="T95" fmla="*/ 33 w 33"/>
                <a:gd name="T96" fmla="*/ 33 h 3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7" y="27"/>
                  </a:lnTo>
                  <a:lnTo>
                    <a:pt x="29" y="17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27" y="4"/>
                  </a:lnTo>
                  <a:lnTo>
                    <a:pt x="29" y="6"/>
                  </a:lnTo>
                  <a:lnTo>
                    <a:pt x="31" y="15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2" name="Freeform 255"/>
            <p:cNvSpPr>
              <a:spLocks/>
            </p:cNvSpPr>
            <p:nvPr/>
          </p:nvSpPr>
          <p:spPr bwMode="auto">
            <a:xfrm rot="-7182197">
              <a:off x="5280" y="3437"/>
              <a:ext cx="14" cy="14"/>
            </a:xfrm>
            <a:custGeom>
              <a:avLst/>
              <a:gdLst>
                <a:gd name="T0" fmla="*/ 10 w 29"/>
                <a:gd name="T1" fmla="*/ 0 h 27"/>
                <a:gd name="T2" fmla="*/ 20 w 29"/>
                <a:gd name="T3" fmla="*/ 0 h 27"/>
                <a:gd name="T4" fmla="*/ 25 w 29"/>
                <a:gd name="T5" fmla="*/ 4 h 27"/>
                <a:gd name="T6" fmla="*/ 29 w 29"/>
                <a:gd name="T7" fmla="*/ 7 h 27"/>
                <a:gd name="T8" fmla="*/ 29 w 29"/>
                <a:gd name="T9" fmla="*/ 19 h 27"/>
                <a:gd name="T10" fmla="*/ 25 w 29"/>
                <a:gd name="T11" fmla="*/ 23 h 27"/>
                <a:gd name="T12" fmla="*/ 20 w 29"/>
                <a:gd name="T13" fmla="*/ 27 h 27"/>
                <a:gd name="T14" fmla="*/ 10 w 29"/>
                <a:gd name="T15" fmla="*/ 27 h 27"/>
                <a:gd name="T16" fmla="*/ 4 w 29"/>
                <a:gd name="T17" fmla="*/ 23 h 27"/>
                <a:gd name="T18" fmla="*/ 0 w 29"/>
                <a:gd name="T19" fmla="*/ 19 h 27"/>
                <a:gd name="T20" fmla="*/ 0 w 29"/>
                <a:gd name="T21" fmla="*/ 7 h 27"/>
                <a:gd name="T22" fmla="*/ 4 w 29"/>
                <a:gd name="T23" fmla="*/ 4 h 27"/>
                <a:gd name="T24" fmla="*/ 10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10" y="0"/>
                  </a:moveTo>
                  <a:lnTo>
                    <a:pt x="20" y="0"/>
                  </a:lnTo>
                  <a:lnTo>
                    <a:pt x="25" y="4"/>
                  </a:lnTo>
                  <a:lnTo>
                    <a:pt x="29" y="7"/>
                  </a:lnTo>
                  <a:lnTo>
                    <a:pt x="29" y="19"/>
                  </a:lnTo>
                  <a:lnTo>
                    <a:pt x="25" y="23"/>
                  </a:lnTo>
                  <a:lnTo>
                    <a:pt x="20" y="27"/>
                  </a:lnTo>
                  <a:lnTo>
                    <a:pt x="10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7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3" name="Freeform 256"/>
            <p:cNvSpPr>
              <a:spLocks noEditPoints="1"/>
            </p:cNvSpPr>
            <p:nvPr/>
          </p:nvSpPr>
          <p:spPr bwMode="auto">
            <a:xfrm rot="-7182197">
              <a:off x="5279" y="3436"/>
              <a:ext cx="16" cy="16"/>
            </a:xfrm>
            <a:custGeom>
              <a:avLst/>
              <a:gdLst>
                <a:gd name="T0" fmla="*/ 11 w 32"/>
                <a:gd name="T1" fmla="*/ 4 h 31"/>
                <a:gd name="T2" fmla="*/ 3 w 32"/>
                <a:gd name="T3" fmla="*/ 11 h 31"/>
                <a:gd name="T4" fmla="*/ 3 w 32"/>
                <a:gd name="T5" fmla="*/ 19 h 31"/>
                <a:gd name="T6" fmla="*/ 11 w 32"/>
                <a:gd name="T7" fmla="*/ 27 h 31"/>
                <a:gd name="T8" fmla="*/ 21 w 32"/>
                <a:gd name="T9" fmla="*/ 27 h 31"/>
                <a:gd name="T10" fmla="*/ 26 w 32"/>
                <a:gd name="T11" fmla="*/ 23 h 31"/>
                <a:gd name="T12" fmla="*/ 28 w 32"/>
                <a:gd name="T13" fmla="*/ 19 h 31"/>
                <a:gd name="T14" fmla="*/ 28 w 32"/>
                <a:gd name="T15" fmla="*/ 11 h 31"/>
                <a:gd name="T16" fmla="*/ 26 w 32"/>
                <a:gd name="T17" fmla="*/ 8 h 31"/>
                <a:gd name="T18" fmla="*/ 21 w 32"/>
                <a:gd name="T19" fmla="*/ 4 h 31"/>
                <a:gd name="T20" fmla="*/ 11 w 32"/>
                <a:gd name="T21" fmla="*/ 4 h 31"/>
                <a:gd name="T22" fmla="*/ 9 w 32"/>
                <a:gd name="T23" fmla="*/ 0 h 31"/>
                <a:gd name="T24" fmla="*/ 23 w 32"/>
                <a:gd name="T25" fmla="*/ 0 h 31"/>
                <a:gd name="T26" fmla="*/ 28 w 32"/>
                <a:gd name="T27" fmla="*/ 4 h 31"/>
                <a:gd name="T28" fmla="*/ 30 w 32"/>
                <a:gd name="T29" fmla="*/ 8 h 31"/>
                <a:gd name="T30" fmla="*/ 32 w 32"/>
                <a:gd name="T31" fmla="*/ 9 h 31"/>
                <a:gd name="T32" fmla="*/ 32 w 32"/>
                <a:gd name="T33" fmla="*/ 21 h 31"/>
                <a:gd name="T34" fmla="*/ 30 w 32"/>
                <a:gd name="T35" fmla="*/ 23 h 31"/>
                <a:gd name="T36" fmla="*/ 28 w 32"/>
                <a:gd name="T37" fmla="*/ 27 h 31"/>
                <a:gd name="T38" fmla="*/ 23 w 32"/>
                <a:gd name="T39" fmla="*/ 31 h 31"/>
                <a:gd name="T40" fmla="*/ 9 w 32"/>
                <a:gd name="T41" fmla="*/ 31 h 31"/>
                <a:gd name="T42" fmla="*/ 0 w 32"/>
                <a:gd name="T43" fmla="*/ 21 h 31"/>
                <a:gd name="T44" fmla="*/ 0 w 32"/>
                <a:gd name="T45" fmla="*/ 9 h 31"/>
                <a:gd name="T46" fmla="*/ 9 w 32"/>
                <a:gd name="T47" fmla="*/ 0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2"/>
                <a:gd name="T73" fmla="*/ 0 h 31"/>
                <a:gd name="T74" fmla="*/ 32 w 32"/>
                <a:gd name="T75" fmla="*/ 31 h 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2" h="31">
                  <a:moveTo>
                    <a:pt x="11" y="4"/>
                  </a:moveTo>
                  <a:lnTo>
                    <a:pt x="3" y="11"/>
                  </a:lnTo>
                  <a:lnTo>
                    <a:pt x="3" y="19"/>
                  </a:lnTo>
                  <a:lnTo>
                    <a:pt x="11" y="27"/>
                  </a:lnTo>
                  <a:lnTo>
                    <a:pt x="21" y="27"/>
                  </a:lnTo>
                  <a:lnTo>
                    <a:pt x="26" y="23"/>
                  </a:lnTo>
                  <a:lnTo>
                    <a:pt x="28" y="19"/>
                  </a:lnTo>
                  <a:lnTo>
                    <a:pt x="28" y="11"/>
                  </a:lnTo>
                  <a:lnTo>
                    <a:pt x="26" y="8"/>
                  </a:lnTo>
                  <a:lnTo>
                    <a:pt x="21" y="4"/>
                  </a:lnTo>
                  <a:lnTo>
                    <a:pt x="11" y="4"/>
                  </a:lnTo>
                  <a:close/>
                  <a:moveTo>
                    <a:pt x="9" y="0"/>
                  </a:moveTo>
                  <a:lnTo>
                    <a:pt x="23" y="0"/>
                  </a:lnTo>
                  <a:lnTo>
                    <a:pt x="28" y="4"/>
                  </a:lnTo>
                  <a:lnTo>
                    <a:pt x="30" y="8"/>
                  </a:lnTo>
                  <a:lnTo>
                    <a:pt x="32" y="9"/>
                  </a:lnTo>
                  <a:lnTo>
                    <a:pt x="32" y="21"/>
                  </a:lnTo>
                  <a:lnTo>
                    <a:pt x="30" y="23"/>
                  </a:lnTo>
                  <a:lnTo>
                    <a:pt x="28" y="27"/>
                  </a:lnTo>
                  <a:lnTo>
                    <a:pt x="23" y="31"/>
                  </a:lnTo>
                  <a:lnTo>
                    <a:pt x="9" y="31"/>
                  </a:lnTo>
                  <a:lnTo>
                    <a:pt x="0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4" name="Line 257"/>
            <p:cNvSpPr>
              <a:spLocks noChangeShapeType="1"/>
            </p:cNvSpPr>
            <p:nvPr/>
          </p:nvSpPr>
          <p:spPr bwMode="auto">
            <a:xfrm rot="14417803" flipH="1">
              <a:off x="5106" y="3240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5" name="Line 258"/>
            <p:cNvSpPr>
              <a:spLocks noChangeShapeType="1"/>
            </p:cNvSpPr>
            <p:nvPr/>
          </p:nvSpPr>
          <p:spPr bwMode="auto">
            <a:xfrm rot="14417803" flipH="1">
              <a:off x="5125" y="3261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6" name="Line 259"/>
            <p:cNvSpPr>
              <a:spLocks noChangeShapeType="1"/>
            </p:cNvSpPr>
            <p:nvPr/>
          </p:nvSpPr>
          <p:spPr bwMode="auto">
            <a:xfrm rot="14417803" flipH="1">
              <a:off x="5144" y="3283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7" name="Line 260"/>
            <p:cNvSpPr>
              <a:spLocks noChangeShapeType="1"/>
            </p:cNvSpPr>
            <p:nvPr/>
          </p:nvSpPr>
          <p:spPr bwMode="auto">
            <a:xfrm rot="14417803" flipH="1">
              <a:off x="5161" y="3305"/>
              <a:ext cx="15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8" name="Line 261"/>
            <p:cNvSpPr>
              <a:spLocks noChangeShapeType="1"/>
            </p:cNvSpPr>
            <p:nvPr/>
          </p:nvSpPr>
          <p:spPr bwMode="auto">
            <a:xfrm rot="14417803" flipH="1">
              <a:off x="5181" y="3326"/>
              <a:ext cx="15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49" name="Line 262"/>
            <p:cNvSpPr>
              <a:spLocks noChangeShapeType="1"/>
            </p:cNvSpPr>
            <p:nvPr/>
          </p:nvSpPr>
          <p:spPr bwMode="auto">
            <a:xfrm rot="14417803" flipH="1">
              <a:off x="5200" y="3348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0" name="Line 263"/>
            <p:cNvSpPr>
              <a:spLocks noChangeShapeType="1"/>
            </p:cNvSpPr>
            <p:nvPr/>
          </p:nvSpPr>
          <p:spPr bwMode="auto">
            <a:xfrm rot="14417803" flipH="1">
              <a:off x="5219" y="3370"/>
              <a:ext cx="13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1" name="Line 264"/>
            <p:cNvSpPr>
              <a:spLocks noChangeShapeType="1"/>
            </p:cNvSpPr>
            <p:nvPr/>
          </p:nvSpPr>
          <p:spPr bwMode="auto">
            <a:xfrm rot="14417803" flipH="1">
              <a:off x="5238" y="3392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2" name="Line 265"/>
            <p:cNvSpPr>
              <a:spLocks noChangeShapeType="1"/>
            </p:cNvSpPr>
            <p:nvPr/>
          </p:nvSpPr>
          <p:spPr bwMode="auto">
            <a:xfrm rot="14417803" flipH="1">
              <a:off x="5257" y="3414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3" name="Line 266"/>
            <p:cNvSpPr>
              <a:spLocks noChangeShapeType="1"/>
            </p:cNvSpPr>
            <p:nvPr/>
          </p:nvSpPr>
          <p:spPr bwMode="auto">
            <a:xfrm rot="14417803" flipH="1">
              <a:off x="5275" y="3435"/>
              <a:ext cx="15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4" name="Line 267"/>
            <p:cNvSpPr>
              <a:spLocks noChangeShapeType="1"/>
            </p:cNvSpPr>
            <p:nvPr/>
          </p:nvSpPr>
          <p:spPr bwMode="auto">
            <a:xfrm rot="-7182197">
              <a:off x="5221" y="3660"/>
              <a:ext cx="10" cy="1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5" name="Line 268"/>
            <p:cNvSpPr>
              <a:spLocks noChangeShapeType="1"/>
            </p:cNvSpPr>
            <p:nvPr/>
          </p:nvSpPr>
          <p:spPr bwMode="auto">
            <a:xfrm rot="-7182197">
              <a:off x="5228" y="3633"/>
              <a:ext cx="10" cy="1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6" name="Line 269"/>
            <p:cNvSpPr>
              <a:spLocks noChangeShapeType="1"/>
            </p:cNvSpPr>
            <p:nvPr/>
          </p:nvSpPr>
          <p:spPr bwMode="auto">
            <a:xfrm rot="-7182197">
              <a:off x="5237" y="3606"/>
              <a:ext cx="10" cy="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7" name="Line 270"/>
            <p:cNvSpPr>
              <a:spLocks noChangeShapeType="1"/>
            </p:cNvSpPr>
            <p:nvPr/>
          </p:nvSpPr>
          <p:spPr bwMode="auto">
            <a:xfrm rot="-7182197">
              <a:off x="5244" y="3578"/>
              <a:ext cx="10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8" name="Line 271"/>
            <p:cNvSpPr>
              <a:spLocks noChangeShapeType="1"/>
            </p:cNvSpPr>
            <p:nvPr/>
          </p:nvSpPr>
          <p:spPr bwMode="auto">
            <a:xfrm rot="-7182197">
              <a:off x="5251" y="3551"/>
              <a:ext cx="10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59" name="Line 272"/>
            <p:cNvSpPr>
              <a:spLocks noChangeShapeType="1"/>
            </p:cNvSpPr>
            <p:nvPr/>
          </p:nvSpPr>
          <p:spPr bwMode="auto">
            <a:xfrm rot="-7182197">
              <a:off x="5259" y="3523"/>
              <a:ext cx="10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0" name="Line 273"/>
            <p:cNvSpPr>
              <a:spLocks noChangeShapeType="1"/>
            </p:cNvSpPr>
            <p:nvPr/>
          </p:nvSpPr>
          <p:spPr bwMode="auto">
            <a:xfrm rot="-7182197">
              <a:off x="5265" y="3495"/>
              <a:ext cx="11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1" name="Line 274"/>
            <p:cNvSpPr>
              <a:spLocks noChangeShapeType="1"/>
            </p:cNvSpPr>
            <p:nvPr/>
          </p:nvSpPr>
          <p:spPr bwMode="auto">
            <a:xfrm rot="-7182197">
              <a:off x="5275" y="3466"/>
              <a:ext cx="10" cy="1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2" name="Line 275"/>
            <p:cNvSpPr>
              <a:spLocks noChangeShapeType="1"/>
            </p:cNvSpPr>
            <p:nvPr/>
          </p:nvSpPr>
          <p:spPr bwMode="auto">
            <a:xfrm rot="-7182197">
              <a:off x="5283" y="3443"/>
              <a:ext cx="6" cy="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3" name="Line 276"/>
            <p:cNvSpPr>
              <a:spLocks noChangeShapeType="1"/>
            </p:cNvSpPr>
            <p:nvPr/>
          </p:nvSpPr>
          <p:spPr bwMode="auto">
            <a:xfrm rot="14417803" flipH="1">
              <a:off x="5289" y="3439"/>
              <a:ext cx="1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4" name="Line 277"/>
            <p:cNvSpPr>
              <a:spLocks noChangeShapeType="1"/>
            </p:cNvSpPr>
            <p:nvPr/>
          </p:nvSpPr>
          <p:spPr bwMode="auto">
            <a:xfrm rot="14417803" flipH="1">
              <a:off x="5311" y="3425"/>
              <a:ext cx="3" cy="1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5" name="Line 278"/>
            <p:cNvSpPr>
              <a:spLocks noChangeShapeType="1"/>
            </p:cNvSpPr>
            <p:nvPr/>
          </p:nvSpPr>
          <p:spPr bwMode="auto">
            <a:xfrm rot="14417803" flipH="1">
              <a:off x="5338" y="3418"/>
              <a:ext cx="3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6" name="Line 279"/>
            <p:cNvSpPr>
              <a:spLocks noChangeShapeType="1"/>
            </p:cNvSpPr>
            <p:nvPr/>
          </p:nvSpPr>
          <p:spPr bwMode="auto">
            <a:xfrm rot="14417803" flipH="1">
              <a:off x="5366" y="3409"/>
              <a:ext cx="3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7" name="Line 280"/>
            <p:cNvSpPr>
              <a:spLocks noChangeShapeType="1"/>
            </p:cNvSpPr>
            <p:nvPr/>
          </p:nvSpPr>
          <p:spPr bwMode="auto">
            <a:xfrm rot="14417803" flipH="1">
              <a:off x="5394" y="3400"/>
              <a:ext cx="3" cy="1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8" name="Line 281"/>
            <p:cNvSpPr>
              <a:spLocks noChangeShapeType="1"/>
            </p:cNvSpPr>
            <p:nvPr/>
          </p:nvSpPr>
          <p:spPr bwMode="auto">
            <a:xfrm rot="14417803" flipH="1">
              <a:off x="5421" y="3389"/>
              <a:ext cx="3" cy="1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69" name="Line 282"/>
            <p:cNvSpPr>
              <a:spLocks noChangeShapeType="1"/>
            </p:cNvSpPr>
            <p:nvPr/>
          </p:nvSpPr>
          <p:spPr bwMode="auto">
            <a:xfrm rot="14417803" flipH="1">
              <a:off x="5449" y="3382"/>
              <a:ext cx="2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0" name="Line 283"/>
            <p:cNvSpPr>
              <a:spLocks noChangeShapeType="1"/>
            </p:cNvSpPr>
            <p:nvPr/>
          </p:nvSpPr>
          <p:spPr bwMode="auto">
            <a:xfrm rot="14417803" flipH="1">
              <a:off x="5475" y="3372"/>
              <a:ext cx="3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1" name="Line 284"/>
            <p:cNvSpPr>
              <a:spLocks noChangeShapeType="1"/>
            </p:cNvSpPr>
            <p:nvPr/>
          </p:nvSpPr>
          <p:spPr bwMode="auto">
            <a:xfrm rot="14417803" flipH="1">
              <a:off x="5503" y="3363"/>
              <a:ext cx="3" cy="1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2" name="Line 285"/>
            <p:cNvSpPr>
              <a:spLocks noChangeShapeType="1"/>
            </p:cNvSpPr>
            <p:nvPr/>
          </p:nvSpPr>
          <p:spPr bwMode="auto">
            <a:xfrm rot="14417803" flipH="1">
              <a:off x="5531" y="3354"/>
              <a:ext cx="2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3" name="Line 286"/>
            <p:cNvSpPr>
              <a:spLocks noChangeShapeType="1"/>
            </p:cNvSpPr>
            <p:nvPr/>
          </p:nvSpPr>
          <p:spPr bwMode="auto">
            <a:xfrm rot="14417803" flipV="1">
              <a:off x="5171" y="3137"/>
              <a:ext cx="318" cy="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4" name="Line 287"/>
            <p:cNvSpPr>
              <a:spLocks noChangeShapeType="1"/>
            </p:cNvSpPr>
            <p:nvPr/>
          </p:nvSpPr>
          <p:spPr bwMode="auto">
            <a:xfrm rot="-7182197" flipH="1" flipV="1">
              <a:off x="4951" y="3397"/>
              <a:ext cx="435" cy="11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5" name="Line 288"/>
            <p:cNvSpPr>
              <a:spLocks noChangeShapeType="1"/>
            </p:cNvSpPr>
            <p:nvPr/>
          </p:nvSpPr>
          <p:spPr bwMode="auto">
            <a:xfrm rot="-7182197">
              <a:off x="5328" y="3296"/>
              <a:ext cx="117" cy="43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6" name="Freeform 289"/>
            <p:cNvSpPr>
              <a:spLocks/>
            </p:cNvSpPr>
            <p:nvPr/>
          </p:nvSpPr>
          <p:spPr bwMode="auto">
            <a:xfrm rot="-7182197">
              <a:off x="4866" y="3113"/>
              <a:ext cx="14" cy="14"/>
            </a:xfrm>
            <a:custGeom>
              <a:avLst/>
              <a:gdLst>
                <a:gd name="T0" fmla="*/ 13 w 29"/>
                <a:gd name="T1" fmla="*/ 0 h 29"/>
                <a:gd name="T2" fmla="*/ 25 w 29"/>
                <a:gd name="T3" fmla="*/ 4 h 29"/>
                <a:gd name="T4" fmla="*/ 27 w 29"/>
                <a:gd name="T5" fmla="*/ 8 h 29"/>
                <a:gd name="T6" fmla="*/ 29 w 29"/>
                <a:gd name="T7" fmla="*/ 13 h 29"/>
                <a:gd name="T8" fmla="*/ 29 w 29"/>
                <a:gd name="T9" fmla="*/ 17 h 29"/>
                <a:gd name="T10" fmla="*/ 27 w 29"/>
                <a:gd name="T11" fmla="*/ 23 h 29"/>
                <a:gd name="T12" fmla="*/ 23 w 29"/>
                <a:gd name="T13" fmla="*/ 25 h 29"/>
                <a:gd name="T14" fmla="*/ 19 w 29"/>
                <a:gd name="T15" fmla="*/ 29 h 29"/>
                <a:gd name="T16" fmla="*/ 13 w 29"/>
                <a:gd name="T17" fmla="*/ 29 h 29"/>
                <a:gd name="T18" fmla="*/ 8 w 29"/>
                <a:gd name="T19" fmla="*/ 27 h 29"/>
                <a:gd name="T20" fmla="*/ 4 w 29"/>
                <a:gd name="T21" fmla="*/ 25 h 29"/>
                <a:gd name="T22" fmla="*/ 0 w 29"/>
                <a:gd name="T23" fmla="*/ 13 h 29"/>
                <a:gd name="T24" fmla="*/ 2 w 29"/>
                <a:gd name="T25" fmla="*/ 8 h 29"/>
                <a:gd name="T26" fmla="*/ 4 w 29"/>
                <a:gd name="T27" fmla="*/ 4 h 29"/>
                <a:gd name="T28" fmla="*/ 8 w 29"/>
                <a:gd name="T29" fmla="*/ 2 h 29"/>
                <a:gd name="T30" fmla="*/ 13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3" y="0"/>
                  </a:move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9" y="17"/>
                  </a:lnTo>
                  <a:lnTo>
                    <a:pt x="27" y="23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7" name="Line 290"/>
            <p:cNvSpPr>
              <a:spLocks noChangeShapeType="1"/>
            </p:cNvSpPr>
            <p:nvPr/>
          </p:nvSpPr>
          <p:spPr bwMode="auto">
            <a:xfrm rot="-7182197">
              <a:off x="4870" y="3113"/>
              <a:ext cx="0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8" name="Line 291"/>
            <p:cNvSpPr>
              <a:spLocks noChangeShapeType="1"/>
            </p:cNvSpPr>
            <p:nvPr/>
          </p:nvSpPr>
          <p:spPr bwMode="auto">
            <a:xfrm rot="14417803" flipH="1">
              <a:off x="4871" y="3112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79" name="Line 292"/>
            <p:cNvSpPr>
              <a:spLocks noChangeShapeType="1"/>
            </p:cNvSpPr>
            <p:nvPr/>
          </p:nvSpPr>
          <p:spPr bwMode="auto">
            <a:xfrm rot="14417803" flipH="1">
              <a:off x="4874" y="3113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0" name="Line 293"/>
            <p:cNvSpPr>
              <a:spLocks noChangeShapeType="1"/>
            </p:cNvSpPr>
            <p:nvPr/>
          </p:nvSpPr>
          <p:spPr bwMode="auto">
            <a:xfrm rot="14417803" flipH="1">
              <a:off x="4875" y="3113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1" name="Line 294"/>
            <p:cNvSpPr>
              <a:spLocks noChangeShapeType="1"/>
            </p:cNvSpPr>
            <p:nvPr/>
          </p:nvSpPr>
          <p:spPr bwMode="auto">
            <a:xfrm rot="14417803" flipH="1">
              <a:off x="4876" y="3115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2" name="Line 295"/>
            <p:cNvSpPr>
              <a:spLocks noChangeShapeType="1"/>
            </p:cNvSpPr>
            <p:nvPr/>
          </p:nvSpPr>
          <p:spPr bwMode="auto">
            <a:xfrm rot="-7182197" flipH="1" flipV="1">
              <a:off x="4878" y="3117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3" name="Line 296"/>
            <p:cNvSpPr>
              <a:spLocks noChangeShapeType="1"/>
            </p:cNvSpPr>
            <p:nvPr/>
          </p:nvSpPr>
          <p:spPr bwMode="auto">
            <a:xfrm rot="-7182197" flipH="1" flipV="1">
              <a:off x="4879" y="3120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4" name="Line 297"/>
            <p:cNvSpPr>
              <a:spLocks noChangeShapeType="1"/>
            </p:cNvSpPr>
            <p:nvPr/>
          </p:nvSpPr>
          <p:spPr bwMode="auto">
            <a:xfrm rot="-7182197" flipH="1" flipV="1">
              <a:off x="4878" y="3121"/>
              <a:ext cx="2" cy="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5" name="Line 298"/>
            <p:cNvSpPr>
              <a:spLocks noChangeShapeType="1"/>
            </p:cNvSpPr>
            <p:nvPr/>
          </p:nvSpPr>
          <p:spPr bwMode="auto">
            <a:xfrm rot="14417803" flipV="1">
              <a:off x="4874" y="3124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6" name="Line 299"/>
            <p:cNvSpPr>
              <a:spLocks noChangeShapeType="1"/>
            </p:cNvSpPr>
            <p:nvPr/>
          </p:nvSpPr>
          <p:spPr bwMode="auto">
            <a:xfrm rot="14417803" flipV="1">
              <a:off x="4871" y="3126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7" name="Line 300"/>
            <p:cNvSpPr>
              <a:spLocks noChangeShapeType="1"/>
            </p:cNvSpPr>
            <p:nvPr/>
          </p:nvSpPr>
          <p:spPr bwMode="auto">
            <a:xfrm rot="14417803" flipV="1">
              <a:off x="4870" y="3125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8" name="Line 301"/>
            <p:cNvSpPr>
              <a:spLocks noChangeShapeType="1"/>
            </p:cNvSpPr>
            <p:nvPr/>
          </p:nvSpPr>
          <p:spPr bwMode="auto">
            <a:xfrm rot="14417803" flipV="1">
              <a:off x="4866" y="3123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89" name="Line 302"/>
            <p:cNvSpPr>
              <a:spLocks noChangeShapeType="1"/>
            </p:cNvSpPr>
            <p:nvPr/>
          </p:nvSpPr>
          <p:spPr bwMode="auto">
            <a:xfrm rot="-7182197">
              <a:off x="4863" y="3120"/>
              <a:ext cx="5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0" name="Line 303"/>
            <p:cNvSpPr>
              <a:spLocks noChangeShapeType="1"/>
            </p:cNvSpPr>
            <p:nvPr/>
          </p:nvSpPr>
          <p:spPr bwMode="auto">
            <a:xfrm rot="-7182197">
              <a:off x="4866" y="3116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1" name="Line 304"/>
            <p:cNvSpPr>
              <a:spLocks noChangeShapeType="1"/>
            </p:cNvSpPr>
            <p:nvPr/>
          </p:nvSpPr>
          <p:spPr bwMode="auto">
            <a:xfrm rot="-7182197">
              <a:off x="4868" y="3113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2" name="Freeform 305"/>
            <p:cNvSpPr>
              <a:spLocks/>
            </p:cNvSpPr>
            <p:nvPr/>
          </p:nvSpPr>
          <p:spPr bwMode="auto">
            <a:xfrm rot="-7182197">
              <a:off x="5107" y="3233"/>
              <a:ext cx="14" cy="14"/>
            </a:xfrm>
            <a:custGeom>
              <a:avLst/>
              <a:gdLst>
                <a:gd name="T0" fmla="*/ 15 w 29"/>
                <a:gd name="T1" fmla="*/ 0 h 29"/>
                <a:gd name="T2" fmla="*/ 21 w 29"/>
                <a:gd name="T3" fmla="*/ 2 h 29"/>
                <a:gd name="T4" fmla="*/ 25 w 29"/>
                <a:gd name="T5" fmla="*/ 4 h 29"/>
                <a:gd name="T6" fmla="*/ 27 w 29"/>
                <a:gd name="T7" fmla="*/ 8 h 29"/>
                <a:gd name="T8" fmla="*/ 29 w 29"/>
                <a:gd name="T9" fmla="*/ 13 h 29"/>
                <a:gd name="T10" fmla="*/ 25 w 29"/>
                <a:gd name="T11" fmla="*/ 25 h 29"/>
                <a:gd name="T12" fmla="*/ 21 w 29"/>
                <a:gd name="T13" fmla="*/ 27 h 29"/>
                <a:gd name="T14" fmla="*/ 15 w 29"/>
                <a:gd name="T15" fmla="*/ 29 h 29"/>
                <a:gd name="T16" fmla="*/ 4 w 29"/>
                <a:gd name="T17" fmla="*/ 25 h 29"/>
                <a:gd name="T18" fmla="*/ 0 w 29"/>
                <a:gd name="T19" fmla="*/ 13 h 29"/>
                <a:gd name="T20" fmla="*/ 2 w 29"/>
                <a:gd name="T21" fmla="*/ 8 h 29"/>
                <a:gd name="T22" fmla="*/ 4 w 29"/>
                <a:gd name="T23" fmla="*/ 4 h 29"/>
                <a:gd name="T24" fmla="*/ 15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5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3" name="Line 306"/>
            <p:cNvSpPr>
              <a:spLocks noChangeShapeType="1"/>
            </p:cNvSpPr>
            <p:nvPr/>
          </p:nvSpPr>
          <p:spPr bwMode="auto">
            <a:xfrm rot="14417803" flipH="1">
              <a:off x="5112" y="3231"/>
              <a:ext cx="2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4" name="Line 307"/>
            <p:cNvSpPr>
              <a:spLocks noChangeShapeType="1"/>
            </p:cNvSpPr>
            <p:nvPr/>
          </p:nvSpPr>
          <p:spPr bwMode="auto">
            <a:xfrm rot="14417803" flipH="1">
              <a:off x="5116" y="3232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5" name="Line 308"/>
            <p:cNvSpPr>
              <a:spLocks noChangeShapeType="1"/>
            </p:cNvSpPr>
            <p:nvPr/>
          </p:nvSpPr>
          <p:spPr bwMode="auto">
            <a:xfrm rot="14417803" flipH="1">
              <a:off x="5117" y="3234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6" name="Line 309"/>
            <p:cNvSpPr>
              <a:spLocks noChangeShapeType="1"/>
            </p:cNvSpPr>
            <p:nvPr/>
          </p:nvSpPr>
          <p:spPr bwMode="auto">
            <a:xfrm rot="-7182197" flipH="1" flipV="1">
              <a:off x="5117" y="3238"/>
              <a:ext cx="6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7" name="Line 310"/>
            <p:cNvSpPr>
              <a:spLocks noChangeShapeType="1"/>
            </p:cNvSpPr>
            <p:nvPr/>
          </p:nvSpPr>
          <p:spPr bwMode="auto">
            <a:xfrm rot="-7182197" flipH="1" flipV="1">
              <a:off x="5117" y="3241"/>
              <a:ext cx="1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8" name="Line 311"/>
            <p:cNvSpPr>
              <a:spLocks noChangeShapeType="1"/>
            </p:cNvSpPr>
            <p:nvPr/>
          </p:nvSpPr>
          <p:spPr bwMode="auto">
            <a:xfrm rot="14417803" flipV="1">
              <a:off x="5116" y="3245"/>
              <a:ext cx="0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99" name="Line 312"/>
            <p:cNvSpPr>
              <a:spLocks noChangeShapeType="1"/>
            </p:cNvSpPr>
            <p:nvPr/>
          </p:nvSpPr>
          <p:spPr bwMode="auto">
            <a:xfrm rot="14417803" flipV="1">
              <a:off x="5111" y="3246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0" name="Line 313"/>
            <p:cNvSpPr>
              <a:spLocks noChangeShapeType="1"/>
            </p:cNvSpPr>
            <p:nvPr/>
          </p:nvSpPr>
          <p:spPr bwMode="auto">
            <a:xfrm rot="14417803" flipV="1">
              <a:off x="5107" y="3244"/>
              <a:ext cx="6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1" name="Line 314"/>
            <p:cNvSpPr>
              <a:spLocks noChangeShapeType="1"/>
            </p:cNvSpPr>
            <p:nvPr/>
          </p:nvSpPr>
          <p:spPr bwMode="auto">
            <a:xfrm rot="-7182197">
              <a:off x="5105" y="3241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2" name="Line 315"/>
            <p:cNvSpPr>
              <a:spLocks noChangeShapeType="1"/>
            </p:cNvSpPr>
            <p:nvPr/>
          </p:nvSpPr>
          <p:spPr bwMode="auto">
            <a:xfrm rot="-7182197">
              <a:off x="5106" y="3238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3" name="Line 316"/>
            <p:cNvSpPr>
              <a:spLocks noChangeShapeType="1"/>
            </p:cNvSpPr>
            <p:nvPr/>
          </p:nvSpPr>
          <p:spPr bwMode="auto">
            <a:xfrm rot="-7182197">
              <a:off x="5105" y="3236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4" name="Line 317"/>
            <p:cNvSpPr>
              <a:spLocks noChangeShapeType="1"/>
            </p:cNvSpPr>
            <p:nvPr/>
          </p:nvSpPr>
          <p:spPr bwMode="auto">
            <a:xfrm rot="-7182197">
              <a:off x="5108" y="3233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5" name="Freeform 318"/>
            <p:cNvSpPr>
              <a:spLocks/>
            </p:cNvSpPr>
            <p:nvPr/>
          </p:nvSpPr>
          <p:spPr bwMode="auto">
            <a:xfrm rot="-7182197">
              <a:off x="4885" y="2845"/>
              <a:ext cx="15" cy="14"/>
            </a:xfrm>
            <a:custGeom>
              <a:avLst/>
              <a:gdLst>
                <a:gd name="T0" fmla="*/ 15 w 29"/>
                <a:gd name="T1" fmla="*/ 0 h 29"/>
                <a:gd name="T2" fmla="*/ 21 w 29"/>
                <a:gd name="T3" fmla="*/ 2 h 29"/>
                <a:gd name="T4" fmla="*/ 25 w 29"/>
                <a:gd name="T5" fmla="*/ 4 h 29"/>
                <a:gd name="T6" fmla="*/ 27 w 29"/>
                <a:gd name="T7" fmla="*/ 8 h 29"/>
                <a:gd name="T8" fmla="*/ 29 w 29"/>
                <a:gd name="T9" fmla="*/ 13 h 29"/>
                <a:gd name="T10" fmla="*/ 25 w 29"/>
                <a:gd name="T11" fmla="*/ 25 h 29"/>
                <a:gd name="T12" fmla="*/ 21 w 29"/>
                <a:gd name="T13" fmla="*/ 27 h 29"/>
                <a:gd name="T14" fmla="*/ 15 w 29"/>
                <a:gd name="T15" fmla="*/ 29 h 29"/>
                <a:gd name="T16" fmla="*/ 4 w 29"/>
                <a:gd name="T17" fmla="*/ 25 h 29"/>
                <a:gd name="T18" fmla="*/ 0 w 29"/>
                <a:gd name="T19" fmla="*/ 13 h 29"/>
                <a:gd name="T20" fmla="*/ 2 w 29"/>
                <a:gd name="T21" fmla="*/ 8 h 29"/>
                <a:gd name="T22" fmla="*/ 4 w 29"/>
                <a:gd name="T23" fmla="*/ 4 h 29"/>
                <a:gd name="T24" fmla="*/ 15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5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6" name="Line 319"/>
            <p:cNvSpPr>
              <a:spLocks noChangeShapeType="1"/>
            </p:cNvSpPr>
            <p:nvPr/>
          </p:nvSpPr>
          <p:spPr bwMode="auto">
            <a:xfrm rot="14417803" flipH="1">
              <a:off x="4891" y="2843"/>
              <a:ext cx="2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7" name="Line 320"/>
            <p:cNvSpPr>
              <a:spLocks noChangeShapeType="1"/>
            </p:cNvSpPr>
            <p:nvPr/>
          </p:nvSpPr>
          <p:spPr bwMode="auto">
            <a:xfrm rot="14417803" flipH="1">
              <a:off x="4895" y="2845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8" name="Line 321"/>
            <p:cNvSpPr>
              <a:spLocks noChangeShapeType="1"/>
            </p:cNvSpPr>
            <p:nvPr/>
          </p:nvSpPr>
          <p:spPr bwMode="auto">
            <a:xfrm rot="14417803" flipH="1">
              <a:off x="4896" y="2846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09" name="Line 322"/>
            <p:cNvSpPr>
              <a:spLocks noChangeShapeType="1"/>
            </p:cNvSpPr>
            <p:nvPr/>
          </p:nvSpPr>
          <p:spPr bwMode="auto">
            <a:xfrm rot="-7182197" flipH="1" flipV="1">
              <a:off x="4896" y="2851"/>
              <a:ext cx="6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0" name="Line 323"/>
            <p:cNvSpPr>
              <a:spLocks noChangeShapeType="1"/>
            </p:cNvSpPr>
            <p:nvPr/>
          </p:nvSpPr>
          <p:spPr bwMode="auto">
            <a:xfrm rot="-7182197" flipH="1" flipV="1">
              <a:off x="4897" y="2854"/>
              <a:ext cx="2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1" name="Line 324"/>
            <p:cNvSpPr>
              <a:spLocks noChangeShapeType="1"/>
            </p:cNvSpPr>
            <p:nvPr/>
          </p:nvSpPr>
          <p:spPr bwMode="auto">
            <a:xfrm rot="14417803" flipV="1">
              <a:off x="4894" y="2857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2" name="Line 325"/>
            <p:cNvSpPr>
              <a:spLocks noChangeShapeType="1"/>
            </p:cNvSpPr>
            <p:nvPr/>
          </p:nvSpPr>
          <p:spPr bwMode="auto">
            <a:xfrm rot="14417803" flipV="1">
              <a:off x="4890" y="2859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3" name="Line 326"/>
            <p:cNvSpPr>
              <a:spLocks noChangeShapeType="1"/>
            </p:cNvSpPr>
            <p:nvPr/>
          </p:nvSpPr>
          <p:spPr bwMode="auto">
            <a:xfrm rot="14417803" flipV="1">
              <a:off x="4886" y="2857"/>
              <a:ext cx="6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4" name="Line 327"/>
            <p:cNvSpPr>
              <a:spLocks noChangeShapeType="1"/>
            </p:cNvSpPr>
            <p:nvPr/>
          </p:nvSpPr>
          <p:spPr bwMode="auto">
            <a:xfrm rot="-7182197">
              <a:off x="4884" y="2854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5" name="Line 328"/>
            <p:cNvSpPr>
              <a:spLocks noChangeShapeType="1"/>
            </p:cNvSpPr>
            <p:nvPr/>
          </p:nvSpPr>
          <p:spPr bwMode="auto">
            <a:xfrm rot="-7182197">
              <a:off x="4885" y="2851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6" name="Line 329"/>
            <p:cNvSpPr>
              <a:spLocks noChangeShapeType="1"/>
            </p:cNvSpPr>
            <p:nvPr/>
          </p:nvSpPr>
          <p:spPr bwMode="auto">
            <a:xfrm rot="-7182197">
              <a:off x="4884" y="2849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7" name="Line 330"/>
            <p:cNvSpPr>
              <a:spLocks noChangeShapeType="1"/>
            </p:cNvSpPr>
            <p:nvPr/>
          </p:nvSpPr>
          <p:spPr bwMode="auto">
            <a:xfrm rot="-7182197">
              <a:off x="4887" y="2845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8" name="Freeform 331"/>
            <p:cNvSpPr>
              <a:spLocks/>
            </p:cNvSpPr>
            <p:nvPr/>
          </p:nvSpPr>
          <p:spPr bwMode="auto">
            <a:xfrm rot="-7182197">
              <a:off x="4658" y="3231"/>
              <a:ext cx="14" cy="15"/>
            </a:xfrm>
            <a:custGeom>
              <a:avLst/>
              <a:gdLst>
                <a:gd name="T0" fmla="*/ 13 w 29"/>
                <a:gd name="T1" fmla="*/ 0 h 29"/>
                <a:gd name="T2" fmla="*/ 25 w 29"/>
                <a:gd name="T3" fmla="*/ 4 h 29"/>
                <a:gd name="T4" fmla="*/ 27 w 29"/>
                <a:gd name="T5" fmla="*/ 8 h 29"/>
                <a:gd name="T6" fmla="*/ 29 w 29"/>
                <a:gd name="T7" fmla="*/ 14 h 29"/>
                <a:gd name="T8" fmla="*/ 29 w 29"/>
                <a:gd name="T9" fmla="*/ 18 h 29"/>
                <a:gd name="T10" fmla="*/ 27 w 29"/>
                <a:gd name="T11" fmla="*/ 23 h 29"/>
                <a:gd name="T12" fmla="*/ 23 w 29"/>
                <a:gd name="T13" fmla="*/ 25 h 29"/>
                <a:gd name="T14" fmla="*/ 19 w 29"/>
                <a:gd name="T15" fmla="*/ 29 h 29"/>
                <a:gd name="T16" fmla="*/ 13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2 w 29"/>
                <a:gd name="T23" fmla="*/ 20 h 29"/>
                <a:gd name="T24" fmla="*/ 0 w 29"/>
                <a:gd name="T25" fmla="*/ 14 h 29"/>
                <a:gd name="T26" fmla="*/ 2 w 29"/>
                <a:gd name="T27" fmla="*/ 8 h 29"/>
                <a:gd name="T28" fmla="*/ 4 w 29"/>
                <a:gd name="T29" fmla="*/ 4 h 29"/>
                <a:gd name="T30" fmla="*/ 8 w 29"/>
                <a:gd name="T31" fmla="*/ 2 h 29"/>
                <a:gd name="T32" fmla="*/ 13 w 29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"/>
                <a:gd name="T52" fmla="*/ 0 h 29"/>
                <a:gd name="T53" fmla="*/ 29 w 29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" h="29">
                  <a:moveTo>
                    <a:pt x="13" y="0"/>
                  </a:moveTo>
                  <a:lnTo>
                    <a:pt x="25" y="4"/>
                  </a:lnTo>
                  <a:lnTo>
                    <a:pt x="27" y="8"/>
                  </a:lnTo>
                  <a:lnTo>
                    <a:pt x="29" y="14"/>
                  </a:lnTo>
                  <a:lnTo>
                    <a:pt x="29" y="18"/>
                  </a:lnTo>
                  <a:lnTo>
                    <a:pt x="27" y="23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19" name="Line 332"/>
            <p:cNvSpPr>
              <a:spLocks noChangeShapeType="1"/>
            </p:cNvSpPr>
            <p:nvPr/>
          </p:nvSpPr>
          <p:spPr bwMode="auto">
            <a:xfrm rot="-7182197">
              <a:off x="4662" y="3232"/>
              <a:ext cx="0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0" name="Line 333"/>
            <p:cNvSpPr>
              <a:spLocks noChangeShapeType="1"/>
            </p:cNvSpPr>
            <p:nvPr/>
          </p:nvSpPr>
          <p:spPr bwMode="auto">
            <a:xfrm rot="14417803" flipH="1">
              <a:off x="4664" y="3229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1" name="Line 334"/>
            <p:cNvSpPr>
              <a:spLocks noChangeShapeType="1"/>
            </p:cNvSpPr>
            <p:nvPr/>
          </p:nvSpPr>
          <p:spPr bwMode="auto">
            <a:xfrm rot="14417803" flipH="1">
              <a:off x="4666" y="3231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2" name="Line 335"/>
            <p:cNvSpPr>
              <a:spLocks noChangeShapeType="1"/>
            </p:cNvSpPr>
            <p:nvPr/>
          </p:nvSpPr>
          <p:spPr bwMode="auto">
            <a:xfrm rot="14417803" flipH="1">
              <a:off x="4668" y="3231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3" name="Line 336"/>
            <p:cNvSpPr>
              <a:spLocks noChangeShapeType="1"/>
            </p:cNvSpPr>
            <p:nvPr/>
          </p:nvSpPr>
          <p:spPr bwMode="auto">
            <a:xfrm rot="14417803" flipH="1">
              <a:off x="4668" y="3234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4" name="Line 337"/>
            <p:cNvSpPr>
              <a:spLocks noChangeShapeType="1"/>
            </p:cNvSpPr>
            <p:nvPr/>
          </p:nvSpPr>
          <p:spPr bwMode="auto">
            <a:xfrm rot="-7182197" flipH="1" flipV="1">
              <a:off x="4670" y="3235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5" name="Line 338"/>
            <p:cNvSpPr>
              <a:spLocks noChangeShapeType="1"/>
            </p:cNvSpPr>
            <p:nvPr/>
          </p:nvSpPr>
          <p:spPr bwMode="auto">
            <a:xfrm rot="-7182197" flipH="1" flipV="1">
              <a:off x="4671" y="3239"/>
              <a:ext cx="2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6" name="Line 339"/>
            <p:cNvSpPr>
              <a:spLocks noChangeShapeType="1"/>
            </p:cNvSpPr>
            <p:nvPr/>
          </p:nvSpPr>
          <p:spPr bwMode="auto">
            <a:xfrm rot="-7182197" flipH="1" flipV="1">
              <a:off x="4669" y="3241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7" name="Line 340"/>
            <p:cNvSpPr>
              <a:spLocks noChangeShapeType="1"/>
            </p:cNvSpPr>
            <p:nvPr/>
          </p:nvSpPr>
          <p:spPr bwMode="auto">
            <a:xfrm rot="-7182197" flipH="1" flipV="1">
              <a:off x="4668" y="3241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8" name="Line 341"/>
            <p:cNvSpPr>
              <a:spLocks noChangeShapeType="1"/>
            </p:cNvSpPr>
            <p:nvPr/>
          </p:nvSpPr>
          <p:spPr bwMode="auto">
            <a:xfrm rot="14417803" flipV="1">
              <a:off x="4666" y="3243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29" name="Line 342"/>
            <p:cNvSpPr>
              <a:spLocks noChangeShapeType="1"/>
            </p:cNvSpPr>
            <p:nvPr/>
          </p:nvSpPr>
          <p:spPr bwMode="auto">
            <a:xfrm rot="14417803" flipV="1">
              <a:off x="4663" y="3245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0" name="Line 343"/>
            <p:cNvSpPr>
              <a:spLocks noChangeShapeType="1"/>
            </p:cNvSpPr>
            <p:nvPr/>
          </p:nvSpPr>
          <p:spPr bwMode="auto">
            <a:xfrm rot="14417803" flipV="1">
              <a:off x="4661" y="3244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1" name="Line 344"/>
            <p:cNvSpPr>
              <a:spLocks noChangeShapeType="1"/>
            </p:cNvSpPr>
            <p:nvPr/>
          </p:nvSpPr>
          <p:spPr bwMode="auto">
            <a:xfrm rot="14417803" flipV="1">
              <a:off x="4658" y="3242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2" name="Line 345"/>
            <p:cNvSpPr>
              <a:spLocks noChangeShapeType="1"/>
            </p:cNvSpPr>
            <p:nvPr/>
          </p:nvSpPr>
          <p:spPr bwMode="auto">
            <a:xfrm rot="-7182197">
              <a:off x="4655" y="3239"/>
              <a:ext cx="5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3" name="Line 346"/>
            <p:cNvSpPr>
              <a:spLocks noChangeShapeType="1"/>
            </p:cNvSpPr>
            <p:nvPr/>
          </p:nvSpPr>
          <p:spPr bwMode="auto">
            <a:xfrm rot="-7182197">
              <a:off x="4657" y="3235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4" name="Line 347"/>
            <p:cNvSpPr>
              <a:spLocks noChangeShapeType="1"/>
            </p:cNvSpPr>
            <p:nvPr/>
          </p:nvSpPr>
          <p:spPr bwMode="auto">
            <a:xfrm rot="-7182197">
              <a:off x="4659" y="3232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5" name="Line 348"/>
            <p:cNvSpPr>
              <a:spLocks noChangeShapeType="1"/>
            </p:cNvSpPr>
            <p:nvPr/>
          </p:nvSpPr>
          <p:spPr bwMode="auto">
            <a:xfrm rot="-7182197" flipH="1" flipV="1">
              <a:off x="4768" y="2906"/>
              <a:ext cx="228" cy="15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6" name="Line 349"/>
            <p:cNvSpPr>
              <a:spLocks noChangeShapeType="1"/>
            </p:cNvSpPr>
            <p:nvPr/>
          </p:nvSpPr>
          <p:spPr bwMode="auto">
            <a:xfrm rot="-7182197">
              <a:off x="4769" y="3058"/>
              <a:ext cx="0" cy="23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7" name="Line 350"/>
            <p:cNvSpPr>
              <a:spLocks noChangeShapeType="1"/>
            </p:cNvSpPr>
            <p:nvPr/>
          </p:nvSpPr>
          <p:spPr bwMode="auto">
            <a:xfrm rot="14417803" flipH="1">
              <a:off x="4880" y="3104"/>
              <a:ext cx="228" cy="15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8" name="Line 351"/>
            <p:cNvSpPr>
              <a:spLocks noChangeShapeType="1"/>
            </p:cNvSpPr>
            <p:nvPr/>
          </p:nvSpPr>
          <p:spPr bwMode="auto">
            <a:xfrm rot="-7182197">
              <a:off x="4778" y="3046"/>
              <a:ext cx="452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39" name="Line 352"/>
            <p:cNvSpPr>
              <a:spLocks noChangeShapeType="1"/>
            </p:cNvSpPr>
            <p:nvPr/>
          </p:nvSpPr>
          <p:spPr bwMode="auto">
            <a:xfrm rot="-7182197" flipH="1" flipV="1">
              <a:off x="4666" y="2849"/>
              <a:ext cx="226" cy="39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0" name="Line 353"/>
            <p:cNvSpPr>
              <a:spLocks noChangeShapeType="1"/>
            </p:cNvSpPr>
            <p:nvPr/>
          </p:nvSpPr>
          <p:spPr bwMode="auto">
            <a:xfrm rot="14417803" flipH="1">
              <a:off x="4778" y="3045"/>
              <a:ext cx="226" cy="39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1" name="Line 354"/>
            <p:cNvSpPr>
              <a:spLocks noChangeShapeType="1"/>
            </p:cNvSpPr>
            <p:nvPr/>
          </p:nvSpPr>
          <p:spPr bwMode="auto">
            <a:xfrm rot="-7182197" flipH="1" flipV="1">
              <a:off x="4883" y="2372"/>
              <a:ext cx="54" cy="26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2" name="Freeform 355"/>
            <p:cNvSpPr>
              <a:spLocks/>
            </p:cNvSpPr>
            <p:nvPr/>
          </p:nvSpPr>
          <p:spPr bwMode="auto">
            <a:xfrm rot="-7182197">
              <a:off x="4454" y="3408"/>
              <a:ext cx="14" cy="14"/>
            </a:xfrm>
            <a:custGeom>
              <a:avLst/>
              <a:gdLst>
                <a:gd name="T0" fmla="*/ 12 w 27"/>
                <a:gd name="T1" fmla="*/ 0 h 27"/>
                <a:gd name="T2" fmla="*/ 16 w 27"/>
                <a:gd name="T3" fmla="*/ 0 h 27"/>
                <a:gd name="T4" fmla="*/ 23 w 27"/>
                <a:gd name="T5" fmla="*/ 4 h 27"/>
                <a:gd name="T6" fmla="*/ 27 w 27"/>
                <a:gd name="T7" fmla="*/ 8 h 27"/>
                <a:gd name="T8" fmla="*/ 27 w 27"/>
                <a:gd name="T9" fmla="*/ 19 h 27"/>
                <a:gd name="T10" fmla="*/ 23 w 27"/>
                <a:gd name="T11" fmla="*/ 23 h 27"/>
                <a:gd name="T12" fmla="*/ 16 w 27"/>
                <a:gd name="T13" fmla="*/ 27 h 27"/>
                <a:gd name="T14" fmla="*/ 12 w 27"/>
                <a:gd name="T15" fmla="*/ 27 h 27"/>
                <a:gd name="T16" fmla="*/ 4 w 27"/>
                <a:gd name="T17" fmla="*/ 23 h 27"/>
                <a:gd name="T18" fmla="*/ 0 w 27"/>
                <a:gd name="T19" fmla="*/ 19 h 27"/>
                <a:gd name="T20" fmla="*/ 0 w 27"/>
                <a:gd name="T21" fmla="*/ 8 h 27"/>
                <a:gd name="T22" fmla="*/ 4 w 27"/>
                <a:gd name="T23" fmla="*/ 4 h 27"/>
                <a:gd name="T24" fmla="*/ 12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12" y="0"/>
                  </a:moveTo>
                  <a:lnTo>
                    <a:pt x="16" y="0"/>
                  </a:lnTo>
                  <a:lnTo>
                    <a:pt x="23" y="4"/>
                  </a:lnTo>
                  <a:lnTo>
                    <a:pt x="27" y="8"/>
                  </a:lnTo>
                  <a:lnTo>
                    <a:pt x="27" y="19"/>
                  </a:lnTo>
                  <a:lnTo>
                    <a:pt x="23" y="23"/>
                  </a:lnTo>
                  <a:lnTo>
                    <a:pt x="16" y="27"/>
                  </a:lnTo>
                  <a:lnTo>
                    <a:pt x="12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3" name="Freeform 356"/>
            <p:cNvSpPr>
              <a:spLocks noEditPoints="1"/>
            </p:cNvSpPr>
            <p:nvPr/>
          </p:nvSpPr>
          <p:spPr bwMode="auto">
            <a:xfrm rot="-7182197">
              <a:off x="4454" y="3407"/>
              <a:ext cx="16" cy="15"/>
            </a:xfrm>
            <a:custGeom>
              <a:avLst/>
              <a:gdLst>
                <a:gd name="T0" fmla="*/ 12 w 31"/>
                <a:gd name="T1" fmla="*/ 4 h 31"/>
                <a:gd name="T2" fmla="*/ 4 w 31"/>
                <a:gd name="T3" fmla="*/ 12 h 31"/>
                <a:gd name="T4" fmla="*/ 4 w 31"/>
                <a:gd name="T5" fmla="*/ 19 h 31"/>
                <a:gd name="T6" fmla="*/ 12 w 31"/>
                <a:gd name="T7" fmla="*/ 27 h 31"/>
                <a:gd name="T8" fmla="*/ 22 w 31"/>
                <a:gd name="T9" fmla="*/ 27 h 31"/>
                <a:gd name="T10" fmla="*/ 25 w 31"/>
                <a:gd name="T11" fmla="*/ 25 h 31"/>
                <a:gd name="T12" fmla="*/ 23 w 31"/>
                <a:gd name="T13" fmla="*/ 25 h 31"/>
                <a:gd name="T14" fmla="*/ 25 w 31"/>
                <a:gd name="T15" fmla="*/ 23 h 31"/>
                <a:gd name="T16" fmla="*/ 27 w 31"/>
                <a:gd name="T17" fmla="*/ 19 h 31"/>
                <a:gd name="T18" fmla="*/ 27 w 31"/>
                <a:gd name="T19" fmla="*/ 12 h 31"/>
                <a:gd name="T20" fmla="*/ 25 w 31"/>
                <a:gd name="T21" fmla="*/ 8 h 31"/>
                <a:gd name="T22" fmla="*/ 22 w 31"/>
                <a:gd name="T23" fmla="*/ 4 h 31"/>
                <a:gd name="T24" fmla="*/ 12 w 31"/>
                <a:gd name="T25" fmla="*/ 4 h 31"/>
                <a:gd name="T26" fmla="*/ 10 w 31"/>
                <a:gd name="T27" fmla="*/ 0 h 31"/>
                <a:gd name="T28" fmla="*/ 23 w 31"/>
                <a:gd name="T29" fmla="*/ 0 h 31"/>
                <a:gd name="T30" fmla="*/ 27 w 31"/>
                <a:gd name="T31" fmla="*/ 4 h 31"/>
                <a:gd name="T32" fmla="*/ 29 w 31"/>
                <a:gd name="T33" fmla="*/ 8 h 31"/>
                <a:gd name="T34" fmla="*/ 31 w 31"/>
                <a:gd name="T35" fmla="*/ 10 h 31"/>
                <a:gd name="T36" fmla="*/ 31 w 31"/>
                <a:gd name="T37" fmla="*/ 21 h 31"/>
                <a:gd name="T38" fmla="*/ 29 w 31"/>
                <a:gd name="T39" fmla="*/ 23 h 31"/>
                <a:gd name="T40" fmla="*/ 27 w 31"/>
                <a:gd name="T41" fmla="*/ 27 h 31"/>
                <a:gd name="T42" fmla="*/ 23 w 31"/>
                <a:gd name="T43" fmla="*/ 31 h 31"/>
                <a:gd name="T44" fmla="*/ 10 w 31"/>
                <a:gd name="T45" fmla="*/ 31 h 31"/>
                <a:gd name="T46" fmla="*/ 0 w 31"/>
                <a:gd name="T47" fmla="*/ 21 h 31"/>
                <a:gd name="T48" fmla="*/ 0 w 31"/>
                <a:gd name="T49" fmla="*/ 10 h 31"/>
                <a:gd name="T50" fmla="*/ 10 w 31"/>
                <a:gd name="T51" fmla="*/ 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1"/>
                <a:gd name="T79" fmla="*/ 0 h 31"/>
                <a:gd name="T80" fmla="*/ 31 w 31"/>
                <a:gd name="T81" fmla="*/ 31 h 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1" h="31">
                  <a:moveTo>
                    <a:pt x="12" y="4"/>
                  </a:moveTo>
                  <a:lnTo>
                    <a:pt x="4" y="12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22" y="27"/>
                  </a:lnTo>
                  <a:lnTo>
                    <a:pt x="25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7" y="19"/>
                  </a:lnTo>
                  <a:lnTo>
                    <a:pt x="27" y="12"/>
                  </a:lnTo>
                  <a:lnTo>
                    <a:pt x="25" y="8"/>
                  </a:lnTo>
                  <a:lnTo>
                    <a:pt x="22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21"/>
                  </a:lnTo>
                  <a:lnTo>
                    <a:pt x="29" y="23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4" name="Freeform 357"/>
            <p:cNvSpPr>
              <a:spLocks/>
            </p:cNvSpPr>
            <p:nvPr/>
          </p:nvSpPr>
          <p:spPr bwMode="auto">
            <a:xfrm rot="-7182197">
              <a:off x="4539" y="3662"/>
              <a:ext cx="15" cy="13"/>
            </a:xfrm>
            <a:custGeom>
              <a:avLst/>
              <a:gdLst>
                <a:gd name="T0" fmla="*/ 9 w 29"/>
                <a:gd name="T1" fmla="*/ 0 h 27"/>
                <a:gd name="T2" fmla="*/ 19 w 29"/>
                <a:gd name="T3" fmla="*/ 0 h 27"/>
                <a:gd name="T4" fmla="*/ 25 w 29"/>
                <a:gd name="T5" fmla="*/ 4 h 27"/>
                <a:gd name="T6" fmla="*/ 29 w 29"/>
                <a:gd name="T7" fmla="*/ 12 h 27"/>
                <a:gd name="T8" fmla="*/ 29 w 29"/>
                <a:gd name="T9" fmla="*/ 16 h 27"/>
                <a:gd name="T10" fmla="*/ 25 w 29"/>
                <a:gd name="T11" fmla="*/ 23 h 27"/>
                <a:gd name="T12" fmla="*/ 19 w 29"/>
                <a:gd name="T13" fmla="*/ 27 h 27"/>
                <a:gd name="T14" fmla="*/ 9 w 29"/>
                <a:gd name="T15" fmla="*/ 27 h 27"/>
                <a:gd name="T16" fmla="*/ 4 w 29"/>
                <a:gd name="T17" fmla="*/ 23 h 27"/>
                <a:gd name="T18" fmla="*/ 0 w 29"/>
                <a:gd name="T19" fmla="*/ 16 h 27"/>
                <a:gd name="T20" fmla="*/ 0 w 29"/>
                <a:gd name="T21" fmla="*/ 12 h 27"/>
                <a:gd name="T22" fmla="*/ 4 w 29"/>
                <a:gd name="T23" fmla="*/ 4 h 27"/>
                <a:gd name="T24" fmla="*/ 9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9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2"/>
                  </a:lnTo>
                  <a:lnTo>
                    <a:pt x="29" y="16"/>
                  </a:lnTo>
                  <a:lnTo>
                    <a:pt x="25" y="23"/>
                  </a:lnTo>
                  <a:lnTo>
                    <a:pt x="19" y="27"/>
                  </a:lnTo>
                  <a:lnTo>
                    <a:pt x="9" y="27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5" name="Freeform 358"/>
            <p:cNvSpPr>
              <a:spLocks noEditPoints="1"/>
            </p:cNvSpPr>
            <p:nvPr/>
          </p:nvSpPr>
          <p:spPr bwMode="auto">
            <a:xfrm rot="-7182197">
              <a:off x="4538" y="3661"/>
              <a:ext cx="17" cy="15"/>
            </a:xfrm>
            <a:custGeom>
              <a:avLst/>
              <a:gdLst>
                <a:gd name="T0" fmla="*/ 11 w 33"/>
                <a:gd name="T1" fmla="*/ 4 h 31"/>
                <a:gd name="T2" fmla="*/ 4 w 33"/>
                <a:gd name="T3" fmla="*/ 12 h 31"/>
                <a:gd name="T4" fmla="*/ 4 w 33"/>
                <a:gd name="T5" fmla="*/ 18 h 31"/>
                <a:gd name="T6" fmla="*/ 8 w 33"/>
                <a:gd name="T7" fmla="*/ 23 h 31"/>
                <a:gd name="T8" fmla="*/ 11 w 33"/>
                <a:gd name="T9" fmla="*/ 27 h 31"/>
                <a:gd name="T10" fmla="*/ 21 w 33"/>
                <a:gd name="T11" fmla="*/ 27 h 31"/>
                <a:gd name="T12" fmla="*/ 27 w 33"/>
                <a:gd name="T13" fmla="*/ 23 h 31"/>
                <a:gd name="T14" fmla="*/ 29 w 33"/>
                <a:gd name="T15" fmla="*/ 18 h 31"/>
                <a:gd name="T16" fmla="*/ 29 w 33"/>
                <a:gd name="T17" fmla="*/ 12 h 31"/>
                <a:gd name="T18" fmla="*/ 27 w 33"/>
                <a:gd name="T19" fmla="*/ 8 h 31"/>
                <a:gd name="T20" fmla="*/ 21 w 33"/>
                <a:gd name="T21" fmla="*/ 4 h 31"/>
                <a:gd name="T22" fmla="*/ 11 w 33"/>
                <a:gd name="T23" fmla="*/ 4 h 31"/>
                <a:gd name="T24" fmla="*/ 10 w 33"/>
                <a:gd name="T25" fmla="*/ 0 h 31"/>
                <a:gd name="T26" fmla="*/ 23 w 33"/>
                <a:gd name="T27" fmla="*/ 0 h 31"/>
                <a:gd name="T28" fmla="*/ 29 w 33"/>
                <a:gd name="T29" fmla="*/ 4 h 31"/>
                <a:gd name="T30" fmla="*/ 31 w 33"/>
                <a:gd name="T31" fmla="*/ 8 h 31"/>
                <a:gd name="T32" fmla="*/ 33 w 33"/>
                <a:gd name="T33" fmla="*/ 10 h 31"/>
                <a:gd name="T34" fmla="*/ 33 w 33"/>
                <a:gd name="T35" fmla="*/ 20 h 31"/>
                <a:gd name="T36" fmla="*/ 31 w 33"/>
                <a:gd name="T37" fmla="*/ 22 h 31"/>
                <a:gd name="T38" fmla="*/ 29 w 33"/>
                <a:gd name="T39" fmla="*/ 27 h 31"/>
                <a:gd name="T40" fmla="*/ 23 w 33"/>
                <a:gd name="T41" fmla="*/ 31 h 31"/>
                <a:gd name="T42" fmla="*/ 10 w 33"/>
                <a:gd name="T43" fmla="*/ 31 h 31"/>
                <a:gd name="T44" fmla="*/ 6 w 33"/>
                <a:gd name="T45" fmla="*/ 27 h 31"/>
                <a:gd name="T46" fmla="*/ 2 w 33"/>
                <a:gd name="T47" fmla="*/ 22 h 31"/>
                <a:gd name="T48" fmla="*/ 0 w 33"/>
                <a:gd name="T49" fmla="*/ 20 h 31"/>
                <a:gd name="T50" fmla="*/ 0 w 33"/>
                <a:gd name="T51" fmla="*/ 10 h 31"/>
                <a:gd name="T52" fmla="*/ 10 w 33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31"/>
                <a:gd name="T83" fmla="*/ 33 w 33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31">
                  <a:moveTo>
                    <a:pt x="11" y="4"/>
                  </a:moveTo>
                  <a:lnTo>
                    <a:pt x="4" y="12"/>
                  </a:lnTo>
                  <a:lnTo>
                    <a:pt x="4" y="18"/>
                  </a:lnTo>
                  <a:lnTo>
                    <a:pt x="8" y="23"/>
                  </a:lnTo>
                  <a:lnTo>
                    <a:pt x="11" y="27"/>
                  </a:lnTo>
                  <a:lnTo>
                    <a:pt x="21" y="27"/>
                  </a:lnTo>
                  <a:lnTo>
                    <a:pt x="27" y="23"/>
                  </a:lnTo>
                  <a:lnTo>
                    <a:pt x="29" y="18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1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3" y="20"/>
                  </a:lnTo>
                  <a:lnTo>
                    <a:pt x="31" y="22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6" name="Freeform 359"/>
            <p:cNvSpPr>
              <a:spLocks/>
            </p:cNvSpPr>
            <p:nvPr/>
          </p:nvSpPr>
          <p:spPr bwMode="auto">
            <a:xfrm rot="-7182197">
              <a:off x="4658" y="3231"/>
              <a:ext cx="13" cy="15"/>
            </a:xfrm>
            <a:custGeom>
              <a:avLst/>
              <a:gdLst>
                <a:gd name="T0" fmla="*/ 13 w 27"/>
                <a:gd name="T1" fmla="*/ 0 h 29"/>
                <a:gd name="T2" fmla="*/ 19 w 27"/>
                <a:gd name="T3" fmla="*/ 2 h 29"/>
                <a:gd name="T4" fmla="*/ 23 w 27"/>
                <a:gd name="T5" fmla="*/ 4 h 29"/>
                <a:gd name="T6" fmla="*/ 27 w 27"/>
                <a:gd name="T7" fmla="*/ 10 h 29"/>
                <a:gd name="T8" fmla="*/ 27 w 27"/>
                <a:gd name="T9" fmla="*/ 20 h 29"/>
                <a:gd name="T10" fmla="*/ 23 w 27"/>
                <a:gd name="T11" fmla="*/ 25 h 29"/>
                <a:gd name="T12" fmla="*/ 19 w 27"/>
                <a:gd name="T13" fmla="*/ 29 h 29"/>
                <a:gd name="T14" fmla="*/ 8 w 27"/>
                <a:gd name="T15" fmla="*/ 29 h 29"/>
                <a:gd name="T16" fmla="*/ 4 w 27"/>
                <a:gd name="T17" fmla="*/ 25 h 29"/>
                <a:gd name="T18" fmla="*/ 0 w 27"/>
                <a:gd name="T19" fmla="*/ 20 h 29"/>
                <a:gd name="T20" fmla="*/ 0 w 27"/>
                <a:gd name="T21" fmla="*/ 10 h 29"/>
                <a:gd name="T22" fmla="*/ 4 w 27"/>
                <a:gd name="T23" fmla="*/ 4 h 29"/>
                <a:gd name="T24" fmla="*/ 8 w 27"/>
                <a:gd name="T25" fmla="*/ 2 h 29"/>
                <a:gd name="T26" fmla="*/ 13 w 27"/>
                <a:gd name="T27" fmla="*/ 0 h 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"/>
                <a:gd name="T43" fmla="*/ 0 h 29"/>
                <a:gd name="T44" fmla="*/ 27 w 27"/>
                <a:gd name="T45" fmla="*/ 29 h 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" h="29">
                  <a:moveTo>
                    <a:pt x="13" y="0"/>
                  </a:moveTo>
                  <a:lnTo>
                    <a:pt x="19" y="2"/>
                  </a:lnTo>
                  <a:lnTo>
                    <a:pt x="23" y="4"/>
                  </a:lnTo>
                  <a:lnTo>
                    <a:pt x="27" y="10"/>
                  </a:lnTo>
                  <a:lnTo>
                    <a:pt x="27" y="20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8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7" name="Freeform 360"/>
            <p:cNvSpPr>
              <a:spLocks noEditPoints="1"/>
            </p:cNvSpPr>
            <p:nvPr/>
          </p:nvSpPr>
          <p:spPr bwMode="auto">
            <a:xfrm rot="-7182197">
              <a:off x="4657" y="3231"/>
              <a:ext cx="15" cy="16"/>
            </a:xfrm>
            <a:custGeom>
              <a:avLst/>
              <a:gdLst>
                <a:gd name="T0" fmla="*/ 15 w 31"/>
                <a:gd name="T1" fmla="*/ 4 h 31"/>
                <a:gd name="T2" fmla="*/ 8 w 31"/>
                <a:gd name="T3" fmla="*/ 6 h 31"/>
                <a:gd name="T4" fmla="*/ 4 w 31"/>
                <a:gd name="T5" fmla="*/ 12 h 31"/>
                <a:gd name="T6" fmla="*/ 4 w 31"/>
                <a:gd name="T7" fmla="*/ 18 h 31"/>
                <a:gd name="T8" fmla="*/ 8 w 31"/>
                <a:gd name="T9" fmla="*/ 23 h 31"/>
                <a:gd name="T10" fmla="*/ 12 w 31"/>
                <a:gd name="T11" fmla="*/ 27 h 31"/>
                <a:gd name="T12" fmla="*/ 19 w 31"/>
                <a:gd name="T13" fmla="*/ 27 h 31"/>
                <a:gd name="T14" fmla="*/ 25 w 31"/>
                <a:gd name="T15" fmla="*/ 23 h 31"/>
                <a:gd name="T16" fmla="*/ 27 w 31"/>
                <a:gd name="T17" fmla="*/ 18 h 31"/>
                <a:gd name="T18" fmla="*/ 27 w 31"/>
                <a:gd name="T19" fmla="*/ 12 h 31"/>
                <a:gd name="T20" fmla="*/ 25 w 31"/>
                <a:gd name="T21" fmla="*/ 6 h 31"/>
                <a:gd name="T22" fmla="*/ 15 w 31"/>
                <a:gd name="T23" fmla="*/ 4 h 31"/>
                <a:gd name="T24" fmla="*/ 15 w 31"/>
                <a:gd name="T25" fmla="*/ 0 h 31"/>
                <a:gd name="T26" fmla="*/ 17 w 31"/>
                <a:gd name="T27" fmla="*/ 0 h 31"/>
                <a:gd name="T28" fmla="*/ 27 w 31"/>
                <a:gd name="T29" fmla="*/ 2 h 31"/>
                <a:gd name="T30" fmla="*/ 29 w 31"/>
                <a:gd name="T31" fmla="*/ 8 h 31"/>
                <a:gd name="T32" fmla="*/ 31 w 31"/>
                <a:gd name="T33" fmla="*/ 10 h 31"/>
                <a:gd name="T34" fmla="*/ 31 w 31"/>
                <a:gd name="T35" fmla="*/ 20 h 31"/>
                <a:gd name="T36" fmla="*/ 29 w 31"/>
                <a:gd name="T37" fmla="*/ 22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6 w 31"/>
                <a:gd name="T45" fmla="*/ 27 h 31"/>
                <a:gd name="T46" fmla="*/ 2 w 31"/>
                <a:gd name="T47" fmla="*/ 22 h 31"/>
                <a:gd name="T48" fmla="*/ 0 w 31"/>
                <a:gd name="T49" fmla="*/ 20 h 31"/>
                <a:gd name="T50" fmla="*/ 0 w 31"/>
                <a:gd name="T51" fmla="*/ 10 h 31"/>
                <a:gd name="T52" fmla="*/ 2 w 31"/>
                <a:gd name="T53" fmla="*/ 8 h 31"/>
                <a:gd name="T54" fmla="*/ 6 w 31"/>
                <a:gd name="T55" fmla="*/ 2 h 31"/>
                <a:gd name="T56" fmla="*/ 15 w 31"/>
                <a:gd name="T57" fmla="*/ 0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"/>
                <a:gd name="T88" fmla="*/ 0 h 31"/>
                <a:gd name="T89" fmla="*/ 31 w 31"/>
                <a:gd name="T90" fmla="*/ 31 h 3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" h="31">
                  <a:moveTo>
                    <a:pt x="15" y="4"/>
                  </a:moveTo>
                  <a:lnTo>
                    <a:pt x="8" y="6"/>
                  </a:lnTo>
                  <a:lnTo>
                    <a:pt x="4" y="12"/>
                  </a:lnTo>
                  <a:lnTo>
                    <a:pt x="4" y="18"/>
                  </a:lnTo>
                  <a:lnTo>
                    <a:pt x="8" y="23"/>
                  </a:lnTo>
                  <a:lnTo>
                    <a:pt x="12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8"/>
                  </a:lnTo>
                  <a:lnTo>
                    <a:pt x="27" y="12"/>
                  </a:lnTo>
                  <a:lnTo>
                    <a:pt x="25" y="6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7" y="0"/>
                  </a:lnTo>
                  <a:lnTo>
                    <a:pt x="27" y="2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20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6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8" name="Freeform 361"/>
            <p:cNvSpPr>
              <a:spLocks/>
            </p:cNvSpPr>
            <p:nvPr/>
          </p:nvSpPr>
          <p:spPr bwMode="auto">
            <a:xfrm rot="-7182197">
              <a:off x="4223" y="3345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20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20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49" name="Freeform 362"/>
            <p:cNvSpPr>
              <a:spLocks noEditPoints="1"/>
            </p:cNvSpPr>
            <p:nvPr/>
          </p:nvSpPr>
          <p:spPr bwMode="auto">
            <a:xfrm rot="-7182197">
              <a:off x="4222" y="3344"/>
              <a:ext cx="16" cy="16"/>
            </a:xfrm>
            <a:custGeom>
              <a:avLst/>
              <a:gdLst>
                <a:gd name="T0" fmla="*/ 12 w 33"/>
                <a:gd name="T1" fmla="*/ 3 h 32"/>
                <a:gd name="T2" fmla="*/ 8 w 33"/>
                <a:gd name="T3" fmla="*/ 7 h 32"/>
                <a:gd name="T4" fmla="*/ 4 w 33"/>
                <a:gd name="T5" fmla="*/ 13 h 32"/>
                <a:gd name="T6" fmla="*/ 4 w 33"/>
                <a:gd name="T7" fmla="*/ 19 h 32"/>
                <a:gd name="T8" fmla="*/ 8 w 33"/>
                <a:gd name="T9" fmla="*/ 24 h 32"/>
                <a:gd name="T10" fmla="*/ 12 w 33"/>
                <a:gd name="T11" fmla="*/ 28 h 32"/>
                <a:gd name="T12" fmla="*/ 21 w 33"/>
                <a:gd name="T13" fmla="*/ 28 h 32"/>
                <a:gd name="T14" fmla="*/ 27 w 33"/>
                <a:gd name="T15" fmla="*/ 24 h 32"/>
                <a:gd name="T16" fmla="*/ 29 w 33"/>
                <a:gd name="T17" fmla="*/ 19 h 32"/>
                <a:gd name="T18" fmla="*/ 29 w 33"/>
                <a:gd name="T19" fmla="*/ 13 h 32"/>
                <a:gd name="T20" fmla="*/ 27 w 33"/>
                <a:gd name="T21" fmla="*/ 7 h 32"/>
                <a:gd name="T22" fmla="*/ 21 w 33"/>
                <a:gd name="T23" fmla="*/ 3 h 32"/>
                <a:gd name="T24" fmla="*/ 12 w 33"/>
                <a:gd name="T25" fmla="*/ 3 h 32"/>
                <a:gd name="T26" fmla="*/ 10 w 33"/>
                <a:gd name="T27" fmla="*/ 0 h 32"/>
                <a:gd name="T28" fmla="*/ 23 w 33"/>
                <a:gd name="T29" fmla="*/ 0 h 32"/>
                <a:gd name="T30" fmla="*/ 29 w 33"/>
                <a:gd name="T31" fmla="*/ 3 h 32"/>
                <a:gd name="T32" fmla="*/ 31 w 33"/>
                <a:gd name="T33" fmla="*/ 9 h 32"/>
                <a:gd name="T34" fmla="*/ 33 w 33"/>
                <a:gd name="T35" fmla="*/ 11 h 32"/>
                <a:gd name="T36" fmla="*/ 33 w 33"/>
                <a:gd name="T37" fmla="*/ 21 h 32"/>
                <a:gd name="T38" fmla="*/ 31 w 33"/>
                <a:gd name="T39" fmla="*/ 23 h 32"/>
                <a:gd name="T40" fmla="*/ 29 w 33"/>
                <a:gd name="T41" fmla="*/ 28 h 32"/>
                <a:gd name="T42" fmla="*/ 23 w 33"/>
                <a:gd name="T43" fmla="*/ 32 h 32"/>
                <a:gd name="T44" fmla="*/ 10 w 33"/>
                <a:gd name="T45" fmla="*/ 32 h 32"/>
                <a:gd name="T46" fmla="*/ 6 w 33"/>
                <a:gd name="T47" fmla="*/ 28 h 32"/>
                <a:gd name="T48" fmla="*/ 2 w 33"/>
                <a:gd name="T49" fmla="*/ 23 h 32"/>
                <a:gd name="T50" fmla="*/ 0 w 33"/>
                <a:gd name="T51" fmla="*/ 21 h 32"/>
                <a:gd name="T52" fmla="*/ 0 w 33"/>
                <a:gd name="T53" fmla="*/ 11 h 32"/>
                <a:gd name="T54" fmla="*/ 2 w 33"/>
                <a:gd name="T55" fmla="*/ 9 h 32"/>
                <a:gd name="T56" fmla="*/ 6 w 33"/>
                <a:gd name="T57" fmla="*/ 3 h 32"/>
                <a:gd name="T58" fmla="*/ 10 w 33"/>
                <a:gd name="T59" fmla="*/ 0 h 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2"/>
                <a:gd name="T92" fmla="*/ 33 w 33"/>
                <a:gd name="T93" fmla="*/ 32 h 3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2">
                  <a:moveTo>
                    <a:pt x="12" y="3"/>
                  </a:moveTo>
                  <a:lnTo>
                    <a:pt x="8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8" y="24"/>
                  </a:lnTo>
                  <a:lnTo>
                    <a:pt x="12" y="28"/>
                  </a:lnTo>
                  <a:lnTo>
                    <a:pt x="21" y="28"/>
                  </a:lnTo>
                  <a:lnTo>
                    <a:pt x="27" y="24"/>
                  </a:lnTo>
                  <a:lnTo>
                    <a:pt x="29" y="19"/>
                  </a:lnTo>
                  <a:lnTo>
                    <a:pt x="29" y="13"/>
                  </a:lnTo>
                  <a:lnTo>
                    <a:pt x="27" y="7"/>
                  </a:lnTo>
                  <a:lnTo>
                    <a:pt x="21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3"/>
                  </a:lnTo>
                  <a:lnTo>
                    <a:pt x="31" y="9"/>
                  </a:lnTo>
                  <a:lnTo>
                    <a:pt x="33" y="11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3" y="32"/>
                  </a:lnTo>
                  <a:lnTo>
                    <a:pt x="10" y="32"/>
                  </a:lnTo>
                  <a:lnTo>
                    <a:pt x="6" y="28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1"/>
                  </a:lnTo>
                  <a:lnTo>
                    <a:pt x="2" y="9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0" name="Line 363"/>
            <p:cNvSpPr>
              <a:spLocks noChangeShapeType="1"/>
            </p:cNvSpPr>
            <p:nvPr/>
          </p:nvSpPr>
          <p:spPr bwMode="auto">
            <a:xfrm rot="-7182197" flipH="1" flipV="1">
              <a:off x="4538" y="3188"/>
              <a:ext cx="54" cy="27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1" name="Line 364"/>
            <p:cNvSpPr>
              <a:spLocks noChangeShapeType="1"/>
            </p:cNvSpPr>
            <p:nvPr/>
          </p:nvSpPr>
          <p:spPr bwMode="auto">
            <a:xfrm rot="14417803" flipH="1">
              <a:off x="4261" y="3296"/>
              <a:ext cx="169" cy="16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2" name="Line 365"/>
            <p:cNvSpPr>
              <a:spLocks noChangeShapeType="1"/>
            </p:cNvSpPr>
            <p:nvPr/>
          </p:nvSpPr>
          <p:spPr bwMode="auto">
            <a:xfrm rot="-7182197" flipH="1" flipV="1">
              <a:off x="4369" y="3517"/>
              <a:ext cx="270" cy="5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3" name="Line 366"/>
            <p:cNvSpPr>
              <a:spLocks noChangeShapeType="1"/>
            </p:cNvSpPr>
            <p:nvPr/>
          </p:nvSpPr>
          <p:spPr bwMode="auto">
            <a:xfrm rot="-7182197">
              <a:off x="4447" y="3296"/>
              <a:ext cx="320" cy="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4" name="Line 367"/>
            <p:cNvSpPr>
              <a:spLocks noChangeShapeType="1"/>
            </p:cNvSpPr>
            <p:nvPr/>
          </p:nvSpPr>
          <p:spPr bwMode="auto">
            <a:xfrm rot="14417803" flipV="1">
              <a:off x="4390" y="3077"/>
              <a:ext cx="117" cy="43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5" name="Line 368"/>
            <p:cNvSpPr>
              <a:spLocks noChangeShapeType="1"/>
            </p:cNvSpPr>
            <p:nvPr/>
          </p:nvSpPr>
          <p:spPr bwMode="auto">
            <a:xfrm rot="14417803" flipH="1">
              <a:off x="4170" y="3455"/>
              <a:ext cx="437" cy="11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6" name="Freeform 369"/>
            <p:cNvSpPr>
              <a:spLocks/>
            </p:cNvSpPr>
            <p:nvPr/>
          </p:nvSpPr>
          <p:spPr bwMode="auto">
            <a:xfrm rot="-7182197">
              <a:off x="4799" y="2592"/>
              <a:ext cx="14" cy="14"/>
            </a:xfrm>
            <a:custGeom>
              <a:avLst/>
              <a:gdLst>
                <a:gd name="T0" fmla="*/ 12 w 27"/>
                <a:gd name="T1" fmla="*/ 0 h 27"/>
                <a:gd name="T2" fmla="*/ 16 w 27"/>
                <a:gd name="T3" fmla="*/ 0 h 27"/>
                <a:gd name="T4" fmla="*/ 23 w 27"/>
                <a:gd name="T5" fmla="*/ 4 h 27"/>
                <a:gd name="T6" fmla="*/ 27 w 27"/>
                <a:gd name="T7" fmla="*/ 11 h 27"/>
                <a:gd name="T8" fmla="*/ 27 w 27"/>
                <a:gd name="T9" fmla="*/ 15 h 27"/>
                <a:gd name="T10" fmla="*/ 23 w 27"/>
                <a:gd name="T11" fmla="*/ 23 h 27"/>
                <a:gd name="T12" fmla="*/ 16 w 27"/>
                <a:gd name="T13" fmla="*/ 27 h 27"/>
                <a:gd name="T14" fmla="*/ 12 w 27"/>
                <a:gd name="T15" fmla="*/ 27 h 27"/>
                <a:gd name="T16" fmla="*/ 4 w 27"/>
                <a:gd name="T17" fmla="*/ 23 h 27"/>
                <a:gd name="T18" fmla="*/ 0 w 27"/>
                <a:gd name="T19" fmla="*/ 15 h 27"/>
                <a:gd name="T20" fmla="*/ 0 w 27"/>
                <a:gd name="T21" fmla="*/ 11 h 27"/>
                <a:gd name="T22" fmla="*/ 4 w 27"/>
                <a:gd name="T23" fmla="*/ 4 h 27"/>
                <a:gd name="T24" fmla="*/ 12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12" y="0"/>
                  </a:moveTo>
                  <a:lnTo>
                    <a:pt x="16" y="0"/>
                  </a:lnTo>
                  <a:lnTo>
                    <a:pt x="23" y="4"/>
                  </a:lnTo>
                  <a:lnTo>
                    <a:pt x="27" y="11"/>
                  </a:lnTo>
                  <a:lnTo>
                    <a:pt x="27" y="15"/>
                  </a:lnTo>
                  <a:lnTo>
                    <a:pt x="23" y="23"/>
                  </a:lnTo>
                  <a:lnTo>
                    <a:pt x="16" y="27"/>
                  </a:lnTo>
                  <a:lnTo>
                    <a:pt x="12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7" name="Freeform 370"/>
            <p:cNvSpPr>
              <a:spLocks noEditPoints="1"/>
            </p:cNvSpPr>
            <p:nvPr/>
          </p:nvSpPr>
          <p:spPr bwMode="auto">
            <a:xfrm rot="-7182197">
              <a:off x="4798" y="2591"/>
              <a:ext cx="16" cy="16"/>
            </a:xfrm>
            <a:custGeom>
              <a:avLst/>
              <a:gdLst>
                <a:gd name="T0" fmla="*/ 11 w 30"/>
                <a:gd name="T1" fmla="*/ 4 h 30"/>
                <a:gd name="T2" fmla="*/ 3 w 30"/>
                <a:gd name="T3" fmla="*/ 11 h 30"/>
                <a:gd name="T4" fmla="*/ 3 w 30"/>
                <a:gd name="T5" fmla="*/ 17 h 30"/>
                <a:gd name="T6" fmla="*/ 7 w 30"/>
                <a:gd name="T7" fmla="*/ 23 h 30"/>
                <a:gd name="T8" fmla="*/ 7 w 30"/>
                <a:gd name="T9" fmla="*/ 25 h 30"/>
                <a:gd name="T10" fmla="*/ 11 w 30"/>
                <a:gd name="T11" fmla="*/ 27 h 30"/>
                <a:gd name="T12" fmla="*/ 19 w 30"/>
                <a:gd name="T13" fmla="*/ 27 h 30"/>
                <a:gd name="T14" fmla="*/ 24 w 30"/>
                <a:gd name="T15" fmla="*/ 23 h 30"/>
                <a:gd name="T16" fmla="*/ 26 w 30"/>
                <a:gd name="T17" fmla="*/ 17 h 30"/>
                <a:gd name="T18" fmla="*/ 26 w 30"/>
                <a:gd name="T19" fmla="*/ 11 h 30"/>
                <a:gd name="T20" fmla="*/ 24 w 30"/>
                <a:gd name="T21" fmla="*/ 7 h 30"/>
                <a:gd name="T22" fmla="*/ 19 w 30"/>
                <a:gd name="T23" fmla="*/ 4 h 30"/>
                <a:gd name="T24" fmla="*/ 11 w 30"/>
                <a:gd name="T25" fmla="*/ 4 h 30"/>
                <a:gd name="T26" fmla="*/ 9 w 30"/>
                <a:gd name="T27" fmla="*/ 0 h 30"/>
                <a:gd name="T28" fmla="*/ 21 w 30"/>
                <a:gd name="T29" fmla="*/ 0 h 30"/>
                <a:gd name="T30" fmla="*/ 26 w 30"/>
                <a:gd name="T31" fmla="*/ 4 h 30"/>
                <a:gd name="T32" fmla="*/ 28 w 30"/>
                <a:gd name="T33" fmla="*/ 7 h 30"/>
                <a:gd name="T34" fmla="*/ 30 w 30"/>
                <a:gd name="T35" fmla="*/ 9 h 30"/>
                <a:gd name="T36" fmla="*/ 30 w 30"/>
                <a:gd name="T37" fmla="*/ 19 h 30"/>
                <a:gd name="T38" fmla="*/ 28 w 30"/>
                <a:gd name="T39" fmla="*/ 21 h 30"/>
                <a:gd name="T40" fmla="*/ 26 w 30"/>
                <a:gd name="T41" fmla="*/ 27 h 30"/>
                <a:gd name="T42" fmla="*/ 21 w 30"/>
                <a:gd name="T43" fmla="*/ 30 h 30"/>
                <a:gd name="T44" fmla="*/ 9 w 30"/>
                <a:gd name="T45" fmla="*/ 30 h 30"/>
                <a:gd name="T46" fmla="*/ 5 w 30"/>
                <a:gd name="T47" fmla="*/ 27 h 30"/>
                <a:gd name="T48" fmla="*/ 1 w 30"/>
                <a:gd name="T49" fmla="*/ 21 h 30"/>
                <a:gd name="T50" fmla="*/ 0 w 30"/>
                <a:gd name="T51" fmla="*/ 19 h 30"/>
                <a:gd name="T52" fmla="*/ 0 w 30"/>
                <a:gd name="T53" fmla="*/ 9 h 30"/>
                <a:gd name="T54" fmla="*/ 5 w 30"/>
                <a:gd name="T55" fmla="*/ 4 h 30"/>
                <a:gd name="T56" fmla="*/ 5 w 30"/>
                <a:gd name="T57" fmla="*/ 6 h 30"/>
                <a:gd name="T58" fmla="*/ 9 w 30"/>
                <a:gd name="T59" fmla="*/ 0 h 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30"/>
                <a:gd name="T92" fmla="*/ 30 w 30"/>
                <a:gd name="T93" fmla="*/ 30 h 3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30">
                  <a:moveTo>
                    <a:pt x="11" y="4"/>
                  </a:moveTo>
                  <a:lnTo>
                    <a:pt x="3" y="11"/>
                  </a:lnTo>
                  <a:lnTo>
                    <a:pt x="3" y="17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11" y="27"/>
                  </a:lnTo>
                  <a:lnTo>
                    <a:pt x="19" y="27"/>
                  </a:lnTo>
                  <a:lnTo>
                    <a:pt x="24" y="23"/>
                  </a:lnTo>
                  <a:lnTo>
                    <a:pt x="26" y="17"/>
                  </a:lnTo>
                  <a:lnTo>
                    <a:pt x="26" y="11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1" y="4"/>
                  </a:lnTo>
                  <a:close/>
                  <a:moveTo>
                    <a:pt x="9" y="0"/>
                  </a:moveTo>
                  <a:lnTo>
                    <a:pt x="21" y="0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30" y="9"/>
                  </a:lnTo>
                  <a:lnTo>
                    <a:pt x="30" y="19"/>
                  </a:lnTo>
                  <a:lnTo>
                    <a:pt x="28" y="21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9" y="30"/>
                  </a:lnTo>
                  <a:lnTo>
                    <a:pt x="5" y="27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8" name="Freeform 371"/>
            <p:cNvSpPr>
              <a:spLocks/>
            </p:cNvSpPr>
            <p:nvPr/>
          </p:nvSpPr>
          <p:spPr bwMode="auto">
            <a:xfrm rot="-7182197">
              <a:off x="4883" y="2846"/>
              <a:ext cx="15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19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19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59" name="Freeform 372"/>
            <p:cNvSpPr>
              <a:spLocks noEditPoints="1"/>
            </p:cNvSpPr>
            <p:nvPr/>
          </p:nvSpPr>
          <p:spPr bwMode="auto">
            <a:xfrm rot="-7182197">
              <a:off x="4883" y="2845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9 w 33"/>
                <a:gd name="T17" fmla="*/ 19 h 33"/>
                <a:gd name="T18" fmla="*/ 29 w 33"/>
                <a:gd name="T19" fmla="*/ 14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31 w 33"/>
                <a:gd name="T33" fmla="*/ 10 h 33"/>
                <a:gd name="T34" fmla="*/ 33 w 33"/>
                <a:gd name="T35" fmla="*/ 12 h 33"/>
                <a:gd name="T36" fmla="*/ 33 w 33"/>
                <a:gd name="T37" fmla="*/ 21 h 33"/>
                <a:gd name="T38" fmla="*/ 31 w 33"/>
                <a:gd name="T39" fmla="*/ 23 h 33"/>
                <a:gd name="T40" fmla="*/ 29 w 33"/>
                <a:gd name="T41" fmla="*/ 29 h 33"/>
                <a:gd name="T42" fmla="*/ 23 w 33"/>
                <a:gd name="T43" fmla="*/ 33 h 33"/>
                <a:gd name="T44" fmla="*/ 10 w 33"/>
                <a:gd name="T45" fmla="*/ 33 h 33"/>
                <a:gd name="T46" fmla="*/ 6 w 33"/>
                <a:gd name="T47" fmla="*/ 29 h 33"/>
                <a:gd name="T48" fmla="*/ 2 w 33"/>
                <a:gd name="T49" fmla="*/ 23 h 33"/>
                <a:gd name="T50" fmla="*/ 0 w 33"/>
                <a:gd name="T51" fmla="*/ 21 h 33"/>
                <a:gd name="T52" fmla="*/ 0 w 33"/>
                <a:gd name="T53" fmla="*/ 12 h 33"/>
                <a:gd name="T54" fmla="*/ 2 w 33"/>
                <a:gd name="T55" fmla="*/ 10 h 33"/>
                <a:gd name="T56" fmla="*/ 6 w 33"/>
                <a:gd name="T57" fmla="*/ 4 h 33"/>
                <a:gd name="T58" fmla="*/ 10 w 33"/>
                <a:gd name="T59" fmla="*/ 0 h 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3"/>
                <a:gd name="T92" fmla="*/ 33 w 33"/>
                <a:gd name="T93" fmla="*/ 33 h 3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4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0" name="Freeform 373"/>
            <p:cNvSpPr>
              <a:spLocks/>
            </p:cNvSpPr>
            <p:nvPr/>
          </p:nvSpPr>
          <p:spPr bwMode="auto">
            <a:xfrm rot="-7182197">
              <a:off x="5002" y="2417"/>
              <a:ext cx="13" cy="14"/>
            </a:xfrm>
            <a:custGeom>
              <a:avLst/>
              <a:gdLst>
                <a:gd name="T0" fmla="*/ 8 w 27"/>
                <a:gd name="T1" fmla="*/ 0 h 27"/>
                <a:gd name="T2" fmla="*/ 19 w 27"/>
                <a:gd name="T3" fmla="*/ 0 h 27"/>
                <a:gd name="T4" fmla="*/ 23 w 27"/>
                <a:gd name="T5" fmla="*/ 4 h 27"/>
                <a:gd name="T6" fmla="*/ 27 w 27"/>
                <a:gd name="T7" fmla="*/ 12 h 27"/>
                <a:gd name="T8" fmla="*/ 27 w 27"/>
                <a:gd name="T9" fmla="*/ 16 h 27"/>
                <a:gd name="T10" fmla="*/ 23 w 27"/>
                <a:gd name="T11" fmla="*/ 23 h 27"/>
                <a:gd name="T12" fmla="*/ 19 w 27"/>
                <a:gd name="T13" fmla="*/ 27 h 27"/>
                <a:gd name="T14" fmla="*/ 8 w 27"/>
                <a:gd name="T15" fmla="*/ 27 h 27"/>
                <a:gd name="T16" fmla="*/ 4 w 27"/>
                <a:gd name="T17" fmla="*/ 23 h 27"/>
                <a:gd name="T18" fmla="*/ 0 w 27"/>
                <a:gd name="T19" fmla="*/ 16 h 27"/>
                <a:gd name="T20" fmla="*/ 0 w 27"/>
                <a:gd name="T21" fmla="*/ 12 h 27"/>
                <a:gd name="T22" fmla="*/ 4 w 27"/>
                <a:gd name="T23" fmla="*/ 4 h 27"/>
                <a:gd name="T24" fmla="*/ 8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8" y="0"/>
                  </a:moveTo>
                  <a:lnTo>
                    <a:pt x="19" y="0"/>
                  </a:lnTo>
                  <a:lnTo>
                    <a:pt x="23" y="4"/>
                  </a:lnTo>
                  <a:lnTo>
                    <a:pt x="27" y="12"/>
                  </a:lnTo>
                  <a:lnTo>
                    <a:pt x="27" y="16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1" name="Freeform 374"/>
            <p:cNvSpPr>
              <a:spLocks noEditPoints="1"/>
            </p:cNvSpPr>
            <p:nvPr/>
          </p:nvSpPr>
          <p:spPr bwMode="auto">
            <a:xfrm rot="-7182197">
              <a:off x="5001" y="2416"/>
              <a:ext cx="15" cy="15"/>
            </a:xfrm>
            <a:custGeom>
              <a:avLst/>
              <a:gdLst>
                <a:gd name="T0" fmla="*/ 12 w 31"/>
                <a:gd name="T1" fmla="*/ 4 h 31"/>
                <a:gd name="T2" fmla="*/ 8 w 31"/>
                <a:gd name="T3" fmla="*/ 8 h 31"/>
                <a:gd name="T4" fmla="*/ 4 w 31"/>
                <a:gd name="T5" fmla="*/ 14 h 31"/>
                <a:gd name="T6" fmla="*/ 4 w 31"/>
                <a:gd name="T7" fmla="*/ 19 h 31"/>
                <a:gd name="T8" fmla="*/ 12 w 31"/>
                <a:gd name="T9" fmla="*/ 27 h 31"/>
                <a:gd name="T10" fmla="*/ 19 w 31"/>
                <a:gd name="T11" fmla="*/ 27 h 31"/>
                <a:gd name="T12" fmla="*/ 25 w 31"/>
                <a:gd name="T13" fmla="*/ 23 h 31"/>
                <a:gd name="T14" fmla="*/ 27 w 31"/>
                <a:gd name="T15" fmla="*/ 19 h 31"/>
                <a:gd name="T16" fmla="*/ 27 w 31"/>
                <a:gd name="T17" fmla="*/ 14 h 31"/>
                <a:gd name="T18" fmla="*/ 25 w 31"/>
                <a:gd name="T19" fmla="*/ 8 h 31"/>
                <a:gd name="T20" fmla="*/ 19 w 31"/>
                <a:gd name="T21" fmla="*/ 4 h 31"/>
                <a:gd name="T22" fmla="*/ 12 w 31"/>
                <a:gd name="T23" fmla="*/ 4 h 31"/>
                <a:gd name="T24" fmla="*/ 10 w 31"/>
                <a:gd name="T25" fmla="*/ 0 h 31"/>
                <a:gd name="T26" fmla="*/ 21 w 31"/>
                <a:gd name="T27" fmla="*/ 0 h 31"/>
                <a:gd name="T28" fmla="*/ 27 w 31"/>
                <a:gd name="T29" fmla="*/ 4 h 31"/>
                <a:gd name="T30" fmla="*/ 29 w 31"/>
                <a:gd name="T31" fmla="*/ 10 h 31"/>
                <a:gd name="T32" fmla="*/ 31 w 31"/>
                <a:gd name="T33" fmla="*/ 12 h 31"/>
                <a:gd name="T34" fmla="*/ 31 w 31"/>
                <a:gd name="T35" fmla="*/ 21 h 31"/>
                <a:gd name="T36" fmla="*/ 29 w 31"/>
                <a:gd name="T37" fmla="*/ 23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0 w 31"/>
                <a:gd name="T45" fmla="*/ 21 h 31"/>
                <a:gd name="T46" fmla="*/ 0 w 31"/>
                <a:gd name="T47" fmla="*/ 12 h 31"/>
                <a:gd name="T48" fmla="*/ 2 w 31"/>
                <a:gd name="T49" fmla="*/ 10 h 31"/>
                <a:gd name="T50" fmla="*/ 6 w 31"/>
                <a:gd name="T51" fmla="*/ 4 h 31"/>
                <a:gd name="T52" fmla="*/ 10 w 31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31"/>
                <a:gd name="T83" fmla="*/ 31 w 31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31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5" y="8"/>
                  </a:lnTo>
                  <a:lnTo>
                    <a:pt x="19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1" y="0"/>
                  </a:lnTo>
                  <a:lnTo>
                    <a:pt x="27" y="4"/>
                  </a:lnTo>
                  <a:lnTo>
                    <a:pt x="29" y="10"/>
                  </a:lnTo>
                  <a:lnTo>
                    <a:pt x="31" y="12"/>
                  </a:lnTo>
                  <a:lnTo>
                    <a:pt x="31" y="21"/>
                  </a:lnTo>
                  <a:lnTo>
                    <a:pt x="29" y="23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2" name="Freeform 375"/>
            <p:cNvSpPr>
              <a:spLocks/>
            </p:cNvSpPr>
            <p:nvPr/>
          </p:nvSpPr>
          <p:spPr bwMode="auto">
            <a:xfrm rot="-7182197">
              <a:off x="4568" y="2529"/>
              <a:ext cx="14" cy="13"/>
            </a:xfrm>
            <a:custGeom>
              <a:avLst/>
              <a:gdLst>
                <a:gd name="T0" fmla="*/ 10 w 29"/>
                <a:gd name="T1" fmla="*/ 0 h 27"/>
                <a:gd name="T2" fmla="*/ 19 w 29"/>
                <a:gd name="T3" fmla="*/ 0 h 27"/>
                <a:gd name="T4" fmla="*/ 25 w 29"/>
                <a:gd name="T5" fmla="*/ 4 h 27"/>
                <a:gd name="T6" fmla="*/ 29 w 29"/>
                <a:gd name="T7" fmla="*/ 8 h 27"/>
                <a:gd name="T8" fmla="*/ 29 w 29"/>
                <a:gd name="T9" fmla="*/ 19 h 27"/>
                <a:gd name="T10" fmla="*/ 25 w 29"/>
                <a:gd name="T11" fmla="*/ 23 h 27"/>
                <a:gd name="T12" fmla="*/ 19 w 29"/>
                <a:gd name="T13" fmla="*/ 27 h 27"/>
                <a:gd name="T14" fmla="*/ 10 w 29"/>
                <a:gd name="T15" fmla="*/ 27 h 27"/>
                <a:gd name="T16" fmla="*/ 4 w 29"/>
                <a:gd name="T17" fmla="*/ 23 h 27"/>
                <a:gd name="T18" fmla="*/ 0 w 29"/>
                <a:gd name="T19" fmla="*/ 19 h 27"/>
                <a:gd name="T20" fmla="*/ 0 w 29"/>
                <a:gd name="T21" fmla="*/ 8 h 27"/>
                <a:gd name="T22" fmla="*/ 4 w 29"/>
                <a:gd name="T23" fmla="*/ 4 h 27"/>
                <a:gd name="T24" fmla="*/ 10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8"/>
                  </a:lnTo>
                  <a:lnTo>
                    <a:pt x="29" y="19"/>
                  </a:lnTo>
                  <a:lnTo>
                    <a:pt x="25" y="23"/>
                  </a:lnTo>
                  <a:lnTo>
                    <a:pt x="19" y="27"/>
                  </a:lnTo>
                  <a:lnTo>
                    <a:pt x="10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663" name="Freeform 376"/>
            <p:cNvSpPr>
              <a:spLocks noEditPoints="1"/>
            </p:cNvSpPr>
            <p:nvPr/>
          </p:nvSpPr>
          <p:spPr bwMode="auto">
            <a:xfrm rot="-7182197">
              <a:off x="4567" y="2528"/>
              <a:ext cx="16" cy="15"/>
            </a:xfrm>
            <a:custGeom>
              <a:avLst/>
              <a:gdLst>
                <a:gd name="T0" fmla="*/ 12 w 33"/>
                <a:gd name="T1" fmla="*/ 4 h 31"/>
                <a:gd name="T2" fmla="*/ 4 w 33"/>
                <a:gd name="T3" fmla="*/ 12 h 31"/>
                <a:gd name="T4" fmla="*/ 4 w 33"/>
                <a:gd name="T5" fmla="*/ 19 h 31"/>
                <a:gd name="T6" fmla="*/ 12 w 33"/>
                <a:gd name="T7" fmla="*/ 27 h 31"/>
                <a:gd name="T8" fmla="*/ 21 w 33"/>
                <a:gd name="T9" fmla="*/ 27 h 31"/>
                <a:gd name="T10" fmla="*/ 27 w 33"/>
                <a:gd name="T11" fmla="*/ 23 h 31"/>
                <a:gd name="T12" fmla="*/ 29 w 33"/>
                <a:gd name="T13" fmla="*/ 19 h 31"/>
                <a:gd name="T14" fmla="*/ 29 w 33"/>
                <a:gd name="T15" fmla="*/ 12 h 31"/>
                <a:gd name="T16" fmla="*/ 27 w 33"/>
                <a:gd name="T17" fmla="*/ 8 h 31"/>
                <a:gd name="T18" fmla="*/ 21 w 33"/>
                <a:gd name="T19" fmla="*/ 4 h 31"/>
                <a:gd name="T20" fmla="*/ 12 w 33"/>
                <a:gd name="T21" fmla="*/ 4 h 31"/>
                <a:gd name="T22" fmla="*/ 10 w 33"/>
                <a:gd name="T23" fmla="*/ 0 h 31"/>
                <a:gd name="T24" fmla="*/ 23 w 33"/>
                <a:gd name="T25" fmla="*/ 0 h 31"/>
                <a:gd name="T26" fmla="*/ 29 w 33"/>
                <a:gd name="T27" fmla="*/ 4 h 31"/>
                <a:gd name="T28" fmla="*/ 31 w 33"/>
                <a:gd name="T29" fmla="*/ 8 h 31"/>
                <a:gd name="T30" fmla="*/ 33 w 33"/>
                <a:gd name="T31" fmla="*/ 10 h 31"/>
                <a:gd name="T32" fmla="*/ 33 w 33"/>
                <a:gd name="T33" fmla="*/ 21 h 31"/>
                <a:gd name="T34" fmla="*/ 31 w 33"/>
                <a:gd name="T35" fmla="*/ 23 h 31"/>
                <a:gd name="T36" fmla="*/ 29 w 33"/>
                <a:gd name="T37" fmla="*/ 27 h 31"/>
                <a:gd name="T38" fmla="*/ 23 w 33"/>
                <a:gd name="T39" fmla="*/ 31 h 31"/>
                <a:gd name="T40" fmla="*/ 10 w 33"/>
                <a:gd name="T41" fmla="*/ 31 h 31"/>
                <a:gd name="T42" fmla="*/ 0 w 33"/>
                <a:gd name="T43" fmla="*/ 21 h 31"/>
                <a:gd name="T44" fmla="*/ 0 w 33"/>
                <a:gd name="T45" fmla="*/ 10 h 31"/>
                <a:gd name="T46" fmla="*/ 10 w 33"/>
                <a:gd name="T47" fmla="*/ 0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"/>
                <a:gd name="T73" fmla="*/ 0 h 31"/>
                <a:gd name="T74" fmla="*/ 33 w 33"/>
                <a:gd name="T75" fmla="*/ 31 h 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" h="31">
                  <a:moveTo>
                    <a:pt x="12" y="4"/>
                  </a:moveTo>
                  <a:lnTo>
                    <a:pt x="4" y="12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21" y="27"/>
                  </a:lnTo>
                  <a:lnTo>
                    <a:pt x="27" y="23"/>
                  </a:lnTo>
                  <a:lnTo>
                    <a:pt x="29" y="19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377"/>
          <p:cNvGrpSpPr>
            <a:grpSpLocks/>
          </p:cNvGrpSpPr>
          <p:nvPr/>
        </p:nvGrpSpPr>
        <p:grpSpPr bwMode="auto">
          <a:xfrm>
            <a:off x="3625850" y="4005263"/>
            <a:ext cx="2105025" cy="1944687"/>
            <a:chOff x="2295" y="2523"/>
            <a:chExt cx="1326" cy="1225"/>
          </a:xfrm>
        </p:grpSpPr>
        <p:sp>
          <p:nvSpPr>
            <p:cNvPr id="55390" name="Freeform 378"/>
            <p:cNvSpPr>
              <a:spLocks/>
            </p:cNvSpPr>
            <p:nvPr/>
          </p:nvSpPr>
          <p:spPr bwMode="auto">
            <a:xfrm>
              <a:off x="3362" y="3219"/>
              <a:ext cx="50" cy="78"/>
            </a:xfrm>
            <a:custGeom>
              <a:avLst/>
              <a:gdLst>
                <a:gd name="T0" fmla="*/ 38 w 100"/>
                <a:gd name="T1" fmla="*/ 0 h 155"/>
                <a:gd name="T2" fmla="*/ 48 w 100"/>
                <a:gd name="T3" fmla="*/ 0 h 155"/>
                <a:gd name="T4" fmla="*/ 65 w 100"/>
                <a:gd name="T5" fmla="*/ 2 h 155"/>
                <a:gd name="T6" fmla="*/ 78 w 100"/>
                <a:gd name="T7" fmla="*/ 12 h 155"/>
                <a:gd name="T8" fmla="*/ 84 w 100"/>
                <a:gd name="T9" fmla="*/ 17 h 155"/>
                <a:gd name="T10" fmla="*/ 88 w 100"/>
                <a:gd name="T11" fmla="*/ 23 h 155"/>
                <a:gd name="T12" fmla="*/ 90 w 100"/>
                <a:gd name="T13" fmla="*/ 31 h 155"/>
                <a:gd name="T14" fmla="*/ 90 w 100"/>
                <a:gd name="T15" fmla="*/ 40 h 155"/>
                <a:gd name="T16" fmla="*/ 88 w 100"/>
                <a:gd name="T17" fmla="*/ 58 h 155"/>
                <a:gd name="T18" fmla="*/ 78 w 100"/>
                <a:gd name="T19" fmla="*/ 77 h 155"/>
                <a:gd name="T20" fmla="*/ 69 w 100"/>
                <a:gd name="T21" fmla="*/ 90 h 155"/>
                <a:gd name="T22" fmla="*/ 54 w 100"/>
                <a:gd name="T23" fmla="*/ 107 h 155"/>
                <a:gd name="T24" fmla="*/ 32 w 100"/>
                <a:gd name="T25" fmla="*/ 127 h 155"/>
                <a:gd name="T26" fmla="*/ 21 w 100"/>
                <a:gd name="T27" fmla="*/ 138 h 155"/>
                <a:gd name="T28" fmla="*/ 84 w 100"/>
                <a:gd name="T29" fmla="*/ 138 h 155"/>
                <a:gd name="T30" fmla="*/ 88 w 100"/>
                <a:gd name="T31" fmla="*/ 136 h 155"/>
                <a:gd name="T32" fmla="*/ 92 w 100"/>
                <a:gd name="T33" fmla="*/ 132 h 155"/>
                <a:gd name="T34" fmla="*/ 94 w 100"/>
                <a:gd name="T35" fmla="*/ 129 h 155"/>
                <a:gd name="T36" fmla="*/ 98 w 100"/>
                <a:gd name="T37" fmla="*/ 125 h 155"/>
                <a:gd name="T38" fmla="*/ 100 w 100"/>
                <a:gd name="T39" fmla="*/ 125 h 155"/>
                <a:gd name="T40" fmla="*/ 96 w 100"/>
                <a:gd name="T41" fmla="*/ 140 h 155"/>
                <a:gd name="T42" fmla="*/ 88 w 100"/>
                <a:gd name="T43" fmla="*/ 155 h 155"/>
                <a:gd name="T44" fmla="*/ 0 w 100"/>
                <a:gd name="T45" fmla="*/ 155 h 155"/>
                <a:gd name="T46" fmla="*/ 0 w 100"/>
                <a:gd name="T47" fmla="*/ 153 h 155"/>
                <a:gd name="T48" fmla="*/ 31 w 100"/>
                <a:gd name="T49" fmla="*/ 121 h 155"/>
                <a:gd name="T50" fmla="*/ 50 w 100"/>
                <a:gd name="T51" fmla="*/ 100 h 155"/>
                <a:gd name="T52" fmla="*/ 61 w 100"/>
                <a:gd name="T53" fmla="*/ 81 h 155"/>
                <a:gd name="T54" fmla="*/ 69 w 100"/>
                <a:gd name="T55" fmla="*/ 65 h 155"/>
                <a:gd name="T56" fmla="*/ 71 w 100"/>
                <a:gd name="T57" fmla="*/ 50 h 155"/>
                <a:gd name="T58" fmla="*/ 71 w 100"/>
                <a:gd name="T59" fmla="*/ 42 h 155"/>
                <a:gd name="T60" fmla="*/ 67 w 100"/>
                <a:gd name="T61" fmla="*/ 31 h 155"/>
                <a:gd name="T62" fmla="*/ 61 w 100"/>
                <a:gd name="T63" fmla="*/ 25 h 155"/>
                <a:gd name="T64" fmla="*/ 54 w 100"/>
                <a:gd name="T65" fmla="*/ 19 h 155"/>
                <a:gd name="T66" fmla="*/ 38 w 100"/>
                <a:gd name="T67" fmla="*/ 15 h 155"/>
                <a:gd name="T68" fmla="*/ 27 w 100"/>
                <a:gd name="T69" fmla="*/ 17 h 155"/>
                <a:gd name="T70" fmla="*/ 17 w 100"/>
                <a:gd name="T71" fmla="*/ 23 h 155"/>
                <a:gd name="T72" fmla="*/ 11 w 100"/>
                <a:gd name="T73" fmla="*/ 29 h 155"/>
                <a:gd name="T74" fmla="*/ 4 w 100"/>
                <a:gd name="T75" fmla="*/ 44 h 155"/>
                <a:gd name="T76" fmla="*/ 0 w 100"/>
                <a:gd name="T77" fmla="*/ 44 h 155"/>
                <a:gd name="T78" fmla="*/ 6 w 100"/>
                <a:gd name="T79" fmla="*/ 27 h 155"/>
                <a:gd name="T80" fmla="*/ 17 w 100"/>
                <a:gd name="T81" fmla="*/ 12 h 155"/>
                <a:gd name="T82" fmla="*/ 23 w 100"/>
                <a:gd name="T83" fmla="*/ 6 h 155"/>
                <a:gd name="T84" fmla="*/ 31 w 100"/>
                <a:gd name="T85" fmla="*/ 2 h 155"/>
                <a:gd name="T86" fmla="*/ 38 w 100"/>
                <a:gd name="T87" fmla="*/ 0 h 1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0"/>
                <a:gd name="T133" fmla="*/ 0 h 155"/>
                <a:gd name="T134" fmla="*/ 100 w 100"/>
                <a:gd name="T135" fmla="*/ 155 h 1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0" h="155">
                  <a:moveTo>
                    <a:pt x="38" y="0"/>
                  </a:moveTo>
                  <a:lnTo>
                    <a:pt x="48" y="0"/>
                  </a:lnTo>
                  <a:lnTo>
                    <a:pt x="65" y="2"/>
                  </a:lnTo>
                  <a:lnTo>
                    <a:pt x="78" y="12"/>
                  </a:lnTo>
                  <a:lnTo>
                    <a:pt x="84" y="17"/>
                  </a:lnTo>
                  <a:lnTo>
                    <a:pt x="88" y="23"/>
                  </a:lnTo>
                  <a:lnTo>
                    <a:pt x="90" y="31"/>
                  </a:lnTo>
                  <a:lnTo>
                    <a:pt x="90" y="40"/>
                  </a:lnTo>
                  <a:lnTo>
                    <a:pt x="88" y="58"/>
                  </a:lnTo>
                  <a:lnTo>
                    <a:pt x="78" y="77"/>
                  </a:lnTo>
                  <a:lnTo>
                    <a:pt x="69" y="90"/>
                  </a:lnTo>
                  <a:lnTo>
                    <a:pt x="54" y="107"/>
                  </a:lnTo>
                  <a:lnTo>
                    <a:pt x="32" y="127"/>
                  </a:lnTo>
                  <a:lnTo>
                    <a:pt x="21" y="138"/>
                  </a:lnTo>
                  <a:lnTo>
                    <a:pt x="84" y="138"/>
                  </a:lnTo>
                  <a:lnTo>
                    <a:pt x="88" y="136"/>
                  </a:lnTo>
                  <a:lnTo>
                    <a:pt x="92" y="132"/>
                  </a:lnTo>
                  <a:lnTo>
                    <a:pt x="94" y="129"/>
                  </a:lnTo>
                  <a:lnTo>
                    <a:pt x="98" y="125"/>
                  </a:lnTo>
                  <a:lnTo>
                    <a:pt x="100" y="125"/>
                  </a:lnTo>
                  <a:lnTo>
                    <a:pt x="96" y="140"/>
                  </a:lnTo>
                  <a:lnTo>
                    <a:pt x="88" y="155"/>
                  </a:lnTo>
                  <a:lnTo>
                    <a:pt x="0" y="155"/>
                  </a:lnTo>
                  <a:lnTo>
                    <a:pt x="0" y="153"/>
                  </a:lnTo>
                  <a:lnTo>
                    <a:pt x="31" y="121"/>
                  </a:lnTo>
                  <a:lnTo>
                    <a:pt x="50" y="100"/>
                  </a:lnTo>
                  <a:lnTo>
                    <a:pt x="61" y="81"/>
                  </a:lnTo>
                  <a:lnTo>
                    <a:pt x="69" y="65"/>
                  </a:lnTo>
                  <a:lnTo>
                    <a:pt x="71" y="50"/>
                  </a:lnTo>
                  <a:lnTo>
                    <a:pt x="71" y="42"/>
                  </a:lnTo>
                  <a:lnTo>
                    <a:pt x="67" y="31"/>
                  </a:lnTo>
                  <a:lnTo>
                    <a:pt x="61" y="25"/>
                  </a:lnTo>
                  <a:lnTo>
                    <a:pt x="54" y="19"/>
                  </a:lnTo>
                  <a:lnTo>
                    <a:pt x="38" y="15"/>
                  </a:lnTo>
                  <a:lnTo>
                    <a:pt x="27" y="17"/>
                  </a:lnTo>
                  <a:lnTo>
                    <a:pt x="17" y="23"/>
                  </a:lnTo>
                  <a:lnTo>
                    <a:pt x="11" y="29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6" y="27"/>
                  </a:lnTo>
                  <a:lnTo>
                    <a:pt x="17" y="12"/>
                  </a:lnTo>
                  <a:lnTo>
                    <a:pt x="23" y="6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1" name="Freeform 379"/>
            <p:cNvSpPr>
              <a:spLocks/>
            </p:cNvSpPr>
            <p:nvPr/>
          </p:nvSpPr>
          <p:spPr bwMode="auto">
            <a:xfrm>
              <a:off x="2625" y="3597"/>
              <a:ext cx="44" cy="78"/>
            </a:xfrm>
            <a:custGeom>
              <a:avLst/>
              <a:gdLst>
                <a:gd name="T0" fmla="*/ 52 w 88"/>
                <a:gd name="T1" fmla="*/ 0 h 157"/>
                <a:gd name="T2" fmla="*/ 80 w 88"/>
                <a:gd name="T3" fmla="*/ 17 h 157"/>
                <a:gd name="T4" fmla="*/ 82 w 88"/>
                <a:gd name="T5" fmla="*/ 30 h 157"/>
                <a:gd name="T6" fmla="*/ 78 w 88"/>
                <a:gd name="T7" fmla="*/ 48 h 157"/>
                <a:gd name="T8" fmla="*/ 67 w 88"/>
                <a:gd name="T9" fmla="*/ 57 h 157"/>
                <a:gd name="T10" fmla="*/ 67 w 88"/>
                <a:gd name="T11" fmla="*/ 65 h 157"/>
                <a:gd name="T12" fmla="*/ 77 w 88"/>
                <a:gd name="T13" fmla="*/ 73 h 157"/>
                <a:gd name="T14" fmla="*/ 88 w 88"/>
                <a:gd name="T15" fmla="*/ 105 h 157"/>
                <a:gd name="T16" fmla="*/ 82 w 88"/>
                <a:gd name="T17" fmla="*/ 132 h 157"/>
                <a:gd name="T18" fmla="*/ 52 w 88"/>
                <a:gd name="T19" fmla="*/ 153 h 157"/>
                <a:gd name="T20" fmla="*/ 11 w 88"/>
                <a:gd name="T21" fmla="*/ 157 h 157"/>
                <a:gd name="T22" fmla="*/ 4 w 88"/>
                <a:gd name="T23" fmla="*/ 151 h 157"/>
                <a:gd name="T24" fmla="*/ 0 w 88"/>
                <a:gd name="T25" fmla="*/ 142 h 157"/>
                <a:gd name="T26" fmla="*/ 4 w 88"/>
                <a:gd name="T27" fmla="*/ 138 h 157"/>
                <a:gd name="T28" fmla="*/ 11 w 88"/>
                <a:gd name="T29" fmla="*/ 136 h 157"/>
                <a:gd name="T30" fmla="*/ 25 w 88"/>
                <a:gd name="T31" fmla="*/ 144 h 157"/>
                <a:gd name="T32" fmla="*/ 34 w 88"/>
                <a:gd name="T33" fmla="*/ 149 h 157"/>
                <a:gd name="T34" fmla="*/ 52 w 88"/>
                <a:gd name="T35" fmla="*/ 147 h 157"/>
                <a:gd name="T36" fmla="*/ 61 w 88"/>
                <a:gd name="T37" fmla="*/ 142 h 157"/>
                <a:gd name="T38" fmla="*/ 73 w 88"/>
                <a:gd name="T39" fmla="*/ 115 h 157"/>
                <a:gd name="T40" fmla="*/ 71 w 88"/>
                <a:gd name="T41" fmla="*/ 99 h 157"/>
                <a:gd name="T42" fmla="*/ 57 w 88"/>
                <a:gd name="T43" fmla="*/ 84 h 157"/>
                <a:gd name="T44" fmla="*/ 42 w 88"/>
                <a:gd name="T45" fmla="*/ 78 h 157"/>
                <a:gd name="T46" fmla="*/ 25 w 88"/>
                <a:gd name="T47" fmla="*/ 76 h 157"/>
                <a:gd name="T48" fmla="*/ 44 w 88"/>
                <a:gd name="T49" fmla="*/ 65 h 157"/>
                <a:gd name="T50" fmla="*/ 57 w 88"/>
                <a:gd name="T51" fmla="*/ 55 h 157"/>
                <a:gd name="T52" fmla="*/ 61 w 88"/>
                <a:gd name="T53" fmla="*/ 44 h 157"/>
                <a:gd name="T54" fmla="*/ 63 w 88"/>
                <a:gd name="T55" fmla="*/ 32 h 157"/>
                <a:gd name="T56" fmla="*/ 55 w 88"/>
                <a:gd name="T57" fmla="*/ 21 h 157"/>
                <a:gd name="T58" fmla="*/ 42 w 88"/>
                <a:gd name="T59" fmla="*/ 15 h 157"/>
                <a:gd name="T60" fmla="*/ 29 w 88"/>
                <a:gd name="T61" fmla="*/ 15 h 157"/>
                <a:gd name="T62" fmla="*/ 11 w 88"/>
                <a:gd name="T63" fmla="*/ 25 h 157"/>
                <a:gd name="T64" fmla="*/ 6 w 88"/>
                <a:gd name="T65" fmla="*/ 38 h 157"/>
                <a:gd name="T66" fmla="*/ 2 w 88"/>
                <a:gd name="T67" fmla="*/ 28 h 157"/>
                <a:gd name="T68" fmla="*/ 23 w 88"/>
                <a:gd name="T69" fmla="*/ 4 h 157"/>
                <a:gd name="T70" fmla="*/ 36 w 88"/>
                <a:gd name="T71" fmla="*/ 0 h 15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8"/>
                <a:gd name="T109" fmla="*/ 0 h 157"/>
                <a:gd name="T110" fmla="*/ 88 w 88"/>
                <a:gd name="T111" fmla="*/ 157 h 15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8" h="157">
                  <a:moveTo>
                    <a:pt x="36" y="0"/>
                  </a:moveTo>
                  <a:lnTo>
                    <a:pt x="52" y="0"/>
                  </a:lnTo>
                  <a:lnTo>
                    <a:pt x="67" y="4"/>
                  </a:lnTo>
                  <a:lnTo>
                    <a:pt x="80" y="17"/>
                  </a:lnTo>
                  <a:lnTo>
                    <a:pt x="80" y="23"/>
                  </a:lnTo>
                  <a:lnTo>
                    <a:pt x="82" y="30"/>
                  </a:lnTo>
                  <a:lnTo>
                    <a:pt x="80" y="40"/>
                  </a:lnTo>
                  <a:lnTo>
                    <a:pt x="78" y="48"/>
                  </a:lnTo>
                  <a:lnTo>
                    <a:pt x="73" y="53"/>
                  </a:lnTo>
                  <a:lnTo>
                    <a:pt x="67" y="57"/>
                  </a:lnTo>
                  <a:lnTo>
                    <a:pt x="59" y="61"/>
                  </a:lnTo>
                  <a:lnTo>
                    <a:pt x="67" y="65"/>
                  </a:lnTo>
                  <a:lnTo>
                    <a:pt x="71" y="69"/>
                  </a:lnTo>
                  <a:lnTo>
                    <a:pt x="77" y="73"/>
                  </a:lnTo>
                  <a:lnTo>
                    <a:pt x="86" y="86"/>
                  </a:lnTo>
                  <a:lnTo>
                    <a:pt x="88" y="105"/>
                  </a:lnTo>
                  <a:lnTo>
                    <a:pt x="86" y="119"/>
                  </a:lnTo>
                  <a:lnTo>
                    <a:pt x="82" y="132"/>
                  </a:lnTo>
                  <a:lnTo>
                    <a:pt x="73" y="144"/>
                  </a:lnTo>
                  <a:lnTo>
                    <a:pt x="52" y="153"/>
                  </a:lnTo>
                  <a:lnTo>
                    <a:pt x="27" y="157"/>
                  </a:lnTo>
                  <a:lnTo>
                    <a:pt x="11" y="157"/>
                  </a:lnTo>
                  <a:lnTo>
                    <a:pt x="7" y="155"/>
                  </a:lnTo>
                  <a:lnTo>
                    <a:pt x="4" y="151"/>
                  </a:lnTo>
                  <a:lnTo>
                    <a:pt x="0" y="149"/>
                  </a:lnTo>
                  <a:lnTo>
                    <a:pt x="0" y="142"/>
                  </a:lnTo>
                  <a:lnTo>
                    <a:pt x="2" y="138"/>
                  </a:lnTo>
                  <a:lnTo>
                    <a:pt x="4" y="138"/>
                  </a:lnTo>
                  <a:lnTo>
                    <a:pt x="6" y="136"/>
                  </a:lnTo>
                  <a:lnTo>
                    <a:pt x="11" y="136"/>
                  </a:lnTo>
                  <a:lnTo>
                    <a:pt x="17" y="140"/>
                  </a:lnTo>
                  <a:lnTo>
                    <a:pt x="25" y="144"/>
                  </a:lnTo>
                  <a:lnTo>
                    <a:pt x="30" y="145"/>
                  </a:lnTo>
                  <a:lnTo>
                    <a:pt x="34" y="149"/>
                  </a:lnTo>
                  <a:lnTo>
                    <a:pt x="46" y="149"/>
                  </a:lnTo>
                  <a:lnTo>
                    <a:pt x="52" y="147"/>
                  </a:lnTo>
                  <a:lnTo>
                    <a:pt x="55" y="145"/>
                  </a:lnTo>
                  <a:lnTo>
                    <a:pt x="61" y="142"/>
                  </a:lnTo>
                  <a:lnTo>
                    <a:pt x="69" y="130"/>
                  </a:lnTo>
                  <a:lnTo>
                    <a:pt x="73" y="115"/>
                  </a:lnTo>
                  <a:lnTo>
                    <a:pt x="71" y="107"/>
                  </a:lnTo>
                  <a:lnTo>
                    <a:pt x="71" y="99"/>
                  </a:lnTo>
                  <a:lnTo>
                    <a:pt x="63" y="88"/>
                  </a:lnTo>
                  <a:lnTo>
                    <a:pt x="57" y="84"/>
                  </a:lnTo>
                  <a:lnTo>
                    <a:pt x="50" y="80"/>
                  </a:lnTo>
                  <a:lnTo>
                    <a:pt x="42" y="78"/>
                  </a:lnTo>
                  <a:lnTo>
                    <a:pt x="27" y="78"/>
                  </a:lnTo>
                  <a:lnTo>
                    <a:pt x="25" y="76"/>
                  </a:lnTo>
                  <a:lnTo>
                    <a:pt x="36" y="71"/>
                  </a:lnTo>
                  <a:lnTo>
                    <a:pt x="44" y="65"/>
                  </a:lnTo>
                  <a:lnTo>
                    <a:pt x="53" y="59"/>
                  </a:lnTo>
                  <a:lnTo>
                    <a:pt x="57" y="55"/>
                  </a:lnTo>
                  <a:lnTo>
                    <a:pt x="61" y="50"/>
                  </a:lnTo>
                  <a:lnTo>
                    <a:pt x="61" y="44"/>
                  </a:lnTo>
                  <a:lnTo>
                    <a:pt x="63" y="38"/>
                  </a:lnTo>
                  <a:lnTo>
                    <a:pt x="63" y="32"/>
                  </a:lnTo>
                  <a:lnTo>
                    <a:pt x="61" y="27"/>
                  </a:lnTo>
                  <a:lnTo>
                    <a:pt x="55" y="21"/>
                  </a:lnTo>
                  <a:lnTo>
                    <a:pt x="50" y="17"/>
                  </a:lnTo>
                  <a:lnTo>
                    <a:pt x="42" y="15"/>
                  </a:lnTo>
                  <a:lnTo>
                    <a:pt x="36" y="13"/>
                  </a:lnTo>
                  <a:lnTo>
                    <a:pt x="29" y="15"/>
                  </a:lnTo>
                  <a:lnTo>
                    <a:pt x="23" y="17"/>
                  </a:lnTo>
                  <a:lnTo>
                    <a:pt x="11" y="25"/>
                  </a:lnTo>
                  <a:lnTo>
                    <a:pt x="7" y="30"/>
                  </a:lnTo>
                  <a:lnTo>
                    <a:pt x="6" y="38"/>
                  </a:lnTo>
                  <a:lnTo>
                    <a:pt x="0" y="38"/>
                  </a:lnTo>
                  <a:lnTo>
                    <a:pt x="2" y="28"/>
                  </a:lnTo>
                  <a:lnTo>
                    <a:pt x="6" y="21"/>
                  </a:lnTo>
                  <a:lnTo>
                    <a:pt x="23" y="4"/>
                  </a:lnTo>
                  <a:lnTo>
                    <a:pt x="29" y="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2" name="Freeform 380"/>
            <p:cNvSpPr>
              <a:spLocks noEditPoints="1"/>
            </p:cNvSpPr>
            <p:nvPr/>
          </p:nvSpPr>
          <p:spPr bwMode="auto">
            <a:xfrm>
              <a:off x="2731" y="3165"/>
              <a:ext cx="51" cy="79"/>
            </a:xfrm>
            <a:custGeom>
              <a:avLst/>
              <a:gdLst>
                <a:gd name="T0" fmla="*/ 51 w 101"/>
                <a:gd name="T1" fmla="*/ 3 h 157"/>
                <a:gd name="T2" fmla="*/ 46 w 101"/>
                <a:gd name="T3" fmla="*/ 5 h 157"/>
                <a:gd name="T4" fmla="*/ 38 w 101"/>
                <a:gd name="T5" fmla="*/ 9 h 157"/>
                <a:gd name="T6" fmla="*/ 34 w 101"/>
                <a:gd name="T7" fmla="*/ 15 h 157"/>
                <a:gd name="T8" fmla="*/ 30 w 101"/>
                <a:gd name="T9" fmla="*/ 23 h 157"/>
                <a:gd name="T10" fmla="*/ 25 w 101"/>
                <a:gd name="T11" fmla="*/ 46 h 157"/>
                <a:gd name="T12" fmla="*/ 23 w 101"/>
                <a:gd name="T13" fmla="*/ 78 h 157"/>
                <a:gd name="T14" fmla="*/ 23 w 101"/>
                <a:gd name="T15" fmla="*/ 101 h 157"/>
                <a:gd name="T16" fmla="*/ 27 w 101"/>
                <a:gd name="T17" fmla="*/ 120 h 157"/>
                <a:gd name="T18" fmla="*/ 30 w 101"/>
                <a:gd name="T19" fmla="*/ 134 h 157"/>
                <a:gd name="T20" fmla="*/ 34 w 101"/>
                <a:gd name="T21" fmla="*/ 142 h 157"/>
                <a:gd name="T22" fmla="*/ 38 w 101"/>
                <a:gd name="T23" fmla="*/ 147 h 157"/>
                <a:gd name="T24" fmla="*/ 46 w 101"/>
                <a:gd name="T25" fmla="*/ 151 h 157"/>
                <a:gd name="T26" fmla="*/ 51 w 101"/>
                <a:gd name="T27" fmla="*/ 153 h 157"/>
                <a:gd name="T28" fmla="*/ 57 w 101"/>
                <a:gd name="T29" fmla="*/ 151 h 157"/>
                <a:gd name="T30" fmla="*/ 61 w 101"/>
                <a:gd name="T31" fmla="*/ 149 h 157"/>
                <a:gd name="T32" fmla="*/ 65 w 101"/>
                <a:gd name="T33" fmla="*/ 145 h 157"/>
                <a:gd name="T34" fmla="*/ 69 w 101"/>
                <a:gd name="T35" fmla="*/ 140 h 157"/>
                <a:gd name="T36" fmla="*/ 71 w 101"/>
                <a:gd name="T37" fmla="*/ 134 h 157"/>
                <a:gd name="T38" fmla="*/ 76 w 101"/>
                <a:gd name="T39" fmla="*/ 111 h 157"/>
                <a:gd name="T40" fmla="*/ 78 w 101"/>
                <a:gd name="T41" fmla="*/ 76 h 157"/>
                <a:gd name="T42" fmla="*/ 76 w 101"/>
                <a:gd name="T43" fmla="*/ 46 h 157"/>
                <a:gd name="T44" fmla="*/ 71 w 101"/>
                <a:gd name="T45" fmla="*/ 23 h 157"/>
                <a:gd name="T46" fmla="*/ 67 w 101"/>
                <a:gd name="T47" fmla="*/ 15 h 157"/>
                <a:gd name="T48" fmla="*/ 63 w 101"/>
                <a:gd name="T49" fmla="*/ 9 h 157"/>
                <a:gd name="T50" fmla="*/ 57 w 101"/>
                <a:gd name="T51" fmla="*/ 5 h 157"/>
                <a:gd name="T52" fmla="*/ 51 w 101"/>
                <a:gd name="T53" fmla="*/ 3 h 157"/>
                <a:gd name="T54" fmla="*/ 51 w 101"/>
                <a:gd name="T55" fmla="*/ 0 h 157"/>
                <a:gd name="T56" fmla="*/ 65 w 101"/>
                <a:gd name="T57" fmla="*/ 2 h 157"/>
                <a:gd name="T58" fmla="*/ 76 w 101"/>
                <a:gd name="T59" fmla="*/ 9 h 157"/>
                <a:gd name="T60" fmla="*/ 88 w 101"/>
                <a:gd name="T61" fmla="*/ 21 h 157"/>
                <a:gd name="T62" fmla="*/ 98 w 101"/>
                <a:gd name="T63" fmla="*/ 46 h 157"/>
                <a:gd name="T64" fmla="*/ 101 w 101"/>
                <a:gd name="T65" fmla="*/ 78 h 157"/>
                <a:gd name="T66" fmla="*/ 98 w 101"/>
                <a:gd name="T67" fmla="*/ 111 h 157"/>
                <a:gd name="T68" fmla="*/ 88 w 101"/>
                <a:gd name="T69" fmla="*/ 136 h 157"/>
                <a:gd name="T70" fmla="*/ 71 w 101"/>
                <a:gd name="T71" fmla="*/ 151 h 157"/>
                <a:gd name="T72" fmla="*/ 51 w 101"/>
                <a:gd name="T73" fmla="*/ 157 h 157"/>
                <a:gd name="T74" fmla="*/ 36 w 101"/>
                <a:gd name="T75" fmla="*/ 155 h 157"/>
                <a:gd name="T76" fmla="*/ 23 w 101"/>
                <a:gd name="T77" fmla="*/ 147 h 157"/>
                <a:gd name="T78" fmla="*/ 13 w 101"/>
                <a:gd name="T79" fmla="*/ 136 h 157"/>
                <a:gd name="T80" fmla="*/ 2 w 101"/>
                <a:gd name="T81" fmla="*/ 111 h 157"/>
                <a:gd name="T82" fmla="*/ 0 w 101"/>
                <a:gd name="T83" fmla="*/ 78 h 157"/>
                <a:gd name="T84" fmla="*/ 0 w 101"/>
                <a:gd name="T85" fmla="*/ 55 h 157"/>
                <a:gd name="T86" fmla="*/ 5 w 101"/>
                <a:gd name="T87" fmla="*/ 36 h 157"/>
                <a:gd name="T88" fmla="*/ 13 w 101"/>
                <a:gd name="T89" fmla="*/ 21 h 157"/>
                <a:gd name="T90" fmla="*/ 23 w 101"/>
                <a:gd name="T91" fmla="*/ 9 h 157"/>
                <a:gd name="T92" fmla="*/ 36 w 101"/>
                <a:gd name="T93" fmla="*/ 2 h 157"/>
                <a:gd name="T94" fmla="*/ 51 w 101"/>
                <a:gd name="T95" fmla="*/ 0 h 15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1"/>
                <a:gd name="T145" fmla="*/ 0 h 157"/>
                <a:gd name="T146" fmla="*/ 101 w 101"/>
                <a:gd name="T147" fmla="*/ 157 h 15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1" h="157">
                  <a:moveTo>
                    <a:pt x="51" y="3"/>
                  </a:moveTo>
                  <a:lnTo>
                    <a:pt x="46" y="5"/>
                  </a:lnTo>
                  <a:lnTo>
                    <a:pt x="38" y="9"/>
                  </a:lnTo>
                  <a:lnTo>
                    <a:pt x="34" y="15"/>
                  </a:lnTo>
                  <a:lnTo>
                    <a:pt x="30" y="23"/>
                  </a:lnTo>
                  <a:lnTo>
                    <a:pt x="25" y="46"/>
                  </a:lnTo>
                  <a:lnTo>
                    <a:pt x="23" y="78"/>
                  </a:lnTo>
                  <a:lnTo>
                    <a:pt x="23" y="101"/>
                  </a:lnTo>
                  <a:lnTo>
                    <a:pt x="27" y="120"/>
                  </a:lnTo>
                  <a:lnTo>
                    <a:pt x="30" y="134"/>
                  </a:lnTo>
                  <a:lnTo>
                    <a:pt x="34" y="142"/>
                  </a:lnTo>
                  <a:lnTo>
                    <a:pt x="38" y="147"/>
                  </a:lnTo>
                  <a:lnTo>
                    <a:pt x="46" y="151"/>
                  </a:lnTo>
                  <a:lnTo>
                    <a:pt x="51" y="153"/>
                  </a:lnTo>
                  <a:lnTo>
                    <a:pt x="57" y="151"/>
                  </a:lnTo>
                  <a:lnTo>
                    <a:pt x="61" y="149"/>
                  </a:lnTo>
                  <a:lnTo>
                    <a:pt x="65" y="145"/>
                  </a:lnTo>
                  <a:lnTo>
                    <a:pt x="69" y="140"/>
                  </a:lnTo>
                  <a:lnTo>
                    <a:pt x="71" y="134"/>
                  </a:lnTo>
                  <a:lnTo>
                    <a:pt x="76" y="111"/>
                  </a:lnTo>
                  <a:lnTo>
                    <a:pt x="78" y="76"/>
                  </a:lnTo>
                  <a:lnTo>
                    <a:pt x="76" y="46"/>
                  </a:lnTo>
                  <a:lnTo>
                    <a:pt x="71" y="23"/>
                  </a:lnTo>
                  <a:lnTo>
                    <a:pt x="67" y="15"/>
                  </a:lnTo>
                  <a:lnTo>
                    <a:pt x="63" y="9"/>
                  </a:lnTo>
                  <a:lnTo>
                    <a:pt x="57" y="5"/>
                  </a:lnTo>
                  <a:lnTo>
                    <a:pt x="51" y="3"/>
                  </a:lnTo>
                  <a:close/>
                  <a:moveTo>
                    <a:pt x="51" y="0"/>
                  </a:moveTo>
                  <a:lnTo>
                    <a:pt x="65" y="2"/>
                  </a:lnTo>
                  <a:lnTo>
                    <a:pt x="76" y="9"/>
                  </a:lnTo>
                  <a:lnTo>
                    <a:pt x="88" y="21"/>
                  </a:lnTo>
                  <a:lnTo>
                    <a:pt x="98" y="46"/>
                  </a:lnTo>
                  <a:lnTo>
                    <a:pt x="101" y="78"/>
                  </a:lnTo>
                  <a:lnTo>
                    <a:pt x="98" y="111"/>
                  </a:lnTo>
                  <a:lnTo>
                    <a:pt x="88" y="136"/>
                  </a:lnTo>
                  <a:lnTo>
                    <a:pt x="71" y="151"/>
                  </a:lnTo>
                  <a:lnTo>
                    <a:pt x="51" y="157"/>
                  </a:lnTo>
                  <a:lnTo>
                    <a:pt x="36" y="155"/>
                  </a:lnTo>
                  <a:lnTo>
                    <a:pt x="23" y="147"/>
                  </a:lnTo>
                  <a:lnTo>
                    <a:pt x="13" y="136"/>
                  </a:lnTo>
                  <a:lnTo>
                    <a:pt x="2" y="111"/>
                  </a:lnTo>
                  <a:lnTo>
                    <a:pt x="0" y="78"/>
                  </a:lnTo>
                  <a:lnTo>
                    <a:pt x="0" y="55"/>
                  </a:lnTo>
                  <a:lnTo>
                    <a:pt x="5" y="36"/>
                  </a:lnTo>
                  <a:lnTo>
                    <a:pt x="13" y="21"/>
                  </a:lnTo>
                  <a:lnTo>
                    <a:pt x="23" y="9"/>
                  </a:lnTo>
                  <a:lnTo>
                    <a:pt x="36" y="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3" name="Freeform 381"/>
            <p:cNvSpPr>
              <a:spLocks/>
            </p:cNvSpPr>
            <p:nvPr/>
          </p:nvSpPr>
          <p:spPr bwMode="auto">
            <a:xfrm>
              <a:off x="2848" y="2523"/>
              <a:ext cx="44" cy="72"/>
            </a:xfrm>
            <a:custGeom>
              <a:avLst/>
              <a:gdLst>
                <a:gd name="T0" fmla="*/ 42 w 63"/>
                <a:gd name="T1" fmla="*/ 0 h 155"/>
                <a:gd name="T2" fmla="*/ 42 w 63"/>
                <a:gd name="T3" fmla="*/ 138 h 155"/>
                <a:gd name="T4" fmla="*/ 44 w 63"/>
                <a:gd name="T5" fmla="*/ 142 h 155"/>
                <a:gd name="T6" fmla="*/ 50 w 63"/>
                <a:gd name="T7" fmla="*/ 148 h 155"/>
                <a:gd name="T8" fmla="*/ 53 w 63"/>
                <a:gd name="T9" fmla="*/ 150 h 155"/>
                <a:gd name="T10" fmla="*/ 63 w 63"/>
                <a:gd name="T11" fmla="*/ 150 h 155"/>
                <a:gd name="T12" fmla="*/ 63 w 63"/>
                <a:gd name="T13" fmla="*/ 155 h 155"/>
                <a:gd name="T14" fmla="*/ 2 w 63"/>
                <a:gd name="T15" fmla="*/ 155 h 155"/>
                <a:gd name="T16" fmla="*/ 2 w 63"/>
                <a:gd name="T17" fmla="*/ 150 h 155"/>
                <a:gd name="T18" fmla="*/ 13 w 63"/>
                <a:gd name="T19" fmla="*/ 150 h 155"/>
                <a:gd name="T20" fmla="*/ 15 w 63"/>
                <a:gd name="T21" fmla="*/ 148 h 155"/>
                <a:gd name="T22" fmla="*/ 19 w 63"/>
                <a:gd name="T23" fmla="*/ 146 h 155"/>
                <a:gd name="T24" fmla="*/ 23 w 63"/>
                <a:gd name="T25" fmla="*/ 138 h 155"/>
                <a:gd name="T26" fmla="*/ 23 w 63"/>
                <a:gd name="T27" fmla="*/ 23 h 155"/>
                <a:gd name="T28" fmla="*/ 21 w 63"/>
                <a:gd name="T29" fmla="*/ 19 h 155"/>
                <a:gd name="T30" fmla="*/ 11 w 63"/>
                <a:gd name="T31" fmla="*/ 19 h 155"/>
                <a:gd name="T32" fmla="*/ 0 w 63"/>
                <a:gd name="T33" fmla="*/ 23 h 155"/>
                <a:gd name="T34" fmla="*/ 0 w 63"/>
                <a:gd name="T35" fmla="*/ 21 h 155"/>
                <a:gd name="T36" fmla="*/ 21 w 63"/>
                <a:gd name="T37" fmla="*/ 12 h 155"/>
                <a:gd name="T38" fmla="*/ 42 w 63"/>
                <a:gd name="T39" fmla="*/ 0 h 15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3"/>
                <a:gd name="T61" fmla="*/ 0 h 155"/>
                <a:gd name="T62" fmla="*/ 63 w 63"/>
                <a:gd name="T63" fmla="*/ 155 h 15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3" h="155">
                  <a:moveTo>
                    <a:pt x="42" y="0"/>
                  </a:moveTo>
                  <a:lnTo>
                    <a:pt x="42" y="138"/>
                  </a:lnTo>
                  <a:lnTo>
                    <a:pt x="44" y="142"/>
                  </a:lnTo>
                  <a:lnTo>
                    <a:pt x="50" y="148"/>
                  </a:lnTo>
                  <a:lnTo>
                    <a:pt x="53" y="150"/>
                  </a:lnTo>
                  <a:lnTo>
                    <a:pt x="63" y="150"/>
                  </a:lnTo>
                  <a:lnTo>
                    <a:pt x="63" y="155"/>
                  </a:lnTo>
                  <a:lnTo>
                    <a:pt x="2" y="155"/>
                  </a:lnTo>
                  <a:lnTo>
                    <a:pt x="2" y="150"/>
                  </a:lnTo>
                  <a:lnTo>
                    <a:pt x="13" y="150"/>
                  </a:lnTo>
                  <a:lnTo>
                    <a:pt x="15" y="148"/>
                  </a:lnTo>
                  <a:lnTo>
                    <a:pt x="19" y="146"/>
                  </a:lnTo>
                  <a:lnTo>
                    <a:pt x="23" y="138"/>
                  </a:lnTo>
                  <a:lnTo>
                    <a:pt x="23" y="23"/>
                  </a:lnTo>
                  <a:lnTo>
                    <a:pt x="21" y="19"/>
                  </a:lnTo>
                  <a:lnTo>
                    <a:pt x="11" y="19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1" y="1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4" name="Line 382"/>
            <p:cNvSpPr>
              <a:spLocks noChangeShapeType="1"/>
            </p:cNvSpPr>
            <p:nvPr/>
          </p:nvSpPr>
          <p:spPr bwMode="auto">
            <a:xfrm flipH="1">
              <a:off x="3446" y="3307"/>
              <a:ext cx="169" cy="16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5" name="Line 383"/>
            <p:cNvSpPr>
              <a:spLocks noChangeShapeType="1"/>
            </p:cNvSpPr>
            <p:nvPr/>
          </p:nvSpPr>
          <p:spPr bwMode="auto">
            <a:xfrm flipH="1" flipV="1">
              <a:off x="3176" y="3422"/>
              <a:ext cx="270" cy="5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6" name="Line 384"/>
            <p:cNvSpPr>
              <a:spLocks noChangeShapeType="1"/>
            </p:cNvSpPr>
            <p:nvPr/>
          </p:nvSpPr>
          <p:spPr bwMode="auto">
            <a:xfrm>
              <a:off x="3176" y="3422"/>
              <a:ext cx="320" cy="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7" name="Line 385"/>
            <p:cNvSpPr>
              <a:spLocks noChangeShapeType="1"/>
            </p:cNvSpPr>
            <p:nvPr/>
          </p:nvSpPr>
          <p:spPr bwMode="auto">
            <a:xfrm flipV="1">
              <a:off x="3496" y="3305"/>
              <a:ext cx="117" cy="43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8" name="Line 386"/>
            <p:cNvSpPr>
              <a:spLocks noChangeShapeType="1"/>
            </p:cNvSpPr>
            <p:nvPr/>
          </p:nvSpPr>
          <p:spPr bwMode="auto">
            <a:xfrm flipH="1">
              <a:off x="3176" y="3305"/>
              <a:ext cx="437" cy="11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99" name="Freeform 387"/>
            <p:cNvSpPr>
              <a:spLocks/>
            </p:cNvSpPr>
            <p:nvPr/>
          </p:nvSpPr>
          <p:spPr bwMode="auto">
            <a:xfrm>
              <a:off x="2296" y="3301"/>
              <a:ext cx="13" cy="14"/>
            </a:xfrm>
            <a:custGeom>
              <a:avLst/>
              <a:gdLst>
                <a:gd name="T0" fmla="*/ 8 w 27"/>
                <a:gd name="T1" fmla="*/ 0 h 27"/>
                <a:gd name="T2" fmla="*/ 19 w 27"/>
                <a:gd name="T3" fmla="*/ 0 h 27"/>
                <a:gd name="T4" fmla="*/ 23 w 27"/>
                <a:gd name="T5" fmla="*/ 4 h 27"/>
                <a:gd name="T6" fmla="*/ 27 w 27"/>
                <a:gd name="T7" fmla="*/ 11 h 27"/>
                <a:gd name="T8" fmla="*/ 27 w 27"/>
                <a:gd name="T9" fmla="*/ 15 h 27"/>
                <a:gd name="T10" fmla="*/ 23 w 27"/>
                <a:gd name="T11" fmla="*/ 23 h 27"/>
                <a:gd name="T12" fmla="*/ 19 w 27"/>
                <a:gd name="T13" fmla="*/ 27 h 27"/>
                <a:gd name="T14" fmla="*/ 8 w 27"/>
                <a:gd name="T15" fmla="*/ 27 h 27"/>
                <a:gd name="T16" fmla="*/ 4 w 27"/>
                <a:gd name="T17" fmla="*/ 23 h 27"/>
                <a:gd name="T18" fmla="*/ 0 w 27"/>
                <a:gd name="T19" fmla="*/ 15 h 27"/>
                <a:gd name="T20" fmla="*/ 0 w 27"/>
                <a:gd name="T21" fmla="*/ 11 h 27"/>
                <a:gd name="T22" fmla="*/ 4 w 27"/>
                <a:gd name="T23" fmla="*/ 4 h 27"/>
                <a:gd name="T24" fmla="*/ 8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8" y="0"/>
                  </a:moveTo>
                  <a:lnTo>
                    <a:pt x="19" y="0"/>
                  </a:lnTo>
                  <a:lnTo>
                    <a:pt x="23" y="4"/>
                  </a:lnTo>
                  <a:lnTo>
                    <a:pt x="27" y="11"/>
                  </a:lnTo>
                  <a:lnTo>
                    <a:pt x="27" y="15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0" name="Freeform 388"/>
            <p:cNvSpPr>
              <a:spLocks noEditPoints="1"/>
            </p:cNvSpPr>
            <p:nvPr/>
          </p:nvSpPr>
          <p:spPr bwMode="auto">
            <a:xfrm>
              <a:off x="2295" y="3301"/>
              <a:ext cx="15" cy="15"/>
            </a:xfrm>
            <a:custGeom>
              <a:avLst/>
              <a:gdLst>
                <a:gd name="T0" fmla="*/ 11 w 31"/>
                <a:gd name="T1" fmla="*/ 4 h 31"/>
                <a:gd name="T2" fmla="*/ 4 w 31"/>
                <a:gd name="T3" fmla="*/ 12 h 31"/>
                <a:gd name="T4" fmla="*/ 4 w 31"/>
                <a:gd name="T5" fmla="*/ 17 h 31"/>
                <a:gd name="T6" fmla="*/ 8 w 31"/>
                <a:gd name="T7" fmla="*/ 23 h 31"/>
                <a:gd name="T8" fmla="*/ 11 w 31"/>
                <a:gd name="T9" fmla="*/ 27 h 31"/>
                <a:gd name="T10" fmla="*/ 19 w 31"/>
                <a:gd name="T11" fmla="*/ 27 h 31"/>
                <a:gd name="T12" fmla="*/ 25 w 31"/>
                <a:gd name="T13" fmla="*/ 23 h 31"/>
                <a:gd name="T14" fmla="*/ 27 w 31"/>
                <a:gd name="T15" fmla="*/ 17 h 31"/>
                <a:gd name="T16" fmla="*/ 27 w 31"/>
                <a:gd name="T17" fmla="*/ 12 h 31"/>
                <a:gd name="T18" fmla="*/ 25 w 31"/>
                <a:gd name="T19" fmla="*/ 8 h 31"/>
                <a:gd name="T20" fmla="*/ 19 w 31"/>
                <a:gd name="T21" fmla="*/ 4 h 31"/>
                <a:gd name="T22" fmla="*/ 11 w 31"/>
                <a:gd name="T23" fmla="*/ 4 h 31"/>
                <a:gd name="T24" fmla="*/ 10 w 31"/>
                <a:gd name="T25" fmla="*/ 0 h 31"/>
                <a:gd name="T26" fmla="*/ 21 w 31"/>
                <a:gd name="T27" fmla="*/ 0 h 31"/>
                <a:gd name="T28" fmla="*/ 27 w 31"/>
                <a:gd name="T29" fmla="*/ 4 h 31"/>
                <a:gd name="T30" fmla="*/ 29 w 31"/>
                <a:gd name="T31" fmla="*/ 8 h 31"/>
                <a:gd name="T32" fmla="*/ 31 w 31"/>
                <a:gd name="T33" fmla="*/ 10 h 31"/>
                <a:gd name="T34" fmla="*/ 31 w 31"/>
                <a:gd name="T35" fmla="*/ 19 h 31"/>
                <a:gd name="T36" fmla="*/ 29 w 31"/>
                <a:gd name="T37" fmla="*/ 21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6 w 31"/>
                <a:gd name="T45" fmla="*/ 27 h 31"/>
                <a:gd name="T46" fmla="*/ 2 w 31"/>
                <a:gd name="T47" fmla="*/ 21 h 31"/>
                <a:gd name="T48" fmla="*/ 0 w 31"/>
                <a:gd name="T49" fmla="*/ 19 h 31"/>
                <a:gd name="T50" fmla="*/ 0 w 31"/>
                <a:gd name="T51" fmla="*/ 10 h 31"/>
                <a:gd name="T52" fmla="*/ 10 w 31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31"/>
                <a:gd name="T83" fmla="*/ 31 w 31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31">
                  <a:moveTo>
                    <a:pt x="11" y="4"/>
                  </a:moveTo>
                  <a:lnTo>
                    <a:pt x="4" y="12"/>
                  </a:lnTo>
                  <a:lnTo>
                    <a:pt x="4" y="17"/>
                  </a:lnTo>
                  <a:lnTo>
                    <a:pt x="8" y="23"/>
                  </a:lnTo>
                  <a:lnTo>
                    <a:pt x="11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2"/>
                  </a:lnTo>
                  <a:lnTo>
                    <a:pt x="25" y="8"/>
                  </a:lnTo>
                  <a:lnTo>
                    <a:pt x="19" y="4"/>
                  </a:lnTo>
                  <a:lnTo>
                    <a:pt x="11" y="4"/>
                  </a:lnTo>
                  <a:close/>
                  <a:moveTo>
                    <a:pt x="10" y="0"/>
                  </a:moveTo>
                  <a:lnTo>
                    <a:pt x="21" y="0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19"/>
                  </a:lnTo>
                  <a:lnTo>
                    <a:pt x="29" y="21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1" name="Freeform 389"/>
            <p:cNvSpPr>
              <a:spLocks/>
            </p:cNvSpPr>
            <p:nvPr/>
          </p:nvSpPr>
          <p:spPr bwMode="auto">
            <a:xfrm>
              <a:off x="2728" y="3417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19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19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2" name="Freeform 390"/>
            <p:cNvSpPr>
              <a:spLocks noEditPoints="1"/>
            </p:cNvSpPr>
            <p:nvPr/>
          </p:nvSpPr>
          <p:spPr bwMode="auto">
            <a:xfrm>
              <a:off x="2727" y="3416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9 w 33"/>
                <a:gd name="T17" fmla="*/ 19 h 33"/>
                <a:gd name="T18" fmla="*/ 29 w 33"/>
                <a:gd name="T19" fmla="*/ 14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31 w 33"/>
                <a:gd name="T33" fmla="*/ 10 h 33"/>
                <a:gd name="T34" fmla="*/ 33 w 33"/>
                <a:gd name="T35" fmla="*/ 12 h 33"/>
                <a:gd name="T36" fmla="*/ 33 w 33"/>
                <a:gd name="T37" fmla="*/ 21 h 33"/>
                <a:gd name="T38" fmla="*/ 31 w 33"/>
                <a:gd name="T39" fmla="*/ 23 h 33"/>
                <a:gd name="T40" fmla="*/ 29 w 33"/>
                <a:gd name="T41" fmla="*/ 29 h 33"/>
                <a:gd name="T42" fmla="*/ 23 w 33"/>
                <a:gd name="T43" fmla="*/ 33 h 33"/>
                <a:gd name="T44" fmla="*/ 10 w 33"/>
                <a:gd name="T45" fmla="*/ 33 h 33"/>
                <a:gd name="T46" fmla="*/ 6 w 33"/>
                <a:gd name="T47" fmla="*/ 29 h 33"/>
                <a:gd name="T48" fmla="*/ 2 w 33"/>
                <a:gd name="T49" fmla="*/ 23 h 33"/>
                <a:gd name="T50" fmla="*/ 0 w 33"/>
                <a:gd name="T51" fmla="*/ 21 h 33"/>
                <a:gd name="T52" fmla="*/ 0 w 33"/>
                <a:gd name="T53" fmla="*/ 12 h 33"/>
                <a:gd name="T54" fmla="*/ 2 w 33"/>
                <a:gd name="T55" fmla="*/ 10 h 33"/>
                <a:gd name="T56" fmla="*/ 6 w 33"/>
                <a:gd name="T57" fmla="*/ 4 h 33"/>
                <a:gd name="T58" fmla="*/ 10 w 33"/>
                <a:gd name="T59" fmla="*/ 0 h 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3"/>
                <a:gd name="T92" fmla="*/ 33 w 33"/>
                <a:gd name="T93" fmla="*/ 33 h 3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4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3" name="Freeform 391"/>
            <p:cNvSpPr>
              <a:spLocks/>
            </p:cNvSpPr>
            <p:nvPr/>
          </p:nvSpPr>
          <p:spPr bwMode="auto">
            <a:xfrm>
              <a:off x="2411" y="3733"/>
              <a:ext cx="13" cy="14"/>
            </a:xfrm>
            <a:custGeom>
              <a:avLst/>
              <a:gdLst>
                <a:gd name="T0" fmla="*/ 10 w 27"/>
                <a:gd name="T1" fmla="*/ 0 h 29"/>
                <a:gd name="T2" fmla="*/ 19 w 27"/>
                <a:gd name="T3" fmla="*/ 0 h 29"/>
                <a:gd name="T4" fmla="*/ 25 w 27"/>
                <a:gd name="T5" fmla="*/ 4 h 29"/>
                <a:gd name="T6" fmla="*/ 27 w 27"/>
                <a:gd name="T7" fmla="*/ 10 h 29"/>
                <a:gd name="T8" fmla="*/ 27 w 27"/>
                <a:gd name="T9" fmla="*/ 19 h 29"/>
                <a:gd name="T10" fmla="*/ 25 w 27"/>
                <a:gd name="T11" fmla="*/ 25 h 29"/>
                <a:gd name="T12" fmla="*/ 19 w 27"/>
                <a:gd name="T13" fmla="*/ 29 h 29"/>
                <a:gd name="T14" fmla="*/ 10 w 27"/>
                <a:gd name="T15" fmla="*/ 29 h 29"/>
                <a:gd name="T16" fmla="*/ 4 w 27"/>
                <a:gd name="T17" fmla="*/ 25 h 29"/>
                <a:gd name="T18" fmla="*/ 0 w 27"/>
                <a:gd name="T19" fmla="*/ 19 h 29"/>
                <a:gd name="T20" fmla="*/ 0 w 27"/>
                <a:gd name="T21" fmla="*/ 10 h 29"/>
                <a:gd name="T22" fmla="*/ 4 w 27"/>
                <a:gd name="T23" fmla="*/ 4 h 29"/>
                <a:gd name="T24" fmla="*/ 10 w 27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9"/>
                <a:gd name="T41" fmla="*/ 27 w 27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7" y="10"/>
                  </a:lnTo>
                  <a:lnTo>
                    <a:pt x="27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4" name="Freeform 392"/>
            <p:cNvSpPr>
              <a:spLocks noEditPoints="1"/>
            </p:cNvSpPr>
            <p:nvPr/>
          </p:nvSpPr>
          <p:spPr bwMode="auto">
            <a:xfrm>
              <a:off x="2410" y="3732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7 w 33"/>
                <a:gd name="T17" fmla="*/ 27 h 33"/>
                <a:gd name="T18" fmla="*/ 29 w 33"/>
                <a:gd name="T19" fmla="*/ 17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27 w 33"/>
                <a:gd name="T33" fmla="*/ 4 h 33"/>
                <a:gd name="T34" fmla="*/ 29 w 33"/>
                <a:gd name="T35" fmla="*/ 6 h 33"/>
                <a:gd name="T36" fmla="*/ 31 w 33"/>
                <a:gd name="T37" fmla="*/ 15 h 33"/>
                <a:gd name="T38" fmla="*/ 33 w 33"/>
                <a:gd name="T39" fmla="*/ 17 h 33"/>
                <a:gd name="T40" fmla="*/ 31 w 33"/>
                <a:gd name="T41" fmla="*/ 19 h 33"/>
                <a:gd name="T42" fmla="*/ 29 w 33"/>
                <a:gd name="T43" fmla="*/ 29 h 33"/>
                <a:gd name="T44" fmla="*/ 23 w 33"/>
                <a:gd name="T45" fmla="*/ 33 h 33"/>
                <a:gd name="T46" fmla="*/ 10 w 33"/>
                <a:gd name="T47" fmla="*/ 33 h 33"/>
                <a:gd name="T48" fmla="*/ 6 w 33"/>
                <a:gd name="T49" fmla="*/ 29 h 33"/>
                <a:gd name="T50" fmla="*/ 2 w 33"/>
                <a:gd name="T51" fmla="*/ 23 h 33"/>
                <a:gd name="T52" fmla="*/ 0 w 33"/>
                <a:gd name="T53" fmla="*/ 21 h 33"/>
                <a:gd name="T54" fmla="*/ 0 w 33"/>
                <a:gd name="T55" fmla="*/ 12 h 33"/>
                <a:gd name="T56" fmla="*/ 2 w 33"/>
                <a:gd name="T57" fmla="*/ 10 h 33"/>
                <a:gd name="T58" fmla="*/ 6 w 33"/>
                <a:gd name="T59" fmla="*/ 4 h 33"/>
                <a:gd name="T60" fmla="*/ 10 w 33"/>
                <a:gd name="T61" fmla="*/ 0 h 3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3"/>
                <a:gd name="T94" fmla="*/ 0 h 33"/>
                <a:gd name="T95" fmla="*/ 33 w 33"/>
                <a:gd name="T96" fmla="*/ 33 h 3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7" y="27"/>
                  </a:lnTo>
                  <a:lnTo>
                    <a:pt x="29" y="17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27" y="4"/>
                  </a:lnTo>
                  <a:lnTo>
                    <a:pt x="29" y="6"/>
                  </a:lnTo>
                  <a:lnTo>
                    <a:pt x="31" y="15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5" name="Freeform 393"/>
            <p:cNvSpPr>
              <a:spLocks/>
            </p:cNvSpPr>
            <p:nvPr/>
          </p:nvSpPr>
          <p:spPr bwMode="auto">
            <a:xfrm>
              <a:off x="2465" y="3467"/>
              <a:ext cx="14" cy="14"/>
            </a:xfrm>
            <a:custGeom>
              <a:avLst/>
              <a:gdLst>
                <a:gd name="T0" fmla="*/ 10 w 29"/>
                <a:gd name="T1" fmla="*/ 0 h 27"/>
                <a:gd name="T2" fmla="*/ 20 w 29"/>
                <a:gd name="T3" fmla="*/ 0 h 27"/>
                <a:gd name="T4" fmla="*/ 25 w 29"/>
                <a:gd name="T5" fmla="*/ 4 h 27"/>
                <a:gd name="T6" fmla="*/ 29 w 29"/>
                <a:gd name="T7" fmla="*/ 7 h 27"/>
                <a:gd name="T8" fmla="*/ 29 w 29"/>
                <a:gd name="T9" fmla="*/ 19 h 27"/>
                <a:gd name="T10" fmla="*/ 25 w 29"/>
                <a:gd name="T11" fmla="*/ 23 h 27"/>
                <a:gd name="T12" fmla="*/ 20 w 29"/>
                <a:gd name="T13" fmla="*/ 27 h 27"/>
                <a:gd name="T14" fmla="*/ 10 w 29"/>
                <a:gd name="T15" fmla="*/ 27 h 27"/>
                <a:gd name="T16" fmla="*/ 4 w 29"/>
                <a:gd name="T17" fmla="*/ 23 h 27"/>
                <a:gd name="T18" fmla="*/ 0 w 29"/>
                <a:gd name="T19" fmla="*/ 19 h 27"/>
                <a:gd name="T20" fmla="*/ 0 w 29"/>
                <a:gd name="T21" fmla="*/ 7 h 27"/>
                <a:gd name="T22" fmla="*/ 4 w 29"/>
                <a:gd name="T23" fmla="*/ 4 h 27"/>
                <a:gd name="T24" fmla="*/ 10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10" y="0"/>
                  </a:moveTo>
                  <a:lnTo>
                    <a:pt x="20" y="0"/>
                  </a:lnTo>
                  <a:lnTo>
                    <a:pt x="25" y="4"/>
                  </a:lnTo>
                  <a:lnTo>
                    <a:pt x="29" y="7"/>
                  </a:lnTo>
                  <a:lnTo>
                    <a:pt x="29" y="19"/>
                  </a:lnTo>
                  <a:lnTo>
                    <a:pt x="25" y="23"/>
                  </a:lnTo>
                  <a:lnTo>
                    <a:pt x="20" y="27"/>
                  </a:lnTo>
                  <a:lnTo>
                    <a:pt x="10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7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6" name="Freeform 394"/>
            <p:cNvSpPr>
              <a:spLocks noEditPoints="1"/>
            </p:cNvSpPr>
            <p:nvPr/>
          </p:nvSpPr>
          <p:spPr bwMode="auto">
            <a:xfrm>
              <a:off x="2464" y="3466"/>
              <a:ext cx="16" cy="16"/>
            </a:xfrm>
            <a:custGeom>
              <a:avLst/>
              <a:gdLst>
                <a:gd name="T0" fmla="*/ 11 w 32"/>
                <a:gd name="T1" fmla="*/ 4 h 31"/>
                <a:gd name="T2" fmla="*/ 3 w 32"/>
                <a:gd name="T3" fmla="*/ 11 h 31"/>
                <a:gd name="T4" fmla="*/ 3 w 32"/>
                <a:gd name="T5" fmla="*/ 19 h 31"/>
                <a:gd name="T6" fmla="*/ 11 w 32"/>
                <a:gd name="T7" fmla="*/ 27 h 31"/>
                <a:gd name="T8" fmla="*/ 21 w 32"/>
                <a:gd name="T9" fmla="*/ 27 h 31"/>
                <a:gd name="T10" fmla="*/ 26 w 32"/>
                <a:gd name="T11" fmla="*/ 23 h 31"/>
                <a:gd name="T12" fmla="*/ 28 w 32"/>
                <a:gd name="T13" fmla="*/ 19 h 31"/>
                <a:gd name="T14" fmla="*/ 28 w 32"/>
                <a:gd name="T15" fmla="*/ 11 h 31"/>
                <a:gd name="T16" fmla="*/ 26 w 32"/>
                <a:gd name="T17" fmla="*/ 8 h 31"/>
                <a:gd name="T18" fmla="*/ 21 w 32"/>
                <a:gd name="T19" fmla="*/ 4 h 31"/>
                <a:gd name="T20" fmla="*/ 11 w 32"/>
                <a:gd name="T21" fmla="*/ 4 h 31"/>
                <a:gd name="T22" fmla="*/ 9 w 32"/>
                <a:gd name="T23" fmla="*/ 0 h 31"/>
                <a:gd name="T24" fmla="*/ 23 w 32"/>
                <a:gd name="T25" fmla="*/ 0 h 31"/>
                <a:gd name="T26" fmla="*/ 28 w 32"/>
                <a:gd name="T27" fmla="*/ 4 h 31"/>
                <a:gd name="T28" fmla="*/ 30 w 32"/>
                <a:gd name="T29" fmla="*/ 8 h 31"/>
                <a:gd name="T30" fmla="*/ 32 w 32"/>
                <a:gd name="T31" fmla="*/ 9 h 31"/>
                <a:gd name="T32" fmla="*/ 32 w 32"/>
                <a:gd name="T33" fmla="*/ 21 h 31"/>
                <a:gd name="T34" fmla="*/ 30 w 32"/>
                <a:gd name="T35" fmla="*/ 23 h 31"/>
                <a:gd name="T36" fmla="*/ 28 w 32"/>
                <a:gd name="T37" fmla="*/ 27 h 31"/>
                <a:gd name="T38" fmla="*/ 23 w 32"/>
                <a:gd name="T39" fmla="*/ 31 h 31"/>
                <a:gd name="T40" fmla="*/ 9 w 32"/>
                <a:gd name="T41" fmla="*/ 31 h 31"/>
                <a:gd name="T42" fmla="*/ 0 w 32"/>
                <a:gd name="T43" fmla="*/ 21 h 31"/>
                <a:gd name="T44" fmla="*/ 0 w 32"/>
                <a:gd name="T45" fmla="*/ 9 h 31"/>
                <a:gd name="T46" fmla="*/ 9 w 32"/>
                <a:gd name="T47" fmla="*/ 0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2"/>
                <a:gd name="T73" fmla="*/ 0 h 31"/>
                <a:gd name="T74" fmla="*/ 32 w 32"/>
                <a:gd name="T75" fmla="*/ 31 h 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2" h="31">
                  <a:moveTo>
                    <a:pt x="11" y="4"/>
                  </a:moveTo>
                  <a:lnTo>
                    <a:pt x="3" y="11"/>
                  </a:lnTo>
                  <a:lnTo>
                    <a:pt x="3" y="19"/>
                  </a:lnTo>
                  <a:lnTo>
                    <a:pt x="11" y="27"/>
                  </a:lnTo>
                  <a:lnTo>
                    <a:pt x="21" y="27"/>
                  </a:lnTo>
                  <a:lnTo>
                    <a:pt x="26" y="23"/>
                  </a:lnTo>
                  <a:lnTo>
                    <a:pt x="28" y="19"/>
                  </a:lnTo>
                  <a:lnTo>
                    <a:pt x="28" y="11"/>
                  </a:lnTo>
                  <a:lnTo>
                    <a:pt x="26" y="8"/>
                  </a:lnTo>
                  <a:lnTo>
                    <a:pt x="21" y="4"/>
                  </a:lnTo>
                  <a:lnTo>
                    <a:pt x="11" y="4"/>
                  </a:lnTo>
                  <a:close/>
                  <a:moveTo>
                    <a:pt x="9" y="0"/>
                  </a:moveTo>
                  <a:lnTo>
                    <a:pt x="23" y="0"/>
                  </a:lnTo>
                  <a:lnTo>
                    <a:pt x="28" y="4"/>
                  </a:lnTo>
                  <a:lnTo>
                    <a:pt x="30" y="8"/>
                  </a:lnTo>
                  <a:lnTo>
                    <a:pt x="32" y="9"/>
                  </a:lnTo>
                  <a:lnTo>
                    <a:pt x="32" y="21"/>
                  </a:lnTo>
                  <a:lnTo>
                    <a:pt x="30" y="23"/>
                  </a:lnTo>
                  <a:lnTo>
                    <a:pt x="28" y="27"/>
                  </a:lnTo>
                  <a:lnTo>
                    <a:pt x="23" y="31"/>
                  </a:lnTo>
                  <a:lnTo>
                    <a:pt x="9" y="31"/>
                  </a:lnTo>
                  <a:lnTo>
                    <a:pt x="0" y="21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7" name="Line 395"/>
            <p:cNvSpPr>
              <a:spLocks noChangeShapeType="1"/>
            </p:cNvSpPr>
            <p:nvPr/>
          </p:nvSpPr>
          <p:spPr bwMode="auto">
            <a:xfrm flipH="1">
              <a:off x="2727" y="3421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8" name="Line 396"/>
            <p:cNvSpPr>
              <a:spLocks noChangeShapeType="1"/>
            </p:cNvSpPr>
            <p:nvPr/>
          </p:nvSpPr>
          <p:spPr bwMode="auto">
            <a:xfrm flipH="1">
              <a:off x="2699" y="3427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09" name="Line 397"/>
            <p:cNvSpPr>
              <a:spLocks noChangeShapeType="1"/>
            </p:cNvSpPr>
            <p:nvPr/>
          </p:nvSpPr>
          <p:spPr bwMode="auto">
            <a:xfrm flipH="1">
              <a:off x="2670" y="3433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0" name="Line 398"/>
            <p:cNvSpPr>
              <a:spLocks noChangeShapeType="1"/>
            </p:cNvSpPr>
            <p:nvPr/>
          </p:nvSpPr>
          <p:spPr bwMode="auto">
            <a:xfrm flipH="1">
              <a:off x="2642" y="3439"/>
              <a:ext cx="15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1" name="Line 399"/>
            <p:cNvSpPr>
              <a:spLocks noChangeShapeType="1"/>
            </p:cNvSpPr>
            <p:nvPr/>
          </p:nvSpPr>
          <p:spPr bwMode="auto">
            <a:xfrm flipH="1">
              <a:off x="2613" y="3444"/>
              <a:ext cx="15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2" name="Line 400"/>
            <p:cNvSpPr>
              <a:spLocks noChangeShapeType="1"/>
            </p:cNvSpPr>
            <p:nvPr/>
          </p:nvSpPr>
          <p:spPr bwMode="auto">
            <a:xfrm flipH="1">
              <a:off x="2586" y="3449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3" name="Line 401"/>
            <p:cNvSpPr>
              <a:spLocks noChangeShapeType="1"/>
            </p:cNvSpPr>
            <p:nvPr/>
          </p:nvSpPr>
          <p:spPr bwMode="auto">
            <a:xfrm flipH="1">
              <a:off x="2558" y="3455"/>
              <a:ext cx="13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4" name="Line 402"/>
            <p:cNvSpPr>
              <a:spLocks noChangeShapeType="1"/>
            </p:cNvSpPr>
            <p:nvPr/>
          </p:nvSpPr>
          <p:spPr bwMode="auto">
            <a:xfrm flipH="1">
              <a:off x="2529" y="3461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5" name="Line 403"/>
            <p:cNvSpPr>
              <a:spLocks noChangeShapeType="1"/>
            </p:cNvSpPr>
            <p:nvPr/>
          </p:nvSpPr>
          <p:spPr bwMode="auto">
            <a:xfrm flipH="1">
              <a:off x="2501" y="3466"/>
              <a:ext cx="14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6" name="Line 404"/>
            <p:cNvSpPr>
              <a:spLocks noChangeShapeType="1"/>
            </p:cNvSpPr>
            <p:nvPr/>
          </p:nvSpPr>
          <p:spPr bwMode="auto">
            <a:xfrm flipH="1">
              <a:off x="2472" y="3472"/>
              <a:ext cx="15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7" name="Line 405"/>
            <p:cNvSpPr>
              <a:spLocks noChangeShapeType="1"/>
            </p:cNvSpPr>
            <p:nvPr/>
          </p:nvSpPr>
          <p:spPr bwMode="auto">
            <a:xfrm>
              <a:off x="2304" y="3305"/>
              <a:ext cx="10" cy="1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8" name="Line 406"/>
            <p:cNvSpPr>
              <a:spLocks noChangeShapeType="1"/>
            </p:cNvSpPr>
            <p:nvPr/>
          </p:nvSpPr>
          <p:spPr bwMode="auto">
            <a:xfrm>
              <a:off x="2324" y="3325"/>
              <a:ext cx="10" cy="1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19" name="Line 407"/>
            <p:cNvSpPr>
              <a:spLocks noChangeShapeType="1"/>
            </p:cNvSpPr>
            <p:nvPr/>
          </p:nvSpPr>
          <p:spPr bwMode="auto">
            <a:xfrm>
              <a:off x="2344" y="3347"/>
              <a:ext cx="10" cy="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0" name="Line 408"/>
            <p:cNvSpPr>
              <a:spLocks noChangeShapeType="1"/>
            </p:cNvSpPr>
            <p:nvPr/>
          </p:nvSpPr>
          <p:spPr bwMode="auto">
            <a:xfrm>
              <a:off x="2365" y="3367"/>
              <a:ext cx="10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1" name="Line 409"/>
            <p:cNvSpPr>
              <a:spLocks noChangeShapeType="1"/>
            </p:cNvSpPr>
            <p:nvPr/>
          </p:nvSpPr>
          <p:spPr bwMode="auto">
            <a:xfrm>
              <a:off x="2385" y="3387"/>
              <a:ext cx="10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2" name="Line 410"/>
            <p:cNvSpPr>
              <a:spLocks noChangeShapeType="1"/>
            </p:cNvSpPr>
            <p:nvPr/>
          </p:nvSpPr>
          <p:spPr bwMode="auto">
            <a:xfrm>
              <a:off x="2405" y="3408"/>
              <a:ext cx="10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3" name="Line 411"/>
            <p:cNvSpPr>
              <a:spLocks noChangeShapeType="1"/>
            </p:cNvSpPr>
            <p:nvPr/>
          </p:nvSpPr>
          <p:spPr bwMode="auto">
            <a:xfrm>
              <a:off x="2425" y="3428"/>
              <a:ext cx="11" cy="1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4" name="Line 412"/>
            <p:cNvSpPr>
              <a:spLocks noChangeShapeType="1"/>
            </p:cNvSpPr>
            <p:nvPr/>
          </p:nvSpPr>
          <p:spPr bwMode="auto">
            <a:xfrm>
              <a:off x="2446" y="3448"/>
              <a:ext cx="10" cy="1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5" name="Line 413"/>
            <p:cNvSpPr>
              <a:spLocks noChangeShapeType="1"/>
            </p:cNvSpPr>
            <p:nvPr/>
          </p:nvSpPr>
          <p:spPr bwMode="auto">
            <a:xfrm>
              <a:off x="2466" y="3468"/>
              <a:ext cx="6" cy="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6" name="Line 414"/>
            <p:cNvSpPr>
              <a:spLocks noChangeShapeType="1"/>
            </p:cNvSpPr>
            <p:nvPr/>
          </p:nvSpPr>
          <p:spPr bwMode="auto">
            <a:xfrm flipH="1">
              <a:off x="2471" y="3475"/>
              <a:ext cx="1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7" name="Line 415"/>
            <p:cNvSpPr>
              <a:spLocks noChangeShapeType="1"/>
            </p:cNvSpPr>
            <p:nvPr/>
          </p:nvSpPr>
          <p:spPr bwMode="auto">
            <a:xfrm flipH="1">
              <a:off x="2466" y="3494"/>
              <a:ext cx="3" cy="1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8" name="Line 416"/>
            <p:cNvSpPr>
              <a:spLocks noChangeShapeType="1"/>
            </p:cNvSpPr>
            <p:nvPr/>
          </p:nvSpPr>
          <p:spPr bwMode="auto">
            <a:xfrm flipH="1">
              <a:off x="2460" y="3523"/>
              <a:ext cx="3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29" name="Line 417"/>
            <p:cNvSpPr>
              <a:spLocks noChangeShapeType="1"/>
            </p:cNvSpPr>
            <p:nvPr/>
          </p:nvSpPr>
          <p:spPr bwMode="auto">
            <a:xfrm flipH="1">
              <a:off x="2454" y="3551"/>
              <a:ext cx="3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0" name="Line 418"/>
            <p:cNvSpPr>
              <a:spLocks noChangeShapeType="1"/>
            </p:cNvSpPr>
            <p:nvPr/>
          </p:nvSpPr>
          <p:spPr bwMode="auto">
            <a:xfrm flipH="1">
              <a:off x="2448" y="3580"/>
              <a:ext cx="3" cy="1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1" name="Line 419"/>
            <p:cNvSpPr>
              <a:spLocks noChangeShapeType="1"/>
            </p:cNvSpPr>
            <p:nvPr/>
          </p:nvSpPr>
          <p:spPr bwMode="auto">
            <a:xfrm flipH="1">
              <a:off x="2443" y="3607"/>
              <a:ext cx="3" cy="1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2" name="Line 420"/>
            <p:cNvSpPr>
              <a:spLocks noChangeShapeType="1"/>
            </p:cNvSpPr>
            <p:nvPr/>
          </p:nvSpPr>
          <p:spPr bwMode="auto">
            <a:xfrm flipH="1">
              <a:off x="2438" y="3636"/>
              <a:ext cx="2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3" name="Line 421"/>
            <p:cNvSpPr>
              <a:spLocks noChangeShapeType="1"/>
            </p:cNvSpPr>
            <p:nvPr/>
          </p:nvSpPr>
          <p:spPr bwMode="auto">
            <a:xfrm flipH="1">
              <a:off x="2432" y="3664"/>
              <a:ext cx="3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4" name="Line 422"/>
            <p:cNvSpPr>
              <a:spLocks noChangeShapeType="1"/>
            </p:cNvSpPr>
            <p:nvPr/>
          </p:nvSpPr>
          <p:spPr bwMode="auto">
            <a:xfrm flipH="1">
              <a:off x="2426" y="3693"/>
              <a:ext cx="3" cy="1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5" name="Line 423"/>
            <p:cNvSpPr>
              <a:spLocks noChangeShapeType="1"/>
            </p:cNvSpPr>
            <p:nvPr/>
          </p:nvSpPr>
          <p:spPr bwMode="auto">
            <a:xfrm flipH="1">
              <a:off x="2421" y="3721"/>
              <a:ext cx="2" cy="1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6" name="Line 424"/>
            <p:cNvSpPr>
              <a:spLocks noChangeShapeType="1"/>
            </p:cNvSpPr>
            <p:nvPr/>
          </p:nvSpPr>
          <p:spPr bwMode="auto">
            <a:xfrm flipV="1">
              <a:off x="2419" y="3424"/>
              <a:ext cx="318" cy="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7" name="Line 425"/>
            <p:cNvSpPr>
              <a:spLocks noChangeShapeType="1"/>
            </p:cNvSpPr>
            <p:nvPr/>
          </p:nvSpPr>
          <p:spPr bwMode="auto">
            <a:xfrm flipH="1" flipV="1">
              <a:off x="2302" y="3307"/>
              <a:ext cx="435" cy="11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8" name="Line 426"/>
            <p:cNvSpPr>
              <a:spLocks noChangeShapeType="1"/>
            </p:cNvSpPr>
            <p:nvPr/>
          </p:nvSpPr>
          <p:spPr bwMode="auto">
            <a:xfrm>
              <a:off x="2302" y="3307"/>
              <a:ext cx="117" cy="43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39" name="Freeform 427"/>
            <p:cNvSpPr>
              <a:spLocks/>
            </p:cNvSpPr>
            <p:nvPr/>
          </p:nvSpPr>
          <p:spPr bwMode="auto">
            <a:xfrm>
              <a:off x="2951" y="3268"/>
              <a:ext cx="14" cy="14"/>
            </a:xfrm>
            <a:custGeom>
              <a:avLst/>
              <a:gdLst>
                <a:gd name="T0" fmla="*/ 13 w 29"/>
                <a:gd name="T1" fmla="*/ 0 h 29"/>
                <a:gd name="T2" fmla="*/ 25 w 29"/>
                <a:gd name="T3" fmla="*/ 4 h 29"/>
                <a:gd name="T4" fmla="*/ 27 w 29"/>
                <a:gd name="T5" fmla="*/ 8 h 29"/>
                <a:gd name="T6" fmla="*/ 29 w 29"/>
                <a:gd name="T7" fmla="*/ 13 h 29"/>
                <a:gd name="T8" fmla="*/ 29 w 29"/>
                <a:gd name="T9" fmla="*/ 17 h 29"/>
                <a:gd name="T10" fmla="*/ 27 w 29"/>
                <a:gd name="T11" fmla="*/ 23 h 29"/>
                <a:gd name="T12" fmla="*/ 23 w 29"/>
                <a:gd name="T13" fmla="*/ 25 h 29"/>
                <a:gd name="T14" fmla="*/ 19 w 29"/>
                <a:gd name="T15" fmla="*/ 29 h 29"/>
                <a:gd name="T16" fmla="*/ 13 w 29"/>
                <a:gd name="T17" fmla="*/ 29 h 29"/>
                <a:gd name="T18" fmla="*/ 8 w 29"/>
                <a:gd name="T19" fmla="*/ 27 h 29"/>
                <a:gd name="T20" fmla="*/ 4 w 29"/>
                <a:gd name="T21" fmla="*/ 25 h 29"/>
                <a:gd name="T22" fmla="*/ 0 w 29"/>
                <a:gd name="T23" fmla="*/ 13 h 29"/>
                <a:gd name="T24" fmla="*/ 2 w 29"/>
                <a:gd name="T25" fmla="*/ 8 h 29"/>
                <a:gd name="T26" fmla="*/ 4 w 29"/>
                <a:gd name="T27" fmla="*/ 4 h 29"/>
                <a:gd name="T28" fmla="*/ 8 w 29"/>
                <a:gd name="T29" fmla="*/ 2 h 29"/>
                <a:gd name="T30" fmla="*/ 13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3" y="0"/>
                  </a:move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9" y="17"/>
                  </a:lnTo>
                  <a:lnTo>
                    <a:pt x="27" y="23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0" name="Line 428"/>
            <p:cNvSpPr>
              <a:spLocks noChangeShapeType="1"/>
            </p:cNvSpPr>
            <p:nvPr/>
          </p:nvSpPr>
          <p:spPr bwMode="auto">
            <a:xfrm>
              <a:off x="2965" y="3275"/>
              <a:ext cx="0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1" name="Line 429"/>
            <p:cNvSpPr>
              <a:spLocks noChangeShapeType="1"/>
            </p:cNvSpPr>
            <p:nvPr/>
          </p:nvSpPr>
          <p:spPr bwMode="auto">
            <a:xfrm flipH="1">
              <a:off x="2964" y="3277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2" name="Line 430"/>
            <p:cNvSpPr>
              <a:spLocks noChangeShapeType="1"/>
            </p:cNvSpPr>
            <p:nvPr/>
          </p:nvSpPr>
          <p:spPr bwMode="auto">
            <a:xfrm flipH="1">
              <a:off x="2962" y="3279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3" name="Line 431"/>
            <p:cNvSpPr>
              <a:spLocks noChangeShapeType="1"/>
            </p:cNvSpPr>
            <p:nvPr/>
          </p:nvSpPr>
          <p:spPr bwMode="auto">
            <a:xfrm flipH="1">
              <a:off x="2961" y="3280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4" name="Line 432"/>
            <p:cNvSpPr>
              <a:spLocks noChangeShapeType="1"/>
            </p:cNvSpPr>
            <p:nvPr/>
          </p:nvSpPr>
          <p:spPr bwMode="auto">
            <a:xfrm flipH="1">
              <a:off x="2958" y="3282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5" name="Line 433"/>
            <p:cNvSpPr>
              <a:spLocks noChangeShapeType="1"/>
            </p:cNvSpPr>
            <p:nvPr/>
          </p:nvSpPr>
          <p:spPr bwMode="auto">
            <a:xfrm flipH="1" flipV="1">
              <a:off x="2955" y="3281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6" name="Line 434"/>
            <p:cNvSpPr>
              <a:spLocks noChangeShapeType="1"/>
            </p:cNvSpPr>
            <p:nvPr/>
          </p:nvSpPr>
          <p:spPr bwMode="auto">
            <a:xfrm flipH="1" flipV="1">
              <a:off x="2953" y="3280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7" name="Line 435"/>
            <p:cNvSpPr>
              <a:spLocks noChangeShapeType="1"/>
            </p:cNvSpPr>
            <p:nvPr/>
          </p:nvSpPr>
          <p:spPr bwMode="auto">
            <a:xfrm flipH="1" flipV="1">
              <a:off x="2951" y="3275"/>
              <a:ext cx="2" cy="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8" name="Line 436"/>
            <p:cNvSpPr>
              <a:spLocks noChangeShapeType="1"/>
            </p:cNvSpPr>
            <p:nvPr/>
          </p:nvSpPr>
          <p:spPr bwMode="auto">
            <a:xfrm flipV="1">
              <a:off x="2951" y="3272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49" name="Line 437"/>
            <p:cNvSpPr>
              <a:spLocks noChangeShapeType="1"/>
            </p:cNvSpPr>
            <p:nvPr/>
          </p:nvSpPr>
          <p:spPr bwMode="auto">
            <a:xfrm flipV="1">
              <a:off x="2952" y="3270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0" name="Line 438"/>
            <p:cNvSpPr>
              <a:spLocks noChangeShapeType="1"/>
            </p:cNvSpPr>
            <p:nvPr/>
          </p:nvSpPr>
          <p:spPr bwMode="auto">
            <a:xfrm flipV="1">
              <a:off x="2953" y="3269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1" name="Line 439"/>
            <p:cNvSpPr>
              <a:spLocks noChangeShapeType="1"/>
            </p:cNvSpPr>
            <p:nvPr/>
          </p:nvSpPr>
          <p:spPr bwMode="auto">
            <a:xfrm flipV="1">
              <a:off x="2955" y="3268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2" name="Line 440"/>
            <p:cNvSpPr>
              <a:spLocks noChangeShapeType="1"/>
            </p:cNvSpPr>
            <p:nvPr/>
          </p:nvSpPr>
          <p:spPr bwMode="auto">
            <a:xfrm>
              <a:off x="2958" y="3268"/>
              <a:ext cx="5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3" name="Line 441"/>
            <p:cNvSpPr>
              <a:spLocks noChangeShapeType="1"/>
            </p:cNvSpPr>
            <p:nvPr/>
          </p:nvSpPr>
          <p:spPr bwMode="auto">
            <a:xfrm>
              <a:off x="2963" y="3270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4" name="Line 442"/>
            <p:cNvSpPr>
              <a:spLocks noChangeShapeType="1"/>
            </p:cNvSpPr>
            <p:nvPr/>
          </p:nvSpPr>
          <p:spPr bwMode="auto">
            <a:xfrm>
              <a:off x="2964" y="3272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5" name="Freeform 443"/>
            <p:cNvSpPr>
              <a:spLocks/>
            </p:cNvSpPr>
            <p:nvPr/>
          </p:nvSpPr>
          <p:spPr bwMode="auto">
            <a:xfrm>
              <a:off x="2728" y="3418"/>
              <a:ext cx="14" cy="14"/>
            </a:xfrm>
            <a:custGeom>
              <a:avLst/>
              <a:gdLst>
                <a:gd name="T0" fmla="*/ 15 w 29"/>
                <a:gd name="T1" fmla="*/ 0 h 29"/>
                <a:gd name="T2" fmla="*/ 21 w 29"/>
                <a:gd name="T3" fmla="*/ 2 h 29"/>
                <a:gd name="T4" fmla="*/ 25 w 29"/>
                <a:gd name="T5" fmla="*/ 4 h 29"/>
                <a:gd name="T6" fmla="*/ 27 w 29"/>
                <a:gd name="T7" fmla="*/ 8 h 29"/>
                <a:gd name="T8" fmla="*/ 29 w 29"/>
                <a:gd name="T9" fmla="*/ 13 h 29"/>
                <a:gd name="T10" fmla="*/ 25 w 29"/>
                <a:gd name="T11" fmla="*/ 25 h 29"/>
                <a:gd name="T12" fmla="*/ 21 w 29"/>
                <a:gd name="T13" fmla="*/ 27 h 29"/>
                <a:gd name="T14" fmla="*/ 15 w 29"/>
                <a:gd name="T15" fmla="*/ 29 h 29"/>
                <a:gd name="T16" fmla="*/ 4 w 29"/>
                <a:gd name="T17" fmla="*/ 25 h 29"/>
                <a:gd name="T18" fmla="*/ 0 w 29"/>
                <a:gd name="T19" fmla="*/ 13 h 29"/>
                <a:gd name="T20" fmla="*/ 2 w 29"/>
                <a:gd name="T21" fmla="*/ 8 h 29"/>
                <a:gd name="T22" fmla="*/ 4 w 29"/>
                <a:gd name="T23" fmla="*/ 4 h 29"/>
                <a:gd name="T24" fmla="*/ 15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5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6" name="Line 444"/>
            <p:cNvSpPr>
              <a:spLocks noChangeShapeType="1"/>
            </p:cNvSpPr>
            <p:nvPr/>
          </p:nvSpPr>
          <p:spPr bwMode="auto">
            <a:xfrm flipH="1">
              <a:off x="2740" y="3424"/>
              <a:ext cx="2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7" name="Line 445"/>
            <p:cNvSpPr>
              <a:spLocks noChangeShapeType="1"/>
            </p:cNvSpPr>
            <p:nvPr/>
          </p:nvSpPr>
          <p:spPr bwMode="auto">
            <a:xfrm flipH="1">
              <a:off x="2738" y="3430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8" name="Line 446"/>
            <p:cNvSpPr>
              <a:spLocks noChangeShapeType="1"/>
            </p:cNvSpPr>
            <p:nvPr/>
          </p:nvSpPr>
          <p:spPr bwMode="auto">
            <a:xfrm flipH="1">
              <a:off x="2735" y="3431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59" name="Line 447"/>
            <p:cNvSpPr>
              <a:spLocks noChangeShapeType="1"/>
            </p:cNvSpPr>
            <p:nvPr/>
          </p:nvSpPr>
          <p:spPr bwMode="auto">
            <a:xfrm flipH="1" flipV="1">
              <a:off x="2729" y="3430"/>
              <a:ext cx="6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0" name="Line 448"/>
            <p:cNvSpPr>
              <a:spLocks noChangeShapeType="1"/>
            </p:cNvSpPr>
            <p:nvPr/>
          </p:nvSpPr>
          <p:spPr bwMode="auto">
            <a:xfrm flipH="1" flipV="1">
              <a:off x="2728" y="3424"/>
              <a:ext cx="1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1" name="Line 449"/>
            <p:cNvSpPr>
              <a:spLocks noChangeShapeType="1"/>
            </p:cNvSpPr>
            <p:nvPr/>
          </p:nvSpPr>
          <p:spPr bwMode="auto">
            <a:xfrm flipV="1">
              <a:off x="2728" y="3421"/>
              <a:ext cx="0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2" name="Line 450"/>
            <p:cNvSpPr>
              <a:spLocks noChangeShapeType="1"/>
            </p:cNvSpPr>
            <p:nvPr/>
          </p:nvSpPr>
          <p:spPr bwMode="auto">
            <a:xfrm flipV="1">
              <a:off x="2728" y="3419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3" name="Line 451"/>
            <p:cNvSpPr>
              <a:spLocks noChangeShapeType="1"/>
            </p:cNvSpPr>
            <p:nvPr/>
          </p:nvSpPr>
          <p:spPr bwMode="auto">
            <a:xfrm flipV="1">
              <a:off x="2729" y="3418"/>
              <a:ext cx="6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4" name="Line 452"/>
            <p:cNvSpPr>
              <a:spLocks noChangeShapeType="1"/>
            </p:cNvSpPr>
            <p:nvPr/>
          </p:nvSpPr>
          <p:spPr bwMode="auto">
            <a:xfrm>
              <a:off x="2735" y="3418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5" name="Line 453"/>
            <p:cNvSpPr>
              <a:spLocks noChangeShapeType="1"/>
            </p:cNvSpPr>
            <p:nvPr/>
          </p:nvSpPr>
          <p:spPr bwMode="auto">
            <a:xfrm>
              <a:off x="2738" y="3418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6" name="Line 454"/>
            <p:cNvSpPr>
              <a:spLocks noChangeShapeType="1"/>
            </p:cNvSpPr>
            <p:nvPr/>
          </p:nvSpPr>
          <p:spPr bwMode="auto">
            <a:xfrm>
              <a:off x="2740" y="3419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7" name="Line 455"/>
            <p:cNvSpPr>
              <a:spLocks noChangeShapeType="1"/>
            </p:cNvSpPr>
            <p:nvPr/>
          </p:nvSpPr>
          <p:spPr bwMode="auto">
            <a:xfrm>
              <a:off x="2741" y="3421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8" name="Freeform 456"/>
            <p:cNvSpPr>
              <a:spLocks/>
            </p:cNvSpPr>
            <p:nvPr/>
          </p:nvSpPr>
          <p:spPr bwMode="auto">
            <a:xfrm>
              <a:off x="3173" y="3418"/>
              <a:ext cx="15" cy="14"/>
            </a:xfrm>
            <a:custGeom>
              <a:avLst/>
              <a:gdLst>
                <a:gd name="T0" fmla="*/ 15 w 29"/>
                <a:gd name="T1" fmla="*/ 0 h 29"/>
                <a:gd name="T2" fmla="*/ 21 w 29"/>
                <a:gd name="T3" fmla="*/ 2 h 29"/>
                <a:gd name="T4" fmla="*/ 25 w 29"/>
                <a:gd name="T5" fmla="*/ 4 h 29"/>
                <a:gd name="T6" fmla="*/ 27 w 29"/>
                <a:gd name="T7" fmla="*/ 8 h 29"/>
                <a:gd name="T8" fmla="*/ 29 w 29"/>
                <a:gd name="T9" fmla="*/ 13 h 29"/>
                <a:gd name="T10" fmla="*/ 25 w 29"/>
                <a:gd name="T11" fmla="*/ 25 h 29"/>
                <a:gd name="T12" fmla="*/ 21 w 29"/>
                <a:gd name="T13" fmla="*/ 27 h 29"/>
                <a:gd name="T14" fmla="*/ 15 w 29"/>
                <a:gd name="T15" fmla="*/ 29 h 29"/>
                <a:gd name="T16" fmla="*/ 4 w 29"/>
                <a:gd name="T17" fmla="*/ 25 h 29"/>
                <a:gd name="T18" fmla="*/ 0 w 29"/>
                <a:gd name="T19" fmla="*/ 13 h 29"/>
                <a:gd name="T20" fmla="*/ 2 w 29"/>
                <a:gd name="T21" fmla="*/ 8 h 29"/>
                <a:gd name="T22" fmla="*/ 4 w 29"/>
                <a:gd name="T23" fmla="*/ 4 h 29"/>
                <a:gd name="T24" fmla="*/ 15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5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7" y="8"/>
                  </a:lnTo>
                  <a:lnTo>
                    <a:pt x="29" y="13"/>
                  </a:lnTo>
                  <a:lnTo>
                    <a:pt x="25" y="25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4" y="25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69" name="Line 457"/>
            <p:cNvSpPr>
              <a:spLocks noChangeShapeType="1"/>
            </p:cNvSpPr>
            <p:nvPr/>
          </p:nvSpPr>
          <p:spPr bwMode="auto">
            <a:xfrm flipH="1">
              <a:off x="3186" y="3424"/>
              <a:ext cx="2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0" name="Line 458"/>
            <p:cNvSpPr>
              <a:spLocks noChangeShapeType="1"/>
            </p:cNvSpPr>
            <p:nvPr/>
          </p:nvSpPr>
          <p:spPr bwMode="auto">
            <a:xfrm flipH="1">
              <a:off x="3184" y="3430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1" name="Line 459"/>
            <p:cNvSpPr>
              <a:spLocks noChangeShapeType="1"/>
            </p:cNvSpPr>
            <p:nvPr/>
          </p:nvSpPr>
          <p:spPr bwMode="auto">
            <a:xfrm flipH="1">
              <a:off x="3181" y="3431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2" name="Line 460"/>
            <p:cNvSpPr>
              <a:spLocks noChangeShapeType="1"/>
            </p:cNvSpPr>
            <p:nvPr/>
          </p:nvSpPr>
          <p:spPr bwMode="auto">
            <a:xfrm flipH="1" flipV="1">
              <a:off x="3175" y="3430"/>
              <a:ext cx="6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3" name="Line 461"/>
            <p:cNvSpPr>
              <a:spLocks noChangeShapeType="1"/>
            </p:cNvSpPr>
            <p:nvPr/>
          </p:nvSpPr>
          <p:spPr bwMode="auto">
            <a:xfrm flipH="1" flipV="1">
              <a:off x="3173" y="3424"/>
              <a:ext cx="2" cy="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4" name="Line 462"/>
            <p:cNvSpPr>
              <a:spLocks noChangeShapeType="1"/>
            </p:cNvSpPr>
            <p:nvPr/>
          </p:nvSpPr>
          <p:spPr bwMode="auto">
            <a:xfrm flipV="1">
              <a:off x="3173" y="3421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5" name="Line 463"/>
            <p:cNvSpPr>
              <a:spLocks noChangeShapeType="1"/>
            </p:cNvSpPr>
            <p:nvPr/>
          </p:nvSpPr>
          <p:spPr bwMode="auto">
            <a:xfrm flipV="1">
              <a:off x="3174" y="3419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6" name="Line 464"/>
            <p:cNvSpPr>
              <a:spLocks noChangeShapeType="1"/>
            </p:cNvSpPr>
            <p:nvPr/>
          </p:nvSpPr>
          <p:spPr bwMode="auto">
            <a:xfrm flipV="1">
              <a:off x="3175" y="3418"/>
              <a:ext cx="6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7" name="Line 465"/>
            <p:cNvSpPr>
              <a:spLocks noChangeShapeType="1"/>
            </p:cNvSpPr>
            <p:nvPr/>
          </p:nvSpPr>
          <p:spPr bwMode="auto">
            <a:xfrm>
              <a:off x="3181" y="3418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8" name="Line 466"/>
            <p:cNvSpPr>
              <a:spLocks noChangeShapeType="1"/>
            </p:cNvSpPr>
            <p:nvPr/>
          </p:nvSpPr>
          <p:spPr bwMode="auto">
            <a:xfrm>
              <a:off x="3184" y="3418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79" name="Line 467"/>
            <p:cNvSpPr>
              <a:spLocks noChangeShapeType="1"/>
            </p:cNvSpPr>
            <p:nvPr/>
          </p:nvSpPr>
          <p:spPr bwMode="auto">
            <a:xfrm>
              <a:off x="3186" y="3419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0" name="Line 468"/>
            <p:cNvSpPr>
              <a:spLocks noChangeShapeType="1"/>
            </p:cNvSpPr>
            <p:nvPr/>
          </p:nvSpPr>
          <p:spPr bwMode="auto">
            <a:xfrm>
              <a:off x="3187" y="3421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1" name="Freeform 469"/>
            <p:cNvSpPr>
              <a:spLocks/>
            </p:cNvSpPr>
            <p:nvPr/>
          </p:nvSpPr>
          <p:spPr bwMode="auto">
            <a:xfrm>
              <a:off x="2951" y="3028"/>
              <a:ext cx="14" cy="15"/>
            </a:xfrm>
            <a:custGeom>
              <a:avLst/>
              <a:gdLst>
                <a:gd name="T0" fmla="*/ 13 w 29"/>
                <a:gd name="T1" fmla="*/ 0 h 29"/>
                <a:gd name="T2" fmla="*/ 25 w 29"/>
                <a:gd name="T3" fmla="*/ 4 h 29"/>
                <a:gd name="T4" fmla="*/ 27 w 29"/>
                <a:gd name="T5" fmla="*/ 8 h 29"/>
                <a:gd name="T6" fmla="*/ 29 w 29"/>
                <a:gd name="T7" fmla="*/ 14 h 29"/>
                <a:gd name="T8" fmla="*/ 29 w 29"/>
                <a:gd name="T9" fmla="*/ 18 h 29"/>
                <a:gd name="T10" fmla="*/ 27 w 29"/>
                <a:gd name="T11" fmla="*/ 23 h 29"/>
                <a:gd name="T12" fmla="*/ 23 w 29"/>
                <a:gd name="T13" fmla="*/ 25 h 29"/>
                <a:gd name="T14" fmla="*/ 19 w 29"/>
                <a:gd name="T15" fmla="*/ 29 h 29"/>
                <a:gd name="T16" fmla="*/ 13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2 w 29"/>
                <a:gd name="T23" fmla="*/ 20 h 29"/>
                <a:gd name="T24" fmla="*/ 0 w 29"/>
                <a:gd name="T25" fmla="*/ 14 h 29"/>
                <a:gd name="T26" fmla="*/ 2 w 29"/>
                <a:gd name="T27" fmla="*/ 8 h 29"/>
                <a:gd name="T28" fmla="*/ 4 w 29"/>
                <a:gd name="T29" fmla="*/ 4 h 29"/>
                <a:gd name="T30" fmla="*/ 8 w 29"/>
                <a:gd name="T31" fmla="*/ 2 h 29"/>
                <a:gd name="T32" fmla="*/ 13 w 29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"/>
                <a:gd name="T52" fmla="*/ 0 h 29"/>
                <a:gd name="T53" fmla="*/ 29 w 29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" h="29">
                  <a:moveTo>
                    <a:pt x="13" y="0"/>
                  </a:moveTo>
                  <a:lnTo>
                    <a:pt x="25" y="4"/>
                  </a:lnTo>
                  <a:lnTo>
                    <a:pt x="27" y="8"/>
                  </a:lnTo>
                  <a:lnTo>
                    <a:pt x="29" y="14"/>
                  </a:lnTo>
                  <a:lnTo>
                    <a:pt x="29" y="18"/>
                  </a:lnTo>
                  <a:lnTo>
                    <a:pt x="27" y="23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2" name="Line 470"/>
            <p:cNvSpPr>
              <a:spLocks noChangeShapeType="1"/>
            </p:cNvSpPr>
            <p:nvPr/>
          </p:nvSpPr>
          <p:spPr bwMode="auto">
            <a:xfrm>
              <a:off x="2965" y="3035"/>
              <a:ext cx="0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3" name="Line 471"/>
            <p:cNvSpPr>
              <a:spLocks noChangeShapeType="1"/>
            </p:cNvSpPr>
            <p:nvPr/>
          </p:nvSpPr>
          <p:spPr bwMode="auto">
            <a:xfrm flipH="1">
              <a:off x="2964" y="3037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4" name="Line 472"/>
            <p:cNvSpPr>
              <a:spLocks noChangeShapeType="1"/>
            </p:cNvSpPr>
            <p:nvPr/>
          </p:nvSpPr>
          <p:spPr bwMode="auto">
            <a:xfrm flipH="1">
              <a:off x="2962" y="3040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5" name="Line 473"/>
            <p:cNvSpPr>
              <a:spLocks noChangeShapeType="1"/>
            </p:cNvSpPr>
            <p:nvPr/>
          </p:nvSpPr>
          <p:spPr bwMode="auto">
            <a:xfrm flipH="1">
              <a:off x="2961" y="3041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6" name="Line 474"/>
            <p:cNvSpPr>
              <a:spLocks noChangeShapeType="1"/>
            </p:cNvSpPr>
            <p:nvPr/>
          </p:nvSpPr>
          <p:spPr bwMode="auto">
            <a:xfrm flipH="1">
              <a:off x="2958" y="3043"/>
              <a:ext cx="3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7" name="Line 475"/>
            <p:cNvSpPr>
              <a:spLocks noChangeShapeType="1"/>
            </p:cNvSpPr>
            <p:nvPr/>
          </p:nvSpPr>
          <p:spPr bwMode="auto">
            <a:xfrm flipH="1" flipV="1">
              <a:off x="2955" y="3042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8" name="Line 476"/>
            <p:cNvSpPr>
              <a:spLocks noChangeShapeType="1"/>
            </p:cNvSpPr>
            <p:nvPr/>
          </p:nvSpPr>
          <p:spPr bwMode="auto">
            <a:xfrm flipH="1" flipV="1">
              <a:off x="2953" y="3040"/>
              <a:ext cx="2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89" name="Line 477"/>
            <p:cNvSpPr>
              <a:spLocks noChangeShapeType="1"/>
            </p:cNvSpPr>
            <p:nvPr/>
          </p:nvSpPr>
          <p:spPr bwMode="auto">
            <a:xfrm flipH="1" flipV="1">
              <a:off x="2952" y="3038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0" name="Line 478"/>
            <p:cNvSpPr>
              <a:spLocks noChangeShapeType="1"/>
            </p:cNvSpPr>
            <p:nvPr/>
          </p:nvSpPr>
          <p:spPr bwMode="auto">
            <a:xfrm flipH="1" flipV="1">
              <a:off x="2951" y="3035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1" name="Line 479"/>
            <p:cNvSpPr>
              <a:spLocks noChangeShapeType="1"/>
            </p:cNvSpPr>
            <p:nvPr/>
          </p:nvSpPr>
          <p:spPr bwMode="auto">
            <a:xfrm flipV="1">
              <a:off x="2951" y="3032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2" name="Line 480"/>
            <p:cNvSpPr>
              <a:spLocks noChangeShapeType="1"/>
            </p:cNvSpPr>
            <p:nvPr/>
          </p:nvSpPr>
          <p:spPr bwMode="auto">
            <a:xfrm flipV="1">
              <a:off x="2952" y="3030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3" name="Line 481"/>
            <p:cNvSpPr>
              <a:spLocks noChangeShapeType="1"/>
            </p:cNvSpPr>
            <p:nvPr/>
          </p:nvSpPr>
          <p:spPr bwMode="auto">
            <a:xfrm flipV="1">
              <a:off x="2953" y="3029"/>
              <a:ext cx="2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4" name="Line 482"/>
            <p:cNvSpPr>
              <a:spLocks noChangeShapeType="1"/>
            </p:cNvSpPr>
            <p:nvPr/>
          </p:nvSpPr>
          <p:spPr bwMode="auto">
            <a:xfrm flipV="1">
              <a:off x="2955" y="3028"/>
              <a:ext cx="3" cy="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5" name="Line 483"/>
            <p:cNvSpPr>
              <a:spLocks noChangeShapeType="1"/>
            </p:cNvSpPr>
            <p:nvPr/>
          </p:nvSpPr>
          <p:spPr bwMode="auto">
            <a:xfrm>
              <a:off x="2958" y="3028"/>
              <a:ext cx="5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6" name="Line 484"/>
            <p:cNvSpPr>
              <a:spLocks noChangeShapeType="1"/>
            </p:cNvSpPr>
            <p:nvPr/>
          </p:nvSpPr>
          <p:spPr bwMode="auto">
            <a:xfrm>
              <a:off x="2963" y="3030"/>
              <a:ext cx="1" cy="2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7" name="Line 485"/>
            <p:cNvSpPr>
              <a:spLocks noChangeShapeType="1"/>
            </p:cNvSpPr>
            <p:nvPr/>
          </p:nvSpPr>
          <p:spPr bwMode="auto">
            <a:xfrm>
              <a:off x="2964" y="3032"/>
              <a:ext cx="1" cy="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8" name="Line 486"/>
            <p:cNvSpPr>
              <a:spLocks noChangeShapeType="1"/>
            </p:cNvSpPr>
            <p:nvPr/>
          </p:nvSpPr>
          <p:spPr bwMode="auto">
            <a:xfrm flipH="1" flipV="1">
              <a:off x="2960" y="3275"/>
              <a:ext cx="228" cy="15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499" name="Line 487"/>
            <p:cNvSpPr>
              <a:spLocks noChangeShapeType="1"/>
            </p:cNvSpPr>
            <p:nvPr/>
          </p:nvSpPr>
          <p:spPr bwMode="auto">
            <a:xfrm>
              <a:off x="2960" y="3036"/>
              <a:ext cx="0" cy="23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0" name="Line 488"/>
            <p:cNvSpPr>
              <a:spLocks noChangeShapeType="1"/>
            </p:cNvSpPr>
            <p:nvPr/>
          </p:nvSpPr>
          <p:spPr bwMode="auto">
            <a:xfrm flipH="1">
              <a:off x="2732" y="3275"/>
              <a:ext cx="228" cy="15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1" name="Line 489"/>
            <p:cNvSpPr>
              <a:spLocks noChangeShapeType="1"/>
            </p:cNvSpPr>
            <p:nvPr/>
          </p:nvSpPr>
          <p:spPr bwMode="auto">
            <a:xfrm>
              <a:off x="2732" y="3426"/>
              <a:ext cx="452" cy="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2" name="Line 490"/>
            <p:cNvSpPr>
              <a:spLocks noChangeShapeType="1"/>
            </p:cNvSpPr>
            <p:nvPr/>
          </p:nvSpPr>
          <p:spPr bwMode="auto">
            <a:xfrm flipH="1" flipV="1">
              <a:off x="2958" y="3036"/>
              <a:ext cx="226" cy="39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3" name="Line 491"/>
            <p:cNvSpPr>
              <a:spLocks noChangeShapeType="1"/>
            </p:cNvSpPr>
            <p:nvPr/>
          </p:nvSpPr>
          <p:spPr bwMode="auto">
            <a:xfrm flipH="1">
              <a:off x="2732" y="3036"/>
              <a:ext cx="226" cy="39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4" name="Line 492"/>
            <p:cNvSpPr>
              <a:spLocks noChangeShapeType="1"/>
            </p:cNvSpPr>
            <p:nvPr/>
          </p:nvSpPr>
          <p:spPr bwMode="auto">
            <a:xfrm flipH="1" flipV="1">
              <a:off x="3446" y="3476"/>
              <a:ext cx="54" cy="26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5" name="Freeform 493"/>
            <p:cNvSpPr>
              <a:spLocks/>
            </p:cNvSpPr>
            <p:nvPr/>
          </p:nvSpPr>
          <p:spPr bwMode="auto">
            <a:xfrm>
              <a:off x="2899" y="2764"/>
              <a:ext cx="14" cy="14"/>
            </a:xfrm>
            <a:custGeom>
              <a:avLst/>
              <a:gdLst>
                <a:gd name="T0" fmla="*/ 12 w 27"/>
                <a:gd name="T1" fmla="*/ 0 h 27"/>
                <a:gd name="T2" fmla="*/ 16 w 27"/>
                <a:gd name="T3" fmla="*/ 0 h 27"/>
                <a:gd name="T4" fmla="*/ 23 w 27"/>
                <a:gd name="T5" fmla="*/ 4 h 27"/>
                <a:gd name="T6" fmla="*/ 27 w 27"/>
                <a:gd name="T7" fmla="*/ 8 h 27"/>
                <a:gd name="T8" fmla="*/ 27 w 27"/>
                <a:gd name="T9" fmla="*/ 19 h 27"/>
                <a:gd name="T10" fmla="*/ 23 w 27"/>
                <a:gd name="T11" fmla="*/ 23 h 27"/>
                <a:gd name="T12" fmla="*/ 16 w 27"/>
                <a:gd name="T13" fmla="*/ 27 h 27"/>
                <a:gd name="T14" fmla="*/ 12 w 27"/>
                <a:gd name="T15" fmla="*/ 27 h 27"/>
                <a:gd name="T16" fmla="*/ 4 w 27"/>
                <a:gd name="T17" fmla="*/ 23 h 27"/>
                <a:gd name="T18" fmla="*/ 0 w 27"/>
                <a:gd name="T19" fmla="*/ 19 h 27"/>
                <a:gd name="T20" fmla="*/ 0 w 27"/>
                <a:gd name="T21" fmla="*/ 8 h 27"/>
                <a:gd name="T22" fmla="*/ 4 w 27"/>
                <a:gd name="T23" fmla="*/ 4 h 27"/>
                <a:gd name="T24" fmla="*/ 12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12" y="0"/>
                  </a:moveTo>
                  <a:lnTo>
                    <a:pt x="16" y="0"/>
                  </a:lnTo>
                  <a:lnTo>
                    <a:pt x="23" y="4"/>
                  </a:lnTo>
                  <a:lnTo>
                    <a:pt x="27" y="8"/>
                  </a:lnTo>
                  <a:lnTo>
                    <a:pt x="27" y="19"/>
                  </a:lnTo>
                  <a:lnTo>
                    <a:pt x="23" y="23"/>
                  </a:lnTo>
                  <a:lnTo>
                    <a:pt x="16" y="27"/>
                  </a:lnTo>
                  <a:lnTo>
                    <a:pt x="12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6" name="Freeform 494"/>
            <p:cNvSpPr>
              <a:spLocks noEditPoints="1"/>
            </p:cNvSpPr>
            <p:nvPr/>
          </p:nvSpPr>
          <p:spPr bwMode="auto">
            <a:xfrm>
              <a:off x="2898" y="2764"/>
              <a:ext cx="16" cy="15"/>
            </a:xfrm>
            <a:custGeom>
              <a:avLst/>
              <a:gdLst>
                <a:gd name="T0" fmla="*/ 12 w 31"/>
                <a:gd name="T1" fmla="*/ 4 h 31"/>
                <a:gd name="T2" fmla="*/ 4 w 31"/>
                <a:gd name="T3" fmla="*/ 12 h 31"/>
                <a:gd name="T4" fmla="*/ 4 w 31"/>
                <a:gd name="T5" fmla="*/ 19 h 31"/>
                <a:gd name="T6" fmla="*/ 12 w 31"/>
                <a:gd name="T7" fmla="*/ 27 h 31"/>
                <a:gd name="T8" fmla="*/ 22 w 31"/>
                <a:gd name="T9" fmla="*/ 27 h 31"/>
                <a:gd name="T10" fmla="*/ 25 w 31"/>
                <a:gd name="T11" fmla="*/ 25 h 31"/>
                <a:gd name="T12" fmla="*/ 23 w 31"/>
                <a:gd name="T13" fmla="*/ 25 h 31"/>
                <a:gd name="T14" fmla="*/ 25 w 31"/>
                <a:gd name="T15" fmla="*/ 23 h 31"/>
                <a:gd name="T16" fmla="*/ 27 w 31"/>
                <a:gd name="T17" fmla="*/ 19 h 31"/>
                <a:gd name="T18" fmla="*/ 27 w 31"/>
                <a:gd name="T19" fmla="*/ 12 h 31"/>
                <a:gd name="T20" fmla="*/ 25 w 31"/>
                <a:gd name="T21" fmla="*/ 8 h 31"/>
                <a:gd name="T22" fmla="*/ 22 w 31"/>
                <a:gd name="T23" fmla="*/ 4 h 31"/>
                <a:gd name="T24" fmla="*/ 12 w 31"/>
                <a:gd name="T25" fmla="*/ 4 h 31"/>
                <a:gd name="T26" fmla="*/ 10 w 31"/>
                <a:gd name="T27" fmla="*/ 0 h 31"/>
                <a:gd name="T28" fmla="*/ 23 w 31"/>
                <a:gd name="T29" fmla="*/ 0 h 31"/>
                <a:gd name="T30" fmla="*/ 27 w 31"/>
                <a:gd name="T31" fmla="*/ 4 h 31"/>
                <a:gd name="T32" fmla="*/ 29 w 31"/>
                <a:gd name="T33" fmla="*/ 8 h 31"/>
                <a:gd name="T34" fmla="*/ 31 w 31"/>
                <a:gd name="T35" fmla="*/ 10 h 31"/>
                <a:gd name="T36" fmla="*/ 31 w 31"/>
                <a:gd name="T37" fmla="*/ 21 h 31"/>
                <a:gd name="T38" fmla="*/ 29 w 31"/>
                <a:gd name="T39" fmla="*/ 23 h 31"/>
                <a:gd name="T40" fmla="*/ 27 w 31"/>
                <a:gd name="T41" fmla="*/ 27 h 31"/>
                <a:gd name="T42" fmla="*/ 23 w 31"/>
                <a:gd name="T43" fmla="*/ 31 h 31"/>
                <a:gd name="T44" fmla="*/ 10 w 31"/>
                <a:gd name="T45" fmla="*/ 31 h 31"/>
                <a:gd name="T46" fmla="*/ 0 w 31"/>
                <a:gd name="T47" fmla="*/ 21 h 31"/>
                <a:gd name="T48" fmla="*/ 0 w 31"/>
                <a:gd name="T49" fmla="*/ 10 h 31"/>
                <a:gd name="T50" fmla="*/ 10 w 31"/>
                <a:gd name="T51" fmla="*/ 0 h 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1"/>
                <a:gd name="T79" fmla="*/ 0 h 31"/>
                <a:gd name="T80" fmla="*/ 31 w 31"/>
                <a:gd name="T81" fmla="*/ 31 h 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1" h="31">
                  <a:moveTo>
                    <a:pt x="12" y="4"/>
                  </a:moveTo>
                  <a:lnTo>
                    <a:pt x="4" y="12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22" y="27"/>
                  </a:lnTo>
                  <a:lnTo>
                    <a:pt x="25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7" y="19"/>
                  </a:lnTo>
                  <a:lnTo>
                    <a:pt x="27" y="12"/>
                  </a:lnTo>
                  <a:lnTo>
                    <a:pt x="25" y="8"/>
                  </a:lnTo>
                  <a:lnTo>
                    <a:pt x="22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7" y="4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21"/>
                  </a:lnTo>
                  <a:lnTo>
                    <a:pt x="29" y="23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7" name="Freeform 495"/>
            <p:cNvSpPr>
              <a:spLocks/>
            </p:cNvSpPr>
            <p:nvPr/>
          </p:nvSpPr>
          <p:spPr bwMode="auto">
            <a:xfrm>
              <a:off x="2635" y="2713"/>
              <a:ext cx="15" cy="13"/>
            </a:xfrm>
            <a:custGeom>
              <a:avLst/>
              <a:gdLst>
                <a:gd name="T0" fmla="*/ 9 w 29"/>
                <a:gd name="T1" fmla="*/ 0 h 27"/>
                <a:gd name="T2" fmla="*/ 19 w 29"/>
                <a:gd name="T3" fmla="*/ 0 h 27"/>
                <a:gd name="T4" fmla="*/ 25 w 29"/>
                <a:gd name="T5" fmla="*/ 4 h 27"/>
                <a:gd name="T6" fmla="*/ 29 w 29"/>
                <a:gd name="T7" fmla="*/ 12 h 27"/>
                <a:gd name="T8" fmla="*/ 29 w 29"/>
                <a:gd name="T9" fmla="*/ 16 h 27"/>
                <a:gd name="T10" fmla="*/ 25 w 29"/>
                <a:gd name="T11" fmla="*/ 23 h 27"/>
                <a:gd name="T12" fmla="*/ 19 w 29"/>
                <a:gd name="T13" fmla="*/ 27 h 27"/>
                <a:gd name="T14" fmla="*/ 9 w 29"/>
                <a:gd name="T15" fmla="*/ 27 h 27"/>
                <a:gd name="T16" fmla="*/ 4 w 29"/>
                <a:gd name="T17" fmla="*/ 23 h 27"/>
                <a:gd name="T18" fmla="*/ 0 w 29"/>
                <a:gd name="T19" fmla="*/ 16 h 27"/>
                <a:gd name="T20" fmla="*/ 0 w 29"/>
                <a:gd name="T21" fmla="*/ 12 h 27"/>
                <a:gd name="T22" fmla="*/ 4 w 29"/>
                <a:gd name="T23" fmla="*/ 4 h 27"/>
                <a:gd name="T24" fmla="*/ 9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9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2"/>
                  </a:lnTo>
                  <a:lnTo>
                    <a:pt x="29" y="16"/>
                  </a:lnTo>
                  <a:lnTo>
                    <a:pt x="25" y="23"/>
                  </a:lnTo>
                  <a:lnTo>
                    <a:pt x="19" y="27"/>
                  </a:lnTo>
                  <a:lnTo>
                    <a:pt x="9" y="27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8" name="Freeform 496"/>
            <p:cNvSpPr>
              <a:spLocks noEditPoints="1"/>
            </p:cNvSpPr>
            <p:nvPr/>
          </p:nvSpPr>
          <p:spPr bwMode="auto">
            <a:xfrm>
              <a:off x="2634" y="2712"/>
              <a:ext cx="17" cy="15"/>
            </a:xfrm>
            <a:custGeom>
              <a:avLst/>
              <a:gdLst>
                <a:gd name="T0" fmla="*/ 11 w 33"/>
                <a:gd name="T1" fmla="*/ 4 h 31"/>
                <a:gd name="T2" fmla="*/ 4 w 33"/>
                <a:gd name="T3" fmla="*/ 12 h 31"/>
                <a:gd name="T4" fmla="*/ 4 w 33"/>
                <a:gd name="T5" fmla="*/ 18 h 31"/>
                <a:gd name="T6" fmla="*/ 8 w 33"/>
                <a:gd name="T7" fmla="*/ 23 h 31"/>
                <a:gd name="T8" fmla="*/ 11 w 33"/>
                <a:gd name="T9" fmla="*/ 27 h 31"/>
                <a:gd name="T10" fmla="*/ 21 w 33"/>
                <a:gd name="T11" fmla="*/ 27 h 31"/>
                <a:gd name="T12" fmla="*/ 27 w 33"/>
                <a:gd name="T13" fmla="*/ 23 h 31"/>
                <a:gd name="T14" fmla="*/ 29 w 33"/>
                <a:gd name="T15" fmla="*/ 18 h 31"/>
                <a:gd name="T16" fmla="*/ 29 w 33"/>
                <a:gd name="T17" fmla="*/ 12 h 31"/>
                <a:gd name="T18" fmla="*/ 27 w 33"/>
                <a:gd name="T19" fmla="*/ 8 h 31"/>
                <a:gd name="T20" fmla="*/ 21 w 33"/>
                <a:gd name="T21" fmla="*/ 4 h 31"/>
                <a:gd name="T22" fmla="*/ 11 w 33"/>
                <a:gd name="T23" fmla="*/ 4 h 31"/>
                <a:gd name="T24" fmla="*/ 10 w 33"/>
                <a:gd name="T25" fmla="*/ 0 h 31"/>
                <a:gd name="T26" fmla="*/ 23 w 33"/>
                <a:gd name="T27" fmla="*/ 0 h 31"/>
                <a:gd name="T28" fmla="*/ 29 w 33"/>
                <a:gd name="T29" fmla="*/ 4 h 31"/>
                <a:gd name="T30" fmla="*/ 31 w 33"/>
                <a:gd name="T31" fmla="*/ 8 h 31"/>
                <a:gd name="T32" fmla="*/ 33 w 33"/>
                <a:gd name="T33" fmla="*/ 10 h 31"/>
                <a:gd name="T34" fmla="*/ 33 w 33"/>
                <a:gd name="T35" fmla="*/ 20 h 31"/>
                <a:gd name="T36" fmla="*/ 31 w 33"/>
                <a:gd name="T37" fmla="*/ 22 h 31"/>
                <a:gd name="T38" fmla="*/ 29 w 33"/>
                <a:gd name="T39" fmla="*/ 27 h 31"/>
                <a:gd name="T40" fmla="*/ 23 w 33"/>
                <a:gd name="T41" fmla="*/ 31 h 31"/>
                <a:gd name="T42" fmla="*/ 10 w 33"/>
                <a:gd name="T43" fmla="*/ 31 h 31"/>
                <a:gd name="T44" fmla="*/ 6 w 33"/>
                <a:gd name="T45" fmla="*/ 27 h 31"/>
                <a:gd name="T46" fmla="*/ 2 w 33"/>
                <a:gd name="T47" fmla="*/ 22 h 31"/>
                <a:gd name="T48" fmla="*/ 0 w 33"/>
                <a:gd name="T49" fmla="*/ 20 h 31"/>
                <a:gd name="T50" fmla="*/ 0 w 33"/>
                <a:gd name="T51" fmla="*/ 10 h 31"/>
                <a:gd name="T52" fmla="*/ 10 w 33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31"/>
                <a:gd name="T83" fmla="*/ 33 w 33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31">
                  <a:moveTo>
                    <a:pt x="11" y="4"/>
                  </a:moveTo>
                  <a:lnTo>
                    <a:pt x="4" y="12"/>
                  </a:lnTo>
                  <a:lnTo>
                    <a:pt x="4" y="18"/>
                  </a:lnTo>
                  <a:lnTo>
                    <a:pt x="8" y="23"/>
                  </a:lnTo>
                  <a:lnTo>
                    <a:pt x="11" y="27"/>
                  </a:lnTo>
                  <a:lnTo>
                    <a:pt x="21" y="27"/>
                  </a:lnTo>
                  <a:lnTo>
                    <a:pt x="27" y="23"/>
                  </a:lnTo>
                  <a:lnTo>
                    <a:pt x="29" y="18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1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3" y="20"/>
                  </a:lnTo>
                  <a:lnTo>
                    <a:pt x="31" y="22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09" name="Freeform 497"/>
            <p:cNvSpPr>
              <a:spLocks/>
            </p:cNvSpPr>
            <p:nvPr/>
          </p:nvSpPr>
          <p:spPr bwMode="auto">
            <a:xfrm>
              <a:off x="2951" y="3027"/>
              <a:ext cx="13" cy="15"/>
            </a:xfrm>
            <a:custGeom>
              <a:avLst/>
              <a:gdLst>
                <a:gd name="T0" fmla="*/ 13 w 27"/>
                <a:gd name="T1" fmla="*/ 0 h 29"/>
                <a:gd name="T2" fmla="*/ 19 w 27"/>
                <a:gd name="T3" fmla="*/ 2 h 29"/>
                <a:gd name="T4" fmla="*/ 23 w 27"/>
                <a:gd name="T5" fmla="*/ 4 h 29"/>
                <a:gd name="T6" fmla="*/ 27 w 27"/>
                <a:gd name="T7" fmla="*/ 10 h 29"/>
                <a:gd name="T8" fmla="*/ 27 w 27"/>
                <a:gd name="T9" fmla="*/ 20 h 29"/>
                <a:gd name="T10" fmla="*/ 23 w 27"/>
                <a:gd name="T11" fmla="*/ 25 h 29"/>
                <a:gd name="T12" fmla="*/ 19 w 27"/>
                <a:gd name="T13" fmla="*/ 29 h 29"/>
                <a:gd name="T14" fmla="*/ 8 w 27"/>
                <a:gd name="T15" fmla="*/ 29 h 29"/>
                <a:gd name="T16" fmla="*/ 4 w 27"/>
                <a:gd name="T17" fmla="*/ 25 h 29"/>
                <a:gd name="T18" fmla="*/ 0 w 27"/>
                <a:gd name="T19" fmla="*/ 20 h 29"/>
                <a:gd name="T20" fmla="*/ 0 w 27"/>
                <a:gd name="T21" fmla="*/ 10 h 29"/>
                <a:gd name="T22" fmla="*/ 4 w 27"/>
                <a:gd name="T23" fmla="*/ 4 h 29"/>
                <a:gd name="T24" fmla="*/ 8 w 27"/>
                <a:gd name="T25" fmla="*/ 2 h 29"/>
                <a:gd name="T26" fmla="*/ 13 w 27"/>
                <a:gd name="T27" fmla="*/ 0 h 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"/>
                <a:gd name="T43" fmla="*/ 0 h 29"/>
                <a:gd name="T44" fmla="*/ 27 w 27"/>
                <a:gd name="T45" fmla="*/ 29 h 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" h="29">
                  <a:moveTo>
                    <a:pt x="13" y="0"/>
                  </a:moveTo>
                  <a:lnTo>
                    <a:pt x="19" y="2"/>
                  </a:lnTo>
                  <a:lnTo>
                    <a:pt x="23" y="4"/>
                  </a:lnTo>
                  <a:lnTo>
                    <a:pt x="27" y="10"/>
                  </a:lnTo>
                  <a:lnTo>
                    <a:pt x="27" y="20"/>
                  </a:lnTo>
                  <a:lnTo>
                    <a:pt x="23" y="25"/>
                  </a:lnTo>
                  <a:lnTo>
                    <a:pt x="19" y="29"/>
                  </a:lnTo>
                  <a:lnTo>
                    <a:pt x="8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0" name="Freeform 498"/>
            <p:cNvSpPr>
              <a:spLocks noEditPoints="1"/>
            </p:cNvSpPr>
            <p:nvPr/>
          </p:nvSpPr>
          <p:spPr bwMode="auto">
            <a:xfrm>
              <a:off x="2950" y="3027"/>
              <a:ext cx="15" cy="16"/>
            </a:xfrm>
            <a:custGeom>
              <a:avLst/>
              <a:gdLst>
                <a:gd name="T0" fmla="*/ 15 w 31"/>
                <a:gd name="T1" fmla="*/ 4 h 31"/>
                <a:gd name="T2" fmla="*/ 8 w 31"/>
                <a:gd name="T3" fmla="*/ 6 h 31"/>
                <a:gd name="T4" fmla="*/ 4 w 31"/>
                <a:gd name="T5" fmla="*/ 12 h 31"/>
                <a:gd name="T6" fmla="*/ 4 w 31"/>
                <a:gd name="T7" fmla="*/ 18 h 31"/>
                <a:gd name="T8" fmla="*/ 8 w 31"/>
                <a:gd name="T9" fmla="*/ 23 h 31"/>
                <a:gd name="T10" fmla="*/ 12 w 31"/>
                <a:gd name="T11" fmla="*/ 27 h 31"/>
                <a:gd name="T12" fmla="*/ 19 w 31"/>
                <a:gd name="T13" fmla="*/ 27 h 31"/>
                <a:gd name="T14" fmla="*/ 25 w 31"/>
                <a:gd name="T15" fmla="*/ 23 h 31"/>
                <a:gd name="T16" fmla="*/ 27 w 31"/>
                <a:gd name="T17" fmla="*/ 18 h 31"/>
                <a:gd name="T18" fmla="*/ 27 w 31"/>
                <a:gd name="T19" fmla="*/ 12 h 31"/>
                <a:gd name="T20" fmla="*/ 25 w 31"/>
                <a:gd name="T21" fmla="*/ 6 h 31"/>
                <a:gd name="T22" fmla="*/ 15 w 31"/>
                <a:gd name="T23" fmla="*/ 4 h 31"/>
                <a:gd name="T24" fmla="*/ 15 w 31"/>
                <a:gd name="T25" fmla="*/ 0 h 31"/>
                <a:gd name="T26" fmla="*/ 17 w 31"/>
                <a:gd name="T27" fmla="*/ 0 h 31"/>
                <a:gd name="T28" fmla="*/ 27 w 31"/>
                <a:gd name="T29" fmla="*/ 2 h 31"/>
                <a:gd name="T30" fmla="*/ 29 w 31"/>
                <a:gd name="T31" fmla="*/ 8 h 31"/>
                <a:gd name="T32" fmla="*/ 31 w 31"/>
                <a:gd name="T33" fmla="*/ 10 h 31"/>
                <a:gd name="T34" fmla="*/ 31 w 31"/>
                <a:gd name="T35" fmla="*/ 20 h 31"/>
                <a:gd name="T36" fmla="*/ 29 w 31"/>
                <a:gd name="T37" fmla="*/ 22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6 w 31"/>
                <a:gd name="T45" fmla="*/ 27 h 31"/>
                <a:gd name="T46" fmla="*/ 2 w 31"/>
                <a:gd name="T47" fmla="*/ 22 h 31"/>
                <a:gd name="T48" fmla="*/ 0 w 31"/>
                <a:gd name="T49" fmla="*/ 20 h 31"/>
                <a:gd name="T50" fmla="*/ 0 w 31"/>
                <a:gd name="T51" fmla="*/ 10 h 31"/>
                <a:gd name="T52" fmla="*/ 2 w 31"/>
                <a:gd name="T53" fmla="*/ 8 h 31"/>
                <a:gd name="T54" fmla="*/ 6 w 31"/>
                <a:gd name="T55" fmla="*/ 2 h 31"/>
                <a:gd name="T56" fmla="*/ 15 w 31"/>
                <a:gd name="T57" fmla="*/ 0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"/>
                <a:gd name="T88" fmla="*/ 0 h 31"/>
                <a:gd name="T89" fmla="*/ 31 w 31"/>
                <a:gd name="T90" fmla="*/ 31 h 3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" h="31">
                  <a:moveTo>
                    <a:pt x="15" y="4"/>
                  </a:moveTo>
                  <a:lnTo>
                    <a:pt x="8" y="6"/>
                  </a:lnTo>
                  <a:lnTo>
                    <a:pt x="4" y="12"/>
                  </a:lnTo>
                  <a:lnTo>
                    <a:pt x="4" y="18"/>
                  </a:lnTo>
                  <a:lnTo>
                    <a:pt x="8" y="23"/>
                  </a:lnTo>
                  <a:lnTo>
                    <a:pt x="12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8"/>
                  </a:lnTo>
                  <a:lnTo>
                    <a:pt x="27" y="12"/>
                  </a:lnTo>
                  <a:lnTo>
                    <a:pt x="25" y="6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7" y="0"/>
                  </a:lnTo>
                  <a:lnTo>
                    <a:pt x="27" y="2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20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6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1" name="Freeform 499"/>
            <p:cNvSpPr>
              <a:spLocks/>
            </p:cNvSpPr>
            <p:nvPr/>
          </p:nvSpPr>
          <p:spPr bwMode="auto">
            <a:xfrm>
              <a:off x="3068" y="2595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20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20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2" name="Freeform 500"/>
            <p:cNvSpPr>
              <a:spLocks noEditPoints="1"/>
            </p:cNvSpPr>
            <p:nvPr/>
          </p:nvSpPr>
          <p:spPr bwMode="auto">
            <a:xfrm>
              <a:off x="3067" y="2594"/>
              <a:ext cx="16" cy="16"/>
            </a:xfrm>
            <a:custGeom>
              <a:avLst/>
              <a:gdLst>
                <a:gd name="T0" fmla="*/ 12 w 33"/>
                <a:gd name="T1" fmla="*/ 3 h 32"/>
                <a:gd name="T2" fmla="*/ 8 w 33"/>
                <a:gd name="T3" fmla="*/ 7 h 32"/>
                <a:gd name="T4" fmla="*/ 4 w 33"/>
                <a:gd name="T5" fmla="*/ 13 h 32"/>
                <a:gd name="T6" fmla="*/ 4 w 33"/>
                <a:gd name="T7" fmla="*/ 19 h 32"/>
                <a:gd name="T8" fmla="*/ 8 w 33"/>
                <a:gd name="T9" fmla="*/ 24 h 32"/>
                <a:gd name="T10" fmla="*/ 12 w 33"/>
                <a:gd name="T11" fmla="*/ 28 h 32"/>
                <a:gd name="T12" fmla="*/ 21 w 33"/>
                <a:gd name="T13" fmla="*/ 28 h 32"/>
                <a:gd name="T14" fmla="*/ 27 w 33"/>
                <a:gd name="T15" fmla="*/ 24 h 32"/>
                <a:gd name="T16" fmla="*/ 29 w 33"/>
                <a:gd name="T17" fmla="*/ 19 h 32"/>
                <a:gd name="T18" fmla="*/ 29 w 33"/>
                <a:gd name="T19" fmla="*/ 13 h 32"/>
                <a:gd name="T20" fmla="*/ 27 w 33"/>
                <a:gd name="T21" fmla="*/ 7 h 32"/>
                <a:gd name="T22" fmla="*/ 21 w 33"/>
                <a:gd name="T23" fmla="*/ 3 h 32"/>
                <a:gd name="T24" fmla="*/ 12 w 33"/>
                <a:gd name="T25" fmla="*/ 3 h 32"/>
                <a:gd name="T26" fmla="*/ 10 w 33"/>
                <a:gd name="T27" fmla="*/ 0 h 32"/>
                <a:gd name="T28" fmla="*/ 23 w 33"/>
                <a:gd name="T29" fmla="*/ 0 h 32"/>
                <a:gd name="T30" fmla="*/ 29 w 33"/>
                <a:gd name="T31" fmla="*/ 3 h 32"/>
                <a:gd name="T32" fmla="*/ 31 w 33"/>
                <a:gd name="T33" fmla="*/ 9 h 32"/>
                <a:gd name="T34" fmla="*/ 33 w 33"/>
                <a:gd name="T35" fmla="*/ 11 h 32"/>
                <a:gd name="T36" fmla="*/ 33 w 33"/>
                <a:gd name="T37" fmla="*/ 21 h 32"/>
                <a:gd name="T38" fmla="*/ 31 w 33"/>
                <a:gd name="T39" fmla="*/ 23 h 32"/>
                <a:gd name="T40" fmla="*/ 29 w 33"/>
                <a:gd name="T41" fmla="*/ 28 h 32"/>
                <a:gd name="T42" fmla="*/ 23 w 33"/>
                <a:gd name="T43" fmla="*/ 32 h 32"/>
                <a:gd name="T44" fmla="*/ 10 w 33"/>
                <a:gd name="T45" fmla="*/ 32 h 32"/>
                <a:gd name="T46" fmla="*/ 6 w 33"/>
                <a:gd name="T47" fmla="*/ 28 h 32"/>
                <a:gd name="T48" fmla="*/ 2 w 33"/>
                <a:gd name="T49" fmla="*/ 23 h 32"/>
                <a:gd name="T50" fmla="*/ 0 w 33"/>
                <a:gd name="T51" fmla="*/ 21 h 32"/>
                <a:gd name="T52" fmla="*/ 0 w 33"/>
                <a:gd name="T53" fmla="*/ 11 h 32"/>
                <a:gd name="T54" fmla="*/ 2 w 33"/>
                <a:gd name="T55" fmla="*/ 9 h 32"/>
                <a:gd name="T56" fmla="*/ 6 w 33"/>
                <a:gd name="T57" fmla="*/ 3 h 32"/>
                <a:gd name="T58" fmla="*/ 10 w 33"/>
                <a:gd name="T59" fmla="*/ 0 h 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2"/>
                <a:gd name="T92" fmla="*/ 33 w 33"/>
                <a:gd name="T93" fmla="*/ 32 h 3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2">
                  <a:moveTo>
                    <a:pt x="12" y="3"/>
                  </a:moveTo>
                  <a:lnTo>
                    <a:pt x="8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8" y="24"/>
                  </a:lnTo>
                  <a:lnTo>
                    <a:pt x="12" y="28"/>
                  </a:lnTo>
                  <a:lnTo>
                    <a:pt x="21" y="28"/>
                  </a:lnTo>
                  <a:lnTo>
                    <a:pt x="27" y="24"/>
                  </a:lnTo>
                  <a:lnTo>
                    <a:pt x="29" y="19"/>
                  </a:lnTo>
                  <a:lnTo>
                    <a:pt x="29" y="13"/>
                  </a:lnTo>
                  <a:lnTo>
                    <a:pt x="27" y="7"/>
                  </a:lnTo>
                  <a:lnTo>
                    <a:pt x="21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3"/>
                  </a:lnTo>
                  <a:lnTo>
                    <a:pt x="31" y="9"/>
                  </a:lnTo>
                  <a:lnTo>
                    <a:pt x="33" y="11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8"/>
                  </a:lnTo>
                  <a:lnTo>
                    <a:pt x="23" y="32"/>
                  </a:lnTo>
                  <a:lnTo>
                    <a:pt x="10" y="32"/>
                  </a:lnTo>
                  <a:lnTo>
                    <a:pt x="6" y="28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1"/>
                  </a:lnTo>
                  <a:lnTo>
                    <a:pt x="2" y="9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3" name="Line 501"/>
            <p:cNvSpPr>
              <a:spLocks noChangeShapeType="1"/>
            </p:cNvSpPr>
            <p:nvPr/>
          </p:nvSpPr>
          <p:spPr bwMode="auto">
            <a:xfrm flipH="1" flipV="1">
              <a:off x="2908" y="2772"/>
              <a:ext cx="54" cy="27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4" name="Line 502"/>
            <p:cNvSpPr>
              <a:spLocks noChangeShapeType="1"/>
            </p:cNvSpPr>
            <p:nvPr/>
          </p:nvSpPr>
          <p:spPr bwMode="auto">
            <a:xfrm flipH="1">
              <a:off x="2908" y="2603"/>
              <a:ext cx="169" cy="16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5" name="Line 503"/>
            <p:cNvSpPr>
              <a:spLocks noChangeShapeType="1"/>
            </p:cNvSpPr>
            <p:nvPr/>
          </p:nvSpPr>
          <p:spPr bwMode="auto">
            <a:xfrm flipH="1" flipV="1">
              <a:off x="2638" y="2718"/>
              <a:ext cx="270" cy="54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6" name="Line 504"/>
            <p:cNvSpPr>
              <a:spLocks noChangeShapeType="1"/>
            </p:cNvSpPr>
            <p:nvPr/>
          </p:nvSpPr>
          <p:spPr bwMode="auto">
            <a:xfrm>
              <a:off x="2638" y="2718"/>
              <a:ext cx="320" cy="32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7" name="Line 505"/>
            <p:cNvSpPr>
              <a:spLocks noChangeShapeType="1"/>
            </p:cNvSpPr>
            <p:nvPr/>
          </p:nvSpPr>
          <p:spPr bwMode="auto">
            <a:xfrm flipV="1">
              <a:off x="2958" y="2602"/>
              <a:ext cx="117" cy="43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8" name="Line 506"/>
            <p:cNvSpPr>
              <a:spLocks noChangeShapeType="1"/>
            </p:cNvSpPr>
            <p:nvPr/>
          </p:nvSpPr>
          <p:spPr bwMode="auto">
            <a:xfrm flipH="1">
              <a:off x="2638" y="2602"/>
              <a:ext cx="437" cy="11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19" name="Freeform 507"/>
            <p:cNvSpPr>
              <a:spLocks/>
            </p:cNvSpPr>
            <p:nvPr/>
          </p:nvSpPr>
          <p:spPr bwMode="auto">
            <a:xfrm>
              <a:off x="3437" y="3468"/>
              <a:ext cx="14" cy="14"/>
            </a:xfrm>
            <a:custGeom>
              <a:avLst/>
              <a:gdLst>
                <a:gd name="T0" fmla="*/ 12 w 27"/>
                <a:gd name="T1" fmla="*/ 0 h 27"/>
                <a:gd name="T2" fmla="*/ 16 w 27"/>
                <a:gd name="T3" fmla="*/ 0 h 27"/>
                <a:gd name="T4" fmla="*/ 23 w 27"/>
                <a:gd name="T5" fmla="*/ 4 h 27"/>
                <a:gd name="T6" fmla="*/ 27 w 27"/>
                <a:gd name="T7" fmla="*/ 11 h 27"/>
                <a:gd name="T8" fmla="*/ 27 w 27"/>
                <a:gd name="T9" fmla="*/ 15 h 27"/>
                <a:gd name="T10" fmla="*/ 23 w 27"/>
                <a:gd name="T11" fmla="*/ 23 h 27"/>
                <a:gd name="T12" fmla="*/ 16 w 27"/>
                <a:gd name="T13" fmla="*/ 27 h 27"/>
                <a:gd name="T14" fmla="*/ 12 w 27"/>
                <a:gd name="T15" fmla="*/ 27 h 27"/>
                <a:gd name="T16" fmla="*/ 4 w 27"/>
                <a:gd name="T17" fmla="*/ 23 h 27"/>
                <a:gd name="T18" fmla="*/ 0 w 27"/>
                <a:gd name="T19" fmla="*/ 15 h 27"/>
                <a:gd name="T20" fmla="*/ 0 w 27"/>
                <a:gd name="T21" fmla="*/ 11 h 27"/>
                <a:gd name="T22" fmla="*/ 4 w 27"/>
                <a:gd name="T23" fmla="*/ 4 h 27"/>
                <a:gd name="T24" fmla="*/ 12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12" y="0"/>
                  </a:moveTo>
                  <a:lnTo>
                    <a:pt x="16" y="0"/>
                  </a:lnTo>
                  <a:lnTo>
                    <a:pt x="23" y="4"/>
                  </a:lnTo>
                  <a:lnTo>
                    <a:pt x="27" y="11"/>
                  </a:lnTo>
                  <a:lnTo>
                    <a:pt x="27" y="15"/>
                  </a:lnTo>
                  <a:lnTo>
                    <a:pt x="23" y="23"/>
                  </a:lnTo>
                  <a:lnTo>
                    <a:pt x="16" y="27"/>
                  </a:lnTo>
                  <a:lnTo>
                    <a:pt x="12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0" name="Freeform 508"/>
            <p:cNvSpPr>
              <a:spLocks noEditPoints="1"/>
            </p:cNvSpPr>
            <p:nvPr/>
          </p:nvSpPr>
          <p:spPr bwMode="auto">
            <a:xfrm>
              <a:off x="3436" y="3467"/>
              <a:ext cx="16" cy="16"/>
            </a:xfrm>
            <a:custGeom>
              <a:avLst/>
              <a:gdLst>
                <a:gd name="T0" fmla="*/ 11 w 30"/>
                <a:gd name="T1" fmla="*/ 4 h 30"/>
                <a:gd name="T2" fmla="*/ 3 w 30"/>
                <a:gd name="T3" fmla="*/ 11 h 30"/>
                <a:gd name="T4" fmla="*/ 3 w 30"/>
                <a:gd name="T5" fmla="*/ 17 h 30"/>
                <a:gd name="T6" fmla="*/ 7 w 30"/>
                <a:gd name="T7" fmla="*/ 23 h 30"/>
                <a:gd name="T8" fmla="*/ 7 w 30"/>
                <a:gd name="T9" fmla="*/ 25 h 30"/>
                <a:gd name="T10" fmla="*/ 11 w 30"/>
                <a:gd name="T11" fmla="*/ 27 h 30"/>
                <a:gd name="T12" fmla="*/ 19 w 30"/>
                <a:gd name="T13" fmla="*/ 27 h 30"/>
                <a:gd name="T14" fmla="*/ 24 w 30"/>
                <a:gd name="T15" fmla="*/ 23 h 30"/>
                <a:gd name="T16" fmla="*/ 26 w 30"/>
                <a:gd name="T17" fmla="*/ 17 h 30"/>
                <a:gd name="T18" fmla="*/ 26 w 30"/>
                <a:gd name="T19" fmla="*/ 11 h 30"/>
                <a:gd name="T20" fmla="*/ 24 w 30"/>
                <a:gd name="T21" fmla="*/ 7 h 30"/>
                <a:gd name="T22" fmla="*/ 19 w 30"/>
                <a:gd name="T23" fmla="*/ 4 h 30"/>
                <a:gd name="T24" fmla="*/ 11 w 30"/>
                <a:gd name="T25" fmla="*/ 4 h 30"/>
                <a:gd name="T26" fmla="*/ 9 w 30"/>
                <a:gd name="T27" fmla="*/ 0 h 30"/>
                <a:gd name="T28" fmla="*/ 21 w 30"/>
                <a:gd name="T29" fmla="*/ 0 h 30"/>
                <a:gd name="T30" fmla="*/ 26 w 30"/>
                <a:gd name="T31" fmla="*/ 4 h 30"/>
                <a:gd name="T32" fmla="*/ 28 w 30"/>
                <a:gd name="T33" fmla="*/ 7 h 30"/>
                <a:gd name="T34" fmla="*/ 30 w 30"/>
                <a:gd name="T35" fmla="*/ 9 h 30"/>
                <a:gd name="T36" fmla="*/ 30 w 30"/>
                <a:gd name="T37" fmla="*/ 19 h 30"/>
                <a:gd name="T38" fmla="*/ 28 w 30"/>
                <a:gd name="T39" fmla="*/ 21 h 30"/>
                <a:gd name="T40" fmla="*/ 26 w 30"/>
                <a:gd name="T41" fmla="*/ 27 h 30"/>
                <a:gd name="T42" fmla="*/ 21 w 30"/>
                <a:gd name="T43" fmla="*/ 30 h 30"/>
                <a:gd name="T44" fmla="*/ 9 w 30"/>
                <a:gd name="T45" fmla="*/ 30 h 30"/>
                <a:gd name="T46" fmla="*/ 5 w 30"/>
                <a:gd name="T47" fmla="*/ 27 h 30"/>
                <a:gd name="T48" fmla="*/ 1 w 30"/>
                <a:gd name="T49" fmla="*/ 21 h 30"/>
                <a:gd name="T50" fmla="*/ 0 w 30"/>
                <a:gd name="T51" fmla="*/ 19 h 30"/>
                <a:gd name="T52" fmla="*/ 0 w 30"/>
                <a:gd name="T53" fmla="*/ 9 h 30"/>
                <a:gd name="T54" fmla="*/ 5 w 30"/>
                <a:gd name="T55" fmla="*/ 4 h 30"/>
                <a:gd name="T56" fmla="*/ 5 w 30"/>
                <a:gd name="T57" fmla="*/ 6 h 30"/>
                <a:gd name="T58" fmla="*/ 9 w 30"/>
                <a:gd name="T59" fmla="*/ 0 h 3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30"/>
                <a:gd name="T92" fmla="*/ 30 w 30"/>
                <a:gd name="T93" fmla="*/ 30 h 3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30">
                  <a:moveTo>
                    <a:pt x="11" y="4"/>
                  </a:moveTo>
                  <a:lnTo>
                    <a:pt x="3" y="11"/>
                  </a:lnTo>
                  <a:lnTo>
                    <a:pt x="3" y="17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11" y="27"/>
                  </a:lnTo>
                  <a:lnTo>
                    <a:pt x="19" y="27"/>
                  </a:lnTo>
                  <a:lnTo>
                    <a:pt x="24" y="23"/>
                  </a:lnTo>
                  <a:lnTo>
                    <a:pt x="26" y="17"/>
                  </a:lnTo>
                  <a:lnTo>
                    <a:pt x="26" y="11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1" y="4"/>
                  </a:lnTo>
                  <a:close/>
                  <a:moveTo>
                    <a:pt x="9" y="0"/>
                  </a:moveTo>
                  <a:lnTo>
                    <a:pt x="21" y="0"/>
                  </a:lnTo>
                  <a:lnTo>
                    <a:pt x="26" y="4"/>
                  </a:lnTo>
                  <a:lnTo>
                    <a:pt x="28" y="7"/>
                  </a:lnTo>
                  <a:lnTo>
                    <a:pt x="30" y="9"/>
                  </a:lnTo>
                  <a:lnTo>
                    <a:pt x="30" y="19"/>
                  </a:lnTo>
                  <a:lnTo>
                    <a:pt x="28" y="21"/>
                  </a:lnTo>
                  <a:lnTo>
                    <a:pt x="26" y="27"/>
                  </a:lnTo>
                  <a:lnTo>
                    <a:pt x="21" y="30"/>
                  </a:lnTo>
                  <a:lnTo>
                    <a:pt x="9" y="30"/>
                  </a:lnTo>
                  <a:lnTo>
                    <a:pt x="5" y="27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1" name="Freeform 509"/>
            <p:cNvSpPr>
              <a:spLocks/>
            </p:cNvSpPr>
            <p:nvPr/>
          </p:nvSpPr>
          <p:spPr bwMode="auto">
            <a:xfrm>
              <a:off x="3173" y="3416"/>
              <a:ext cx="15" cy="14"/>
            </a:xfrm>
            <a:custGeom>
              <a:avLst/>
              <a:gdLst>
                <a:gd name="T0" fmla="*/ 10 w 29"/>
                <a:gd name="T1" fmla="*/ 0 h 29"/>
                <a:gd name="T2" fmla="*/ 19 w 29"/>
                <a:gd name="T3" fmla="*/ 0 h 29"/>
                <a:gd name="T4" fmla="*/ 25 w 29"/>
                <a:gd name="T5" fmla="*/ 4 h 29"/>
                <a:gd name="T6" fmla="*/ 29 w 29"/>
                <a:gd name="T7" fmla="*/ 10 h 29"/>
                <a:gd name="T8" fmla="*/ 29 w 29"/>
                <a:gd name="T9" fmla="*/ 19 h 29"/>
                <a:gd name="T10" fmla="*/ 25 w 29"/>
                <a:gd name="T11" fmla="*/ 25 h 29"/>
                <a:gd name="T12" fmla="*/ 19 w 29"/>
                <a:gd name="T13" fmla="*/ 29 h 29"/>
                <a:gd name="T14" fmla="*/ 10 w 29"/>
                <a:gd name="T15" fmla="*/ 29 h 29"/>
                <a:gd name="T16" fmla="*/ 4 w 29"/>
                <a:gd name="T17" fmla="*/ 25 h 29"/>
                <a:gd name="T18" fmla="*/ 0 w 29"/>
                <a:gd name="T19" fmla="*/ 19 h 29"/>
                <a:gd name="T20" fmla="*/ 0 w 29"/>
                <a:gd name="T21" fmla="*/ 10 h 29"/>
                <a:gd name="T22" fmla="*/ 4 w 29"/>
                <a:gd name="T23" fmla="*/ 4 h 29"/>
                <a:gd name="T24" fmla="*/ 10 w 29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9"/>
                <a:gd name="T41" fmla="*/ 29 w 29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9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9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0" y="29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2" name="Freeform 510"/>
            <p:cNvSpPr>
              <a:spLocks noEditPoints="1"/>
            </p:cNvSpPr>
            <p:nvPr/>
          </p:nvSpPr>
          <p:spPr bwMode="auto">
            <a:xfrm>
              <a:off x="3173" y="3415"/>
              <a:ext cx="16" cy="16"/>
            </a:xfrm>
            <a:custGeom>
              <a:avLst/>
              <a:gdLst>
                <a:gd name="T0" fmla="*/ 12 w 33"/>
                <a:gd name="T1" fmla="*/ 4 h 33"/>
                <a:gd name="T2" fmla="*/ 8 w 33"/>
                <a:gd name="T3" fmla="*/ 8 h 33"/>
                <a:gd name="T4" fmla="*/ 4 w 33"/>
                <a:gd name="T5" fmla="*/ 14 h 33"/>
                <a:gd name="T6" fmla="*/ 4 w 33"/>
                <a:gd name="T7" fmla="*/ 19 h 33"/>
                <a:gd name="T8" fmla="*/ 8 w 33"/>
                <a:gd name="T9" fmla="*/ 25 h 33"/>
                <a:gd name="T10" fmla="*/ 12 w 33"/>
                <a:gd name="T11" fmla="*/ 29 h 33"/>
                <a:gd name="T12" fmla="*/ 21 w 33"/>
                <a:gd name="T13" fmla="*/ 29 h 33"/>
                <a:gd name="T14" fmla="*/ 27 w 33"/>
                <a:gd name="T15" fmla="*/ 25 h 33"/>
                <a:gd name="T16" fmla="*/ 29 w 33"/>
                <a:gd name="T17" fmla="*/ 19 h 33"/>
                <a:gd name="T18" fmla="*/ 29 w 33"/>
                <a:gd name="T19" fmla="*/ 14 h 33"/>
                <a:gd name="T20" fmla="*/ 27 w 33"/>
                <a:gd name="T21" fmla="*/ 8 h 33"/>
                <a:gd name="T22" fmla="*/ 21 w 33"/>
                <a:gd name="T23" fmla="*/ 4 h 33"/>
                <a:gd name="T24" fmla="*/ 12 w 33"/>
                <a:gd name="T25" fmla="*/ 4 h 33"/>
                <a:gd name="T26" fmla="*/ 10 w 33"/>
                <a:gd name="T27" fmla="*/ 0 h 33"/>
                <a:gd name="T28" fmla="*/ 23 w 33"/>
                <a:gd name="T29" fmla="*/ 0 h 33"/>
                <a:gd name="T30" fmla="*/ 29 w 33"/>
                <a:gd name="T31" fmla="*/ 4 h 33"/>
                <a:gd name="T32" fmla="*/ 31 w 33"/>
                <a:gd name="T33" fmla="*/ 10 h 33"/>
                <a:gd name="T34" fmla="*/ 33 w 33"/>
                <a:gd name="T35" fmla="*/ 12 h 33"/>
                <a:gd name="T36" fmla="*/ 33 w 33"/>
                <a:gd name="T37" fmla="*/ 21 h 33"/>
                <a:gd name="T38" fmla="*/ 31 w 33"/>
                <a:gd name="T39" fmla="*/ 23 h 33"/>
                <a:gd name="T40" fmla="*/ 29 w 33"/>
                <a:gd name="T41" fmla="*/ 29 h 33"/>
                <a:gd name="T42" fmla="*/ 23 w 33"/>
                <a:gd name="T43" fmla="*/ 33 h 33"/>
                <a:gd name="T44" fmla="*/ 10 w 33"/>
                <a:gd name="T45" fmla="*/ 33 h 33"/>
                <a:gd name="T46" fmla="*/ 6 w 33"/>
                <a:gd name="T47" fmla="*/ 29 h 33"/>
                <a:gd name="T48" fmla="*/ 2 w 33"/>
                <a:gd name="T49" fmla="*/ 23 h 33"/>
                <a:gd name="T50" fmla="*/ 0 w 33"/>
                <a:gd name="T51" fmla="*/ 21 h 33"/>
                <a:gd name="T52" fmla="*/ 0 w 33"/>
                <a:gd name="T53" fmla="*/ 12 h 33"/>
                <a:gd name="T54" fmla="*/ 2 w 33"/>
                <a:gd name="T55" fmla="*/ 10 h 33"/>
                <a:gd name="T56" fmla="*/ 6 w 33"/>
                <a:gd name="T57" fmla="*/ 4 h 33"/>
                <a:gd name="T58" fmla="*/ 10 w 33"/>
                <a:gd name="T59" fmla="*/ 0 h 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33"/>
                <a:gd name="T92" fmla="*/ 33 w 33"/>
                <a:gd name="T93" fmla="*/ 33 h 3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33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8" y="25"/>
                  </a:lnTo>
                  <a:lnTo>
                    <a:pt x="12" y="29"/>
                  </a:lnTo>
                  <a:lnTo>
                    <a:pt x="21" y="29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4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9"/>
                  </a:lnTo>
                  <a:lnTo>
                    <a:pt x="23" y="33"/>
                  </a:lnTo>
                  <a:lnTo>
                    <a:pt x="10" y="33"/>
                  </a:lnTo>
                  <a:lnTo>
                    <a:pt x="6" y="29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3" name="Freeform 511"/>
            <p:cNvSpPr>
              <a:spLocks/>
            </p:cNvSpPr>
            <p:nvPr/>
          </p:nvSpPr>
          <p:spPr bwMode="auto">
            <a:xfrm>
              <a:off x="3489" y="3731"/>
              <a:ext cx="13" cy="14"/>
            </a:xfrm>
            <a:custGeom>
              <a:avLst/>
              <a:gdLst>
                <a:gd name="T0" fmla="*/ 8 w 27"/>
                <a:gd name="T1" fmla="*/ 0 h 27"/>
                <a:gd name="T2" fmla="*/ 19 w 27"/>
                <a:gd name="T3" fmla="*/ 0 h 27"/>
                <a:gd name="T4" fmla="*/ 23 w 27"/>
                <a:gd name="T5" fmla="*/ 4 h 27"/>
                <a:gd name="T6" fmla="*/ 27 w 27"/>
                <a:gd name="T7" fmla="*/ 12 h 27"/>
                <a:gd name="T8" fmla="*/ 27 w 27"/>
                <a:gd name="T9" fmla="*/ 16 h 27"/>
                <a:gd name="T10" fmla="*/ 23 w 27"/>
                <a:gd name="T11" fmla="*/ 23 h 27"/>
                <a:gd name="T12" fmla="*/ 19 w 27"/>
                <a:gd name="T13" fmla="*/ 27 h 27"/>
                <a:gd name="T14" fmla="*/ 8 w 27"/>
                <a:gd name="T15" fmla="*/ 27 h 27"/>
                <a:gd name="T16" fmla="*/ 4 w 27"/>
                <a:gd name="T17" fmla="*/ 23 h 27"/>
                <a:gd name="T18" fmla="*/ 0 w 27"/>
                <a:gd name="T19" fmla="*/ 16 h 27"/>
                <a:gd name="T20" fmla="*/ 0 w 27"/>
                <a:gd name="T21" fmla="*/ 12 h 27"/>
                <a:gd name="T22" fmla="*/ 4 w 27"/>
                <a:gd name="T23" fmla="*/ 4 h 27"/>
                <a:gd name="T24" fmla="*/ 8 w 27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27"/>
                <a:gd name="T41" fmla="*/ 27 w 2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27">
                  <a:moveTo>
                    <a:pt x="8" y="0"/>
                  </a:moveTo>
                  <a:lnTo>
                    <a:pt x="19" y="0"/>
                  </a:lnTo>
                  <a:lnTo>
                    <a:pt x="23" y="4"/>
                  </a:lnTo>
                  <a:lnTo>
                    <a:pt x="27" y="12"/>
                  </a:lnTo>
                  <a:lnTo>
                    <a:pt x="27" y="16"/>
                  </a:lnTo>
                  <a:lnTo>
                    <a:pt x="23" y="23"/>
                  </a:lnTo>
                  <a:lnTo>
                    <a:pt x="19" y="27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4" name="Freeform 512"/>
            <p:cNvSpPr>
              <a:spLocks noEditPoints="1"/>
            </p:cNvSpPr>
            <p:nvPr/>
          </p:nvSpPr>
          <p:spPr bwMode="auto">
            <a:xfrm>
              <a:off x="3488" y="3730"/>
              <a:ext cx="15" cy="15"/>
            </a:xfrm>
            <a:custGeom>
              <a:avLst/>
              <a:gdLst>
                <a:gd name="T0" fmla="*/ 12 w 31"/>
                <a:gd name="T1" fmla="*/ 4 h 31"/>
                <a:gd name="T2" fmla="*/ 8 w 31"/>
                <a:gd name="T3" fmla="*/ 8 h 31"/>
                <a:gd name="T4" fmla="*/ 4 w 31"/>
                <a:gd name="T5" fmla="*/ 14 h 31"/>
                <a:gd name="T6" fmla="*/ 4 w 31"/>
                <a:gd name="T7" fmla="*/ 19 h 31"/>
                <a:gd name="T8" fmla="*/ 12 w 31"/>
                <a:gd name="T9" fmla="*/ 27 h 31"/>
                <a:gd name="T10" fmla="*/ 19 w 31"/>
                <a:gd name="T11" fmla="*/ 27 h 31"/>
                <a:gd name="T12" fmla="*/ 25 w 31"/>
                <a:gd name="T13" fmla="*/ 23 h 31"/>
                <a:gd name="T14" fmla="*/ 27 w 31"/>
                <a:gd name="T15" fmla="*/ 19 h 31"/>
                <a:gd name="T16" fmla="*/ 27 w 31"/>
                <a:gd name="T17" fmla="*/ 14 h 31"/>
                <a:gd name="T18" fmla="*/ 25 w 31"/>
                <a:gd name="T19" fmla="*/ 8 h 31"/>
                <a:gd name="T20" fmla="*/ 19 w 31"/>
                <a:gd name="T21" fmla="*/ 4 h 31"/>
                <a:gd name="T22" fmla="*/ 12 w 31"/>
                <a:gd name="T23" fmla="*/ 4 h 31"/>
                <a:gd name="T24" fmla="*/ 10 w 31"/>
                <a:gd name="T25" fmla="*/ 0 h 31"/>
                <a:gd name="T26" fmla="*/ 21 w 31"/>
                <a:gd name="T27" fmla="*/ 0 h 31"/>
                <a:gd name="T28" fmla="*/ 27 w 31"/>
                <a:gd name="T29" fmla="*/ 4 h 31"/>
                <a:gd name="T30" fmla="*/ 29 w 31"/>
                <a:gd name="T31" fmla="*/ 10 h 31"/>
                <a:gd name="T32" fmla="*/ 31 w 31"/>
                <a:gd name="T33" fmla="*/ 12 h 31"/>
                <a:gd name="T34" fmla="*/ 31 w 31"/>
                <a:gd name="T35" fmla="*/ 21 h 31"/>
                <a:gd name="T36" fmla="*/ 29 w 31"/>
                <a:gd name="T37" fmla="*/ 23 h 31"/>
                <a:gd name="T38" fmla="*/ 27 w 31"/>
                <a:gd name="T39" fmla="*/ 27 h 31"/>
                <a:gd name="T40" fmla="*/ 21 w 31"/>
                <a:gd name="T41" fmla="*/ 31 h 31"/>
                <a:gd name="T42" fmla="*/ 10 w 31"/>
                <a:gd name="T43" fmla="*/ 31 h 31"/>
                <a:gd name="T44" fmla="*/ 0 w 31"/>
                <a:gd name="T45" fmla="*/ 21 h 31"/>
                <a:gd name="T46" fmla="*/ 0 w 31"/>
                <a:gd name="T47" fmla="*/ 12 h 31"/>
                <a:gd name="T48" fmla="*/ 2 w 31"/>
                <a:gd name="T49" fmla="*/ 10 h 31"/>
                <a:gd name="T50" fmla="*/ 6 w 31"/>
                <a:gd name="T51" fmla="*/ 4 h 31"/>
                <a:gd name="T52" fmla="*/ 10 w 31"/>
                <a:gd name="T53" fmla="*/ 0 h 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31"/>
                <a:gd name="T83" fmla="*/ 31 w 31"/>
                <a:gd name="T84" fmla="*/ 31 h 3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31">
                  <a:moveTo>
                    <a:pt x="12" y="4"/>
                  </a:moveTo>
                  <a:lnTo>
                    <a:pt x="8" y="8"/>
                  </a:lnTo>
                  <a:lnTo>
                    <a:pt x="4" y="14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19" y="27"/>
                  </a:lnTo>
                  <a:lnTo>
                    <a:pt x="25" y="23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5" y="8"/>
                  </a:lnTo>
                  <a:lnTo>
                    <a:pt x="19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1" y="0"/>
                  </a:lnTo>
                  <a:lnTo>
                    <a:pt x="27" y="4"/>
                  </a:lnTo>
                  <a:lnTo>
                    <a:pt x="29" y="10"/>
                  </a:lnTo>
                  <a:lnTo>
                    <a:pt x="31" y="12"/>
                  </a:lnTo>
                  <a:lnTo>
                    <a:pt x="31" y="21"/>
                  </a:lnTo>
                  <a:lnTo>
                    <a:pt x="29" y="23"/>
                  </a:lnTo>
                  <a:lnTo>
                    <a:pt x="27" y="27"/>
                  </a:lnTo>
                  <a:lnTo>
                    <a:pt x="21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5" name="Freeform 513"/>
            <p:cNvSpPr>
              <a:spLocks/>
            </p:cNvSpPr>
            <p:nvPr/>
          </p:nvSpPr>
          <p:spPr bwMode="auto">
            <a:xfrm>
              <a:off x="3606" y="3299"/>
              <a:ext cx="14" cy="13"/>
            </a:xfrm>
            <a:custGeom>
              <a:avLst/>
              <a:gdLst>
                <a:gd name="T0" fmla="*/ 10 w 29"/>
                <a:gd name="T1" fmla="*/ 0 h 27"/>
                <a:gd name="T2" fmla="*/ 19 w 29"/>
                <a:gd name="T3" fmla="*/ 0 h 27"/>
                <a:gd name="T4" fmla="*/ 25 w 29"/>
                <a:gd name="T5" fmla="*/ 4 h 27"/>
                <a:gd name="T6" fmla="*/ 29 w 29"/>
                <a:gd name="T7" fmla="*/ 8 h 27"/>
                <a:gd name="T8" fmla="*/ 29 w 29"/>
                <a:gd name="T9" fmla="*/ 19 h 27"/>
                <a:gd name="T10" fmla="*/ 25 w 29"/>
                <a:gd name="T11" fmla="*/ 23 h 27"/>
                <a:gd name="T12" fmla="*/ 19 w 29"/>
                <a:gd name="T13" fmla="*/ 27 h 27"/>
                <a:gd name="T14" fmla="*/ 10 w 29"/>
                <a:gd name="T15" fmla="*/ 27 h 27"/>
                <a:gd name="T16" fmla="*/ 4 w 29"/>
                <a:gd name="T17" fmla="*/ 23 h 27"/>
                <a:gd name="T18" fmla="*/ 0 w 29"/>
                <a:gd name="T19" fmla="*/ 19 h 27"/>
                <a:gd name="T20" fmla="*/ 0 w 29"/>
                <a:gd name="T21" fmla="*/ 8 h 27"/>
                <a:gd name="T22" fmla="*/ 4 w 29"/>
                <a:gd name="T23" fmla="*/ 4 h 27"/>
                <a:gd name="T24" fmla="*/ 10 w 29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27"/>
                <a:gd name="T41" fmla="*/ 29 w 29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27">
                  <a:moveTo>
                    <a:pt x="10" y="0"/>
                  </a:moveTo>
                  <a:lnTo>
                    <a:pt x="19" y="0"/>
                  </a:lnTo>
                  <a:lnTo>
                    <a:pt x="25" y="4"/>
                  </a:lnTo>
                  <a:lnTo>
                    <a:pt x="29" y="8"/>
                  </a:lnTo>
                  <a:lnTo>
                    <a:pt x="29" y="19"/>
                  </a:lnTo>
                  <a:lnTo>
                    <a:pt x="25" y="23"/>
                  </a:lnTo>
                  <a:lnTo>
                    <a:pt x="19" y="27"/>
                  </a:lnTo>
                  <a:lnTo>
                    <a:pt x="10" y="27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526" name="Freeform 514"/>
            <p:cNvSpPr>
              <a:spLocks noEditPoints="1"/>
            </p:cNvSpPr>
            <p:nvPr/>
          </p:nvSpPr>
          <p:spPr bwMode="auto">
            <a:xfrm>
              <a:off x="3605" y="3298"/>
              <a:ext cx="16" cy="15"/>
            </a:xfrm>
            <a:custGeom>
              <a:avLst/>
              <a:gdLst>
                <a:gd name="T0" fmla="*/ 12 w 33"/>
                <a:gd name="T1" fmla="*/ 4 h 31"/>
                <a:gd name="T2" fmla="*/ 4 w 33"/>
                <a:gd name="T3" fmla="*/ 12 h 31"/>
                <a:gd name="T4" fmla="*/ 4 w 33"/>
                <a:gd name="T5" fmla="*/ 19 h 31"/>
                <a:gd name="T6" fmla="*/ 12 w 33"/>
                <a:gd name="T7" fmla="*/ 27 h 31"/>
                <a:gd name="T8" fmla="*/ 21 w 33"/>
                <a:gd name="T9" fmla="*/ 27 h 31"/>
                <a:gd name="T10" fmla="*/ 27 w 33"/>
                <a:gd name="T11" fmla="*/ 23 h 31"/>
                <a:gd name="T12" fmla="*/ 29 w 33"/>
                <a:gd name="T13" fmla="*/ 19 h 31"/>
                <a:gd name="T14" fmla="*/ 29 w 33"/>
                <a:gd name="T15" fmla="*/ 12 h 31"/>
                <a:gd name="T16" fmla="*/ 27 w 33"/>
                <a:gd name="T17" fmla="*/ 8 h 31"/>
                <a:gd name="T18" fmla="*/ 21 w 33"/>
                <a:gd name="T19" fmla="*/ 4 h 31"/>
                <a:gd name="T20" fmla="*/ 12 w 33"/>
                <a:gd name="T21" fmla="*/ 4 h 31"/>
                <a:gd name="T22" fmla="*/ 10 w 33"/>
                <a:gd name="T23" fmla="*/ 0 h 31"/>
                <a:gd name="T24" fmla="*/ 23 w 33"/>
                <a:gd name="T25" fmla="*/ 0 h 31"/>
                <a:gd name="T26" fmla="*/ 29 w 33"/>
                <a:gd name="T27" fmla="*/ 4 h 31"/>
                <a:gd name="T28" fmla="*/ 31 w 33"/>
                <a:gd name="T29" fmla="*/ 8 h 31"/>
                <a:gd name="T30" fmla="*/ 33 w 33"/>
                <a:gd name="T31" fmla="*/ 10 h 31"/>
                <a:gd name="T32" fmla="*/ 33 w 33"/>
                <a:gd name="T33" fmla="*/ 21 h 31"/>
                <a:gd name="T34" fmla="*/ 31 w 33"/>
                <a:gd name="T35" fmla="*/ 23 h 31"/>
                <a:gd name="T36" fmla="*/ 29 w 33"/>
                <a:gd name="T37" fmla="*/ 27 h 31"/>
                <a:gd name="T38" fmla="*/ 23 w 33"/>
                <a:gd name="T39" fmla="*/ 31 h 31"/>
                <a:gd name="T40" fmla="*/ 10 w 33"/>
                <a:gd name="T41" fmla="*/ 31 h 31"/>
                <a:gd name="T42" fmla="*/ 0 w 33"/>
                <a:gd name="T43" fmla="*/ 21 h 31"/>
                <a:gd name="T44" fmla="*/ 0 w 33"/>
                <a:gd name="T45" fmla="*/ 10 h 31"/>
                <a:gd name="T46" fmla="*/ 10 w 33"/>
                <a:gd name="T47" fmla="*/ 0 h 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"/>
                <a:gd name="T73" fmla="*/ 0 h 31"/>
                <a:gd name="T74" fmla="*/ 33 w 33"/>
                <a:gd name="T75" fmla="*/ 31 h 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" h="31">
                  <a:moveTo>
                    <a:pt x="12" y="4"/>
                  </a:moveTo>
                  <a:lnTo>
                    <a:pt x="4" y="12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21" y="27"/>
                  </a:lnTo>
                  <a:lnTo>
                    <a:pt x="27" y="23"/>
                  </a:lnTo>
                  <a:lnTo>
                    <a:pt x="29" y="19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1" y="4"/>
                  </a:lnTo>
                  <a:lnTo>
                    <a:pt x="12" y="4"/>
                  </a:lnTo>
                  <a:close/>
                  <a:moveTo>
                    <a:pt x="10" y="0"/>
                  </a:moveTo>
                  <a:lnTo>
                    <a:pt x="23" y="0"/>
                  </a:lnTo>
                  <a:lnTo>
                    <a:pt x="29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0" y="31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515"/>
          <p:cNvGrpSpPr>
            <a:grpSpLocks/>
          </p:cNvGrpSpPr>
          <p:nvPr/>
        </p:nvGrpSpPr>
        <p:grpSpPr bwMode="auto">
          <a:xfrm>
            <a:off x="3625850" y="4130675"/>
            <a:ext cx="2100263" cy="2016125"/>
            <a:chOff x="399" y="373"/>
            <a:chExt cx="1323" cy="1270"/>
          </a:xfrm>
        </p:grpSpPr>
        <p:sp>
          <p:nvSpPr>
            <p:cNvPr id="55308" name="Freeform 516"/>
            <p:cNvSpPr>
              <a:spLocks/>
            </p:cNvSpPr>
            <p:nvPr/>
          </p:nvSpPr>
          <p:spPr bwMode="auto">
            <a:xfrm>
              <a:off x="654" y="1397"/>
              <a:ext cx="14" cy="14"/>
            </a:xfrm>
            <a:custGeom>
              <a:avLst/>
              <a:gdLst>
                <a:gd name="T0" fmla="*/ 10 w 29"/>
                <a:gd name="T1" fmla="*/ 0 h 29"/>
                <a:gd name="T2" fmla="*/ 16 w 29"/>
                <a:gd name="T3" fmla="*/ 0 h 29"/>
                <a:gd name="T4" fmla="*/ 22 w 29"/>
                <a:gd name="T5" fmla="*/ 2 h 29"/>
                <a:gd name="T6" fmla="*/ 25 w 29"/>
                <a:gd name="T7" fmla="*/ 4 h 29"/>
                <a:gd name="T8" fmla="*/ 29 w 29"/>
                <a:gd name="T9" fmla="*/ 10 h 29"/>
                <a:gd name="T10" fmla="*/ 29 w 29"/>
                <a:gd name="T11" fmla="*/ 16 h 29"/>
                <a:gd name="T12" fmla="*/ 27 w 29"/>
                <a:gd name="T13" fmla="*/ 21 h 29"/>
                <a:gd name="T14" fmla="*/ 23 w 29"/>
                <a:gd name="T15" fmla="*/ 25 h 29"/>
                <a:gd name="T16" fmla="*/ 12 w 29"/>
                <a:gd name="T17" fmla="*/ 29 h 29"/>
                <a:gd name="T18" fmla="*/ 6 w 29"/>
                <a:gd name="T19" fmla="*/ 27 h 29"/>
                <a:gd name="T20" fmla="*/ 2 w 29"/>
                <a:gd name="T21" fmla="*/ 23 h 29"/>
                <a:gd name="T22" fmla="*/ 0 w 29"/>
                <a:gd name="T23" fmla="*/ 18 h 29"/>
                <a:gd name="T24" fmla="*/ 0 w 29"/>
                <a:gd name="T25" fmla="*/ 12 h 29"/>
                <a:gd name="T26" fmla="*/ 2 w 29"/>
                <a:gd name="T27" fmla="*/ 6 h 29"/>
                <a:gd name="T28" fmla="*/ 4 w 29"/>
                <a:gd name="T29" fmla="*/ 2 h 29"/>
                <a:gd name="T30" fmla="*/ 10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0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9" y="10"/>
                  </a:lnTo>
                  <a:lnTo>
                    <a:pt x="29" y="16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2" y="29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6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09" name="Freeform 517"/>
            <p:cNvSpPr>
              <a:spLocks noEditPoints="1"/>
            </p:cNvSpPr>
            <p:nvPr/>
          </p:nvSpPr>
          <p:spPr bwMode="auto">
            <a:xfrm>
              <a:off x="653" y="1396"/>
              <a:ext cx="16" cy="16"/>
            </a:xfrm>
            <a:custGeom>
              <a:avLst/>
              <a:gdLst>
                <a:gd name="T0" fmla="*/ 11 w 32"/>
                <a:gd name="T1" fmla="*/ 4 h 33"/>
                <a:gd name="T2" fmla="*/ 7 w 32"/>
                <a:gd name="T3" fmla="*/ 6 h 33"/>
                <a:gd name="T4" fmla="*/ 5 w 32"/>
                <a:gd name="T5" fmla="*/ 8 h 33"/>
                <a:gd name="T6" fmla="*/ 3 w 32"/>
                <a:gd name="T7" fmla="*/ 14 h 33"/>
                <a:gd name="T8" fmla="*/ 3 w 32"/>
                <a:gd name="T9" fmla="*/ 20 h 33"/>
                <a:gd name="T10" fmla="*/ 5 w 32"/>
                <a:gd name="T11" fmla="*/ 23 h 33"/>
                <a:gd name="T12" fmla="*/ 9 w 32"/>
                <a:gd name="T13" fmla="*/ 27 h 33"/>
                <a:gd name="T14" fmla="*/ 15 w 32"/>
                <a:gd name="T15" fmla="*/ 29 h 33"/>
                <a:gd name="T16" fmla="*/ 23 w 32"/>
                <a:gd name="T17" fmla="*/ 25 h 33"/>
                <a:gd name="T18" fmla="*/ 26 w 32"/>
                <a:gd name="T19" fmla="*/ 22 h 33"/>
                <a:gd name="T20" fmla="*/ 28 w 32"/>
                <a:gd name="T21" fmla="*/ 18 h 33"/>
                <a:gd name="T22" fmla="*/ 28 w 32"/>
                <a:gd name="T23" fmla="*/ 14 h 33"/>
                <a:gd name="T24" fmla="*/ 30 w 32"/>
                <a:gd name="T25" fmla="*/ 14 h 33"/>
                <a:gd name="T26" fmla="*/ 21 w 32"/>
                <a:gd name="T27" fmla="*/ 4 h 33"/>
                <a:gd name="T28" fmla="*/ 21 w 32"/>
                <a:gd name="T29" fmla="*/ 6 h 33"/>
                <a:gd name="T30" fmla="*/ 17 w 32"/>
                <a:gd name="T31" fmla="*/ 4 h 33"/>
                <a:gd name="T32" fmla="*/ 11 w 32"/>
                <a:gd name="T33" fmla="*/ 4 h 33"/>
                <a:gd name="T34" fmla="*/ 11 w 32"/>
                <a:gd name="T35" fmla="*/ 0 h 33"/>
                <a:gd name="T36" fmla="*/ 19 w 32"/>
                <a:gd name="T37" fmla="*/ 0 h 33"/>
                <a:gd name="T38" fmla="*/ 23 w 32"/>
                <a:gd name="T39" fmla="*/ 2 h 33"/>
                <a:gd name="T40" fmla="*/ 32 w 32"/>
                <a:gd name="T41" fmla="*/ 12 h 33"/>
                <a:gd name="T42" fmla="*/ 32 w 32"/>
                <a:gd name="T43" fmla="*/ 18 h 33"/>
                <a:gd name="T44" fmla="*/ 30 w 32"/>
                <a:gd name="T45" fmla="*/ 23 h 33"/>
                <a:gd name="T46" fmla="*/ 24 w 32"/>
                <a:gd name="T47" fmla="*/ 29 h 33"/>
                <a:gd name="T48" fmla="*/ 21 w 32"/>
                <a:gd name="T49" fmla="*/ 31 h 33"/>
                <a:gd name="T50" fmla="*/ 15 w 32"/>
                <a:gd name="T51" fmla="*/ 33 h 33"/>
                <a:gd name="T52" fmla="*/ 13 w 32"/>
                <a:gd name="T53" fmla="*/ 33 h 33"/>
                <a:gd name="T54" fmla="*/ 7 w 32"/>
                <a:gd name="T55" fmla="*/ 31 h 33"/>
                <a:gd name="T56" fmla="*/ 1 w 32"/>
                <a:gd name="T57" fmla="*/ 25 h 33"/>
                <a:gd name="T58" fmla="*/ 0 w 32"/>
                <a:gd name="T59" fmla="*/ 22 h 33"/>
                <a:gd name="T60" fmla="*/ 0 w 32"/>
                <a:gd name="T61" fmla="*/ 14 h 33"/>
                <a:gd name="T62" fmla="*/ 1 w 32"/>
                <a:gd name="T63" fmla="*/ 8 h 33"/>
                <a:gd name="T64" fmla="*/ 1 w 32"/>
                <a:gd name="T65" fmla="*/ 6 h 33"/>
                <a:gd name="T66" fmla="*/ 5 w 32"/>
                <a:gd name="T67" fmla="*/ 2 h 33"/>
                <a:gd name="T68" fmla="*/ 11 w 32"/>
                <a:gd name="T69" fmla="*/ 0 h 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33"/>
                <a:gd name="T107" fmla="*/ 32 w 32"/>
                <a:gd name="T108" fmla="*/ 33 h 3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33">
                  <a:moveTo>
                    <a:pt x="11" y="4"/>
                  </a:moveTo>
                  <a:lnTo>
                    <a:pt x="7" y="6"/>
                  </a:lnTo>
                  <a:lnTo>
                    <a:pt x="5" y="8"/>
                  </a:lnTo>
                  <a:lnTo>
                    <a:pt x="3" y="14"/>
                  </a:lnTo>
                  <a:lnTo>
                    <a:pt x="3" y="20"/>
                  </a:lnTo>
                  <a:lnTo>
                    <a:pt x="5" y="23"/>
                  </a:lnTo>
                  <a:lnTo>
                    <a:pt x="9" y="27"/>
                  </a:lnTo>
                  <a:lnTo>
                    <a:pt x="15" y="29"/>
                  </a:lnTo>
                  <a:lnTo>
                    <a:pt x="23" y="25"/>
                  </a:lnTo>
                  <a:lnTo>
                    <a:pt x="26" y="22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17" y="4"/>
                  </a:lnTo>
                  <a:lnTo>
                    <a:pt x="11" y="4"/>
                  </a:lnTo>
                  <a:close/>
                  <a:moveTo>
                    <a:pt x="11" y="0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32" y="12"/>
                  </a:lnTo>
                  <a:lnTo>
                    <a:pt x="32" y="18"/>
                  </a:lnTo>
                  <a:lnTo>
                    <a:pt x="30" y="23"/>
                  </a:lnTo>
                  <a:lnTo>
                    <a:pt x="24" y="29"/>
                  </a:lnTo>
                  <a:lnTo>
                    <a:pt x="21" y="31"/>
                  </a:lnTo>
                  <a:lnTo>
                    <a:pt x="15" y="33"/>
                  </a:lnTo>
                  <a:lnTo>
                    <a:pt x="13" y="33"/>
                  </a:lnTo>
                  <a:lnTo>
                    <a:pt x="7" y="31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1" y="8"/>
                  </a:lnTo>
                  <a:lnTo>
                    <a:pt x="1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0" name="Freeform 518"/>
            <p:cNvSpPr>
              <a:spLocks/>
            </p:cNvSpPr>
            <p:nvPr/>
          </p:nvSpPr>
          <p:spPr bwMode="auto">
            <a:xfrm>
              <a:off x="829" y="1194"/>
              <a:ext cx="15" cy="15"/>
            </a:xfrm>
            <a:custGeom>
              <a:avLst/>
              <a:gdLst>
                <a:gd name="T0" fmla="*/ 12 w 29"/>
                <a:gd name="T1" fmla="*/ 0 h 28"/>
                <a:gd name="T2" fmla="*/ 18 w 29"/>
                <a:gd name="T3" fmla="*/ 0 h 28"/>
                <a:gd name="T4" fmla="*/ 23 w 29"/>
                <a:gd name="T5" fmla="*/ 2 h 28"/>
                <a:gd name="T6" fmla="*/ 27 w 29"/>
                <a:gd name="T7" fmla="*/ 3 h 28"/>
                <a:gd name="T8" fmla="*/ 29 w 29"/>
                <a:gd name="T9" fmla="*/ 9 h 28"/>
                <a:gd name="T10" fmla="*/ 29 w 29"/>
                <a:gd name="T11" fmla="*/ 15 h 28"/>
                <a:gd name="T12" fmla="*/ 27 w 29"/>
                <a:gd name="T13" fmla="*/ 21 h 28"/>
                <a:gd name="T14" fmla="*/ 23 w 29"/>
                <a:gd name="T15" fmla="*/ 25 h 28"/>
                <a:gd name="T16" fmla="*/ 12 w 29"/>
                <a:gd name="T17" fmla="*/ 28 h 28"/>
                <a:gd name="T18" fmla="*/ 6 w 29"/>
                <a:gd name="T19" fmla="*/ 27 h 28"/>
                <a:gd name="T20" fmla="*/ 2 w 29"/>
                <a:gd name="T21" fmla="*/ 23 h 28"/>
                <a:gd name="T22" fmla="*/ 0 w 29"/>
                <a:gd name="T23" fmla="*/ 17 h 28"/>
                <a:gd name="T24" fmla="*/ 0 w 29"/>
                <a:gd name="T25" fmla="*/ 11 h 28"/>
                <a:gd name="T26" fmla="*/ 2 w 29"/>
                <a:gd name="T27" fmla="*/ 5 h 28"/>
                <a:gd name="T28" fmla="*/ 6 w 29"/>
                <a:gd name="T29" fmla="*/ 2 h 28"/>
                <a:gd name="T30" fmla="*/ 12 w 29"/>
                <a:gd name="T31" fmla="*/ 0 h 2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8"/>
                <a:gd name="T50" fmla="*/ 29 w 29"/>
                <a:gd name="T51" fmla="*/ 28 h 2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8">
                  <a:moveTo>
                    <a:pt x="12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7" y="3"/>
                  </a:lnTo>
                  <a:lnTo>
                    <a:pt x="29" y="9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2" y="28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1" name="Freeform 519"/>
            <p:cNvSpPr>
              <a:spLocks noEditPoints="1"/>
            </p:cNvSpPr>
            <p:nvPr/>
          </p:nvSpPr>
          <p:spPr bwMode="auto">
            <a:xfrm>
              <a:off x="828" y="1193"/>
              <a:ext cx="17" cy="17"/>
            </a:xfrm>
            <a:custGeom>
              <a:avLst/>
              <a:gdLst>
                <a:gd name="T0" fmla="*/ 13 w 32"/>
                <a:gd name="T1" fmla="*/ 4 h 32"/>
                <a:gd name="T2" fmla="*/ 9 w 32"/>
                <a:gd name="T3" fmla="*/ 5 h 32"/>
                <a:gd name="T4" fmla="*/ 5 w 32"/>
                <a:gd name="T5" fmla="*/ 9 h 32"/>
                <a:gd name="T6" fmla="*/ 3 w 32"/>
                <a:gd name="T7" fmla="*/ 13 h 32"/>
                <a:gd name="T8" fmla="*/ 3 w 32"/>
                <a:gd name="T9" fmla="*/ 19 h 32"/>
                <a:gd name="T10" fmla="*/ 5 w 32"/>
                <a:gd name="T11" fmla="*/ 23 h 32"/>
                <a:gd name="T12" fmla="*/ 9 w 32"/>
                <a:gd name="T13" fmla="*/ 27 h 32"/>
                <a:gd name="T14" fmla="*/ 15 w 32"/>
                <a:gd name="T15" fmla="*/ 29 h 32"/>
                <a:gd name="T16" fmla="*/ 23 w 32"/>
                <a:gd name="T17" fmla="*/ 25 h 32"/>
                <a:gd name="T18" fmla="*/ 26 w 32"/>
                <a:gd name="T19" fmla="*/ 21 h 32"/>
                <a:gd name="T20" fmla="*/ 28 w 32"/>
                <a:gd name="T21" fmla="*/ 17 h 32"/>
                <a:gd name="T22" fmla="*/ 28 w 32"/>
                <a:gd name="T23" fmla="*/ 13 h 32"/>
                <a:gd name="T24" fmla="*/ 26 w 32"/>
                <a:gd name="T25" fmla="*/ 7 h 32"/>
                <a:gd name="T26" fmla="*/ 23 w 32"/>
                <a:gd name="T27" fmla="*/ 5 h 32"/>
                <a:gd name="T28" fmla="*/ 17 w 32"/>
                <a:gd name="T29" fmla="*/ 4 h 32"/>
                <a:gd name="T30" fmla="*/ 13 w 32"/>
                <a:gd name="T31" fmla="*/ 4 h 32"/>
                <a:gd name="T32" fmla="*/ 13 w 32"/>
                <a:gd name="T33" fmla="*/ 0 h 32"/>
                <a:gd name="T34" fmla="*/ 19 w 32"/>
                <a:gd name="T35" fmla="*/ 0 h 32"/>
                <a:gd name="T36" fmla="*/ 24 w 32"/>
                <a:gd name="T37" fmla="*/ 2 h 32"/>
                <a:gd name="T38" fmla="*/ 28 w 32"/>
                <a:gd name="T39" fmla="*/ 4 h 32"/>
                <a:gd name="T40" fmla="*/ 30 w 32"/>
                <a:gd name="T41" fmla="*/ 5 h 32"/>
                <a:gd name="T42" fmla="*/ 32 w 32"/>
                <a:gd name="T43" fmla="*/ 11 h 32"/>
                <a:gd name="T44" fmla="*/ 32 w 32"/>
                <a:gd name="T45" fmla="*/ 17 h 32"/>
                <a:gd name="T46" fmla="*/ 30 w 32"/>
                <a:gd name="T47" fmla="*/ 23 h 32"/>
                <a:gd name="T48" fmla="*/ 24 w 32"/>
                <a:gd name="T49" fmla="*/ 29 h 32"/>
                <a:gd name="T50" fmla="*/ 21 w 32"/>
                <a:gd name="T51" fmla="*/ 30 h 32"/>
                <a:gd name="T52" fmla="*/ 15 w 32"/>
                <a:gd name="T53" fmla="*/ 32 h 32"/>
                <a:gd name="T54" fmla="*/ 13 w 32"/>
                <a:gd name="T55" fmla="*/ 32 h 32"/>
                <a:gd name="T56" fmla="*/ 7 w 32"/>
                <a:gd name="T57" fmla="*/ 30 h 32"/>
                <a:gd name="T58" fmla="*/ 1 w 32"/>
                <a:gd name="T59" fmla="*/ 25 h 32"/>
                <a:gd name="T60" fmla="*/ 0 w 32"/>
                <a:gd name="T61" fmla="*/ 21 h 32"/>
                <a:gd name="T62" fmla="*/ 0 w 32"/>
                <a:gd name="T63" fmla="*/ 13 h 32"/>
                <a:gd name="T64" fmla="*/ 1 w 32"/>
                <a:gd name="T65" fmla="*/ 7 h 32"/>
                <a:gd name="T66" fmla="*/ 7 w 32"/>
                <a:gd name="T67" fmla="*/ 2 h 32"/>
                <a:gd name="T68" fmla="*/ 13 w 32"/>
                <a:gd name="T69" fmla="*/ 0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32"/>
                <a:gd name="T107" fmla="*/ 32 w 32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32">
                  <a:moveTo>
                    <a:pt x="13" y="4"/>
                  </a:moveTo>
                  <a:lnTo>
                    <a:pt x="9" y="5"/>
                  </a:lnTo>
                  <a:lnTo>
                    <a:pt x="5" y="9"/>
                  </a:lnTo>
                  <a:lnTo>
                    <a:pt x="3" y="13"/>
                  </a:lnTo>
                  <a:lnTo>
                    <a:pt x="3" y="19"/>
                  </a:lnTo>
                  <a:lnTo>
                    <a:pt x="5" y="23"/>
                  </a:lnTo>
                  <a:lnTo>
                    <a:pt x="9" y="27"/>
                  </a:lnTo>
                  <a:lnTo>
                    <a:pt x="15" y="29"/>
                  </a:lnTo>
                  <a:lnTo>
                    <a:pt x="23" y="25"/>
                  </a:lnTo>
                  <a:lnTo>
                    <a:pt x="26" y="21"/>
                  </a:lnTo>
                  <a:lnTo>
                    <a:pt x="28" y="17"/>
                  </a:lnTo>
                  <a:lnTo>
                    <a:pt x="28" y="13"/>
                  </a:lnTo>
                  <a:lnTo>
                    <a:pt x="26" y="7"/>
                  </a:lnTo>
                  <a:lnTo>
                    <a:pt x="23" y="5"/>
                  </a:lnTo>
                  <a:lnTo>
                    <a:pt x="17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4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2" y="11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24" y="29"/>
                  </a:lnTo>
                  <a:lnTo>
                    <a:pt x="21" y="30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7" y="30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1" y="7"/>
                  </a:lnTo>
                  <a:lnTo>
                    <a:pt x="7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2" name="Freeform 520"/>
            <p:cNvSpPr>
              <a:spLocks/>
            </p:cNvSpPr>
            <p:nvPr/>
          </p:nvSpPr>
          <p:spPr bwMode="auto">
            <a:xfrm>
              <a:off x="400" y="1311"/>
              <a:ext cx="14" cy="14"/>
            </a:xfrm>
            <a:custGeom>
              <a:avLst/>
              <a:gdLst>
                <a:gd name="T0" fmla="*/ 10 w 29"/>
                <a:gd name="T1" fmla="*/ 0 h 26"/>
                <a:gd name="T2" fmla="*/ 19 w 29"/>
                <a:gd name="T3" fmla="*/ 0 h 26"/>
                <a:gd name="T4" fmla="*/ 23 w 29"/>
                <a:gd name="T5" fmla="*/ 2 h 26"/>
                <a:gd name="T6" fmla="*/ 27 w 29"/>
                <a:gd name="T7" fmla="*/ 5 h 26"/>
                <a:gd name="T8" fmla="*/ 29 w 29"/>
                <a:gd name="T9" fmla="*/ 9 h 26"/>
                <a:gd name="T10" fmla="*/ 29 w 29"/>
                <a:gd name="T11" fmla="*/ 15 h 26"/>
                <a:gd name="T12" fmla="*/ 27 w 29"/>
                <a:gd name="T13" fmla="*/ 21 h 26"/>
                <a:gd name="T14" fmla="*/ 23 w 29"/>
                <a:gd name="T15" fmla="*/ 25 h 26"/>
                <a:gd name="T16" fmla="*/ 17 w 29"/>
                <a:gd name="T17" fmla="*/ 26 h 26"/>
                <a:gd name="T18" fmla="*/ 12 w 29"/>
                <a:gd name="T19" fmla="*/ 26 h 26"/>
                <a:gd name="T20" fmla="*/ 6 w 29"/>
                <a:gd name="T21" fmla="*/ 25 h 26"/>
                <a:gd name="T22" fmla="*/ 2 w 29"/>
                <a:gd name="T23" fmla="*/ 23 h 26"/>
                <a:gd name="T24" fmla="*/ 0 w 29"/>
                <a:gd name="T25" fmla="*/ 17 h 26"/>
                <a:gd name="T26" fmla="*/ 0 w 29"/>
                <a:gd name="T27" fmla="*/ 11 h 26"/>
                <a:gd name="T28" fmla="*/ 2 w 29"/>
                <a:gd name="T29" fmla="*/ 5 h 26"/>
                <a:gd name="T30" fmla="*/ 4 w 29"/>
                <a:gd name="T31" fmla="*/ 2 h 26"/>
                <a:gd name="T32" fmla="*/ 10 w 29"/>
                <a:gd name="T33" fmla="*/ 0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"/>
                <a:gd name="T52" fmla="*/ 0 h 26"/>
                <a:gd name="T53" fmla="*/ 29 w 29"/>
                <a:gd name="T54" fmla="*/ 26 h 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" h="26">
                  <a:moveTo>
                    <a:pt x="10" y="0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9" y="9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3" name="Freeform 521"/>
            <p:cNvSpPr>
              <a:spLocks noEditPoints="1"/>
            </p:cNvSpPr>
            <p:nvPr/>
          </p:nvSpPr>
          <p:spPr bwMode="auto">
            <a:xfrm>
              <a:off x="399" y="1310"/>
              <a:ext cx="16" cy="16"/>
            </a:xfrm>
            <a:custGeom>
              <a:avLst/>
              <a:gdLst>
                <a:gd name="T0" fmla="*/ 12 w 33"/>
                <a:gd name="T1" fmla="*/ 4 h 30"/>
                <a:gd name="T2" fmla="*/ 8 w 33"/>
                <a:gd name="T3" fmla="*/ 5 h 30"/>
                <a:gd name="T4" fmla="*/ 6 w 33"/>
                <a:gd name="T5" fmla="*/ 7 h 30"/>
                <a:gd name="T6" fmla="*/ 4 w 33"/>
                <a:gd name="T7" fmla="*/ 13 h 30"/>
                <a:gd name="T8" fmla="*/ 4 w 33"/>
                <a:gd name="T9" fmla="*/ 19 h 30"/>
                <a:gd name="T10" fmla="*/ 6 w 33"/>
                <a:gd name="T11" fmla="*/ 23 h 30"/>
                <a:gd name="T12" fmla="*/ 10 w 33"/>
                <a:gd name="T13" fmla="*/ 25 h 30"/>
                <a:gd name="T14" fmla="*/ 16 w 33"/>
                <a:gd name="T15" fmla="*/ 27 h 30"/>
                <a:gd name="T16" fmla="*/ 19 w 33"/>
                <a:gd name="T17" fmla="*/ 27 h 30"/>
                <a:gd name="T18" fmla="*/ 23 w 33"/>
                <a:gd name="T19" fmla="*/ 25 h 30"/>
                <a:gd name="T20" fmla="*/ 27 w 33"/>
                <a:gd name="T21" fmla="*/ 21 h 30"/>
                <a:gd name="T22" fmla="*/ 29 w 33"/>
                <a:gd name="T23" fmla="*/ 17 h 30"/>
                <a:gd name="T24" fmla="*/ 29 w 33"/>
                <a:gd name="T25" fmla="*/ 13 h 30"/>
                <a:gd name="T26" fmla="*/ 27 w 33"/>
                <a:gd name="T27" fmla="*/ 7 h 30"/>
                <a:gd name="T28" fmla="*/ 23 w 33"/>
                <a:gd name="T29" fmla="*/ 5 h 30"/>
                <a:gd name="T30" fmla="*/ 17 w 33"/>
                <a:gd name="T31" fmla="*/ 4 h 30"/>
                <a:gd name="T32" fmla="*/ 12 w 33"/>
                <a:gd name="T33" fmla="*/ 4 h 30"/>
                <a:gd name="T34" fmla="*/ 12 w 33"/>
                <a:gd name="T35" fmla="*/ 0 h 30"/>
                <a:gd name="T36" fmla="*/ 19 w 33"/>
                <a:gd name="T37" fmla="*/ 0 h 30"/>
                <a:gd name="T38" fmla="*/ 25 w 33"/>
                <a:gd name="T39" fmla="*/ 2 h 30"/>
                <a:gd name="T40" fmla="*/ 29 w 33"/>
                <a:gd name="T41" fmla="*/ 4 h 30"/>
                <a:gd name="T42" fmla="*/ 31 w 33"/>
                <a:gd name="T43" fmla="*/ 5 h 30"/>
                <a:gd name="T44" fmla="*/ 33 w 33"/>
                <a:gd name="T45" fmla="*/ 11 h 30"/>
                <a:gd name="T46" fmla="*/ 33 w 33"/>
                <a:gd name="T47" fmla="*/ 17 h 30"/>
                <a:gd name="T48" fmla="*/ 31 w 33"/>
                <a:gd name="T49" fmla="*/ 23 h 30"/>
                <a:gd name="T50" fmla="*/ 25 w 33"/>
                <a:gd name="T51" fmla="*/ 28 h 30"/>
                <a:gd name="T52" fmla="*/ 19 w 33"/>
                <a:gd name="T53" fmla="*/ 30 h 30"/>
                <a:gd name="T54" fmla="*/ 14 w 33"/>
                <a:gd name="T55" fmla="*/ 30 h 30"/>
                <a:gd name="T56" fmla="*/ 8 w 33"/>
                <a:gd name="T57" fmla="*/ 28 h 30"/>
                <a:gd name="T58" fmla="*/ 4 w 33"/>
                <a:gd name="T59" fmla="*/ 27 h 30"/>
                <a:gd name="T60" fmla="*/ 2 w 33"/>
                <a:gd name="T61" fmla="*/ 25 h 30"/>
                <a:gd name="T62" fmla="*/ 0 w 33"/>
                <a:gd name="T63" fmla="*/ 21 h 30"/>
                <a:gd name="T64" fmla="*/ 0 w 33"/>
                <a:gd name="T65" fmla="*/ 13 h 30"/>
                <a:gd name="T66" fmla="*/ 2 w 33"/>
                <a:gd name="T67" fmla="*/ 7 h 30"/>
                <a:gd name="T68" fmla="*/ 2 w 33"/>
                <a:gd name="T69" fmla="*/ 5 h 30"/>
                <a:gd name="T70" fmla="*/ 6 w 33"/>
                <a:gd name="T71" fmla="*/ 2 h 30"/>
                <a:gd name="T72" fmla="*/ 12 w 33"/>
                <a:gd name="T73" fmla="*/ 0 h 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"/>
                <a:gd name="T112" fmla="*/ 0 h 30"/>
                <a:gd name="T113" fmla="*/ 33 w 33"/>
                <a:gd name="T114" fmla="*/ 30 h 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" h="30">
                  <a:moveTo>
                    <a:pt x="12" y="4"/>
                  </a:moveTo>
                  <a:lnTo>
                    <a:pt x="8" y="5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5"/>
                  </a:lnTo>
                  <a:lnTo>
                    <a:pt x="16" y="27"/>
                  </a:lnTo>
                  <a:lnTo>
                    <a:pt x="19" y="27"/>
                  </a:lnTo>
                  <a:lnTo>
                    <a:pt x="23" y="25"/>
                  </a:lnTo>
                  <a:lnTo>
                    <a:pt x="27" y="21"/>
                  </a:lnTo>
                  <a:lnTo>
                    <a:pt x="29" y="17"/>
                  </a:lnTo>
                  <a:lnTo>
                    <a:pt x="29" y="13"/>
                  </a:lnTo>
                  <a:lnTo>
                    <a:pt x="27" y="7"/>
                  </a:lnTo>
                  <a:lnTo>
                    <a:pt x="23" y="5"/>
                  </a:lnTo>
                  <a:lnTo>
                    <a:pt x="17" y="4"/>
                  </a:lnTo>
                  <a:lnTo>
                    <a:pt x="12" y="4"/>
                  </a:lnTo>
                  <a:close/>
                  <a:moveTo>
                    <a:pt x="12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4"/>
                  </a:lnTo>
                  <a:lnTo>
                    <a:pt x="31" y="5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25" y="28"/>
                  </a:lnTo>
                  <a:lnTo>
                    <a:pt x="19" y="30"/>
                  </a:lnTo>
                  <a:lnTo>
                    <a:pt x="14" y="30"/>
                  </a:lnTo>
                  <a:lnTo>
                    <a:pt x="8" y="28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4" name="Freeform 522"/>
            <p:cNvSpPr>
              <a:spLocks/>
            </p:cNvSpPr>
            <p:nvPr/>
          </p:nvSpPr>
          <p:spPr bwMode="auto">
            <a:xfrm>
              <a:off x="717" y="1628"/>
              <a:ext cx="13" cy="14"/>
            </a:xfrm>
            <a:custGeom>
              <a:avLst/>
              <a:gdLst>
                <a:gd name="T0" fmla="*/ 10 w 27"/>
                <a:gd name="T1" fmla="*/ 0 h 28"/>
                <a:gd name="T2" fmla="*/ 15 w 27"/>
                <a:gd name="T3" fmla="*/ 0 h 28"/>
                <a:gd name="T4" fmla="*/ 21 w 27"/>
                <a:gd name="T5" fmla="*/ 1 h 28"/>
                <a:gd name="T6" fmla="*/ 25 w 27"/>
                <a:gd name="T7" fmla="*/ 5 h 28"/>
                <a:gd name="T8" fmla="*/ 27 w 27"/>
                <a:gd name="T9" fmla="*/ 11 h 28"/>
                <a:gd name="T10" fmla="*/ 27 w 27"/>
                <a:gd name="T11" fmla="*/ 17 h 28"/>
                <a:gd name="T12" fmla="*/ 25 w 27"/>
                <a:gd name="T13" fmla="*/ 23 h 28"/>
                <a:gd name="T14" fmla="*/ 23 w 27"/>
                <a:gd name="T15" fmla="*/ 26 h 28"/>
                <a:gd name="T16" fmla="*/ 17 w 27"/>
                <a:gd name="T17" fmla="*/ 28 h 28"/>
                <a:gd name="T18" fmla="*/ 12 w 27"/>
                <a:gd name="T19" fmla="*/ 28 h 28"/>
                <a:gd name="T20" fmla="*/ 6 w 27"/>
                <a:gd name="T21" fmla="*/ 26 h 28"/>
                <a:gd name="T22" fmla="*/ 2 w 27"/>
                <a:gd name="T23" fmla="*/ 24 h 28"/>
                <a:gd name="T24" fmla="*/ 0 w 27"/>
                <a:gd name="T25" fmla="*/ 19 h 28"/>
                <a:gd name="T26" fmla="*/ 0 w 27"/>
                <a:gd name="T27" fmla="*/ 9 h 28"/>
                <a:gd name="T28" fmla="*/ 2 w 27"/>
                <a:gd name="T29" fmla="*/ 5 h 28"/>
                <a:gd name="T30" fmla="*/ 6 w 27"/>
                <a:gd name="T31" fmla="*/ 1 h 28"/>
                <a:gd name="T32" fmla="*/ 10 w 27"/>
                <a:gd name="T33" fmla="*/ 0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8"/>
                <a:gd name="T53" fmla="*/ 27 w 27"/>
                <a:gd name="T54" fmla="*/ 28 h 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8">
                  <a:moveTo>
                    <a:pt x="10" y="0"/>
                  </a:moveTo>
                  <a:lnTo>
                    <a:pt x="15" y="0"/>
                  </a:lnTo>
                  <a:lnTo>
                    <a:pt x="21" y="1"/>
                  </a:lnTo>
                  <a:lnTo>
                    <a:pt x="25" y="5"/>
                  </a:lnTo>
                  <a:lnTo>
                    <a:pt x="27" y="11"/>
                  </a:lnTo>
                  <a:lnTo>
                    <a:pt x="27" y="17"/>
                  </a:lnTo>
                  <a:lnTo>
                    <a:pt x="25" y="23"/>
                  </a:lnTo>
                  <a:lnTo>
                    <a:pt x="23" y="26"/>
                  </a:lnTo>
                  <a:lnTo>
                    <a:pt x="17" y="28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5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5" name="Freeform 523"/>
            <p:cNvSpPr>
              <a:spLocks noEditPoints="1"/>
            </p:cNvSpPr>
            <p:nvPr/>
          </p:nvSpPr>
          <p:spPr bwMode="auto">
            <a:xfrm>
              <a:off x="716" y="1627"/>
              <a:ext cx="15" cy="16"/>
            </a:xfrm>
            <a:custGeom>
              <a:avLst/>
              <a:gdLst>
                <a:gd name="T0" fmla="*/ 12 w 31"/>
                <a:gd name="T1" fmla="*/ 3 h 32"/>
                <a:gd name="T2" fmla="*/ 8 w 31"/>
                <a:gd name="T3" fmla="*/ 5 h 32"/>
                <a:gd name="T4" fmla="*/ 6 w 31"/>
                <a:gd name="T5" fmla="*/ 9 h 32"/>
                <a:gd name="T6" fmla="*/ 4 w 31"/>
                <a:gd name="T7" fmla="*/ 15 h 32"/>
                <a:gd name="T8" fmla="*/ 4 w 31"/>
                <a:gd name="T9" fmla="*/ 21 h 32"/>
                <a:gd name="T10" fmla="*/ 6 w 31"/>
                <a:gd name="T11" fmla="*/ 25 h 32"/>
                <a:gd name="T12" fmla="*/ 10 w 31"/>
                <a:gd name="T13" fmla="*/ 26 h 32"/>
                <a:gd name="T14" fmla="*/ 15 w 31"/>
                <a:gd name="T15" fmla="*/ 28 h 32"/>
                <a:gd name="T16" fmla="*/ 19 w 31"/>
                <a:gd name="T17" fmla="*/ 28 h 32"/>
                <a:gd name="T18" fmla="*/ 23 w 31"/>
                <a:gd name="T19" fmla="*/ 26 h 32"/>
                <a:gd name="T20" fmla="*/ 25 w 31"/>
                <a:gd name="T21" fmla="*/ 25 h 32"/>
                <a:gd name="T22" fmla="*/ 27 w 31"/>
                <a:gd name="T23" fmla="*/ 19 h 32"/>
                <a:gd name="T24" fmla="*/ 27 w 31"/>
                <a:gd name="T25" fmla="*/ 15 h 32"/>
                <a:gd name="T26" fmla="*/ 25 w 31"/>
                <a:gd name="T27" fmla="*/ 9 h 32"/>
                <a:gd name="T28" fmla="*/ 21 w 31"/>
                <a:gd name="T29" fmla="*/ 5 h 32"/>
                <a:gd name="T30" fmla="*/ 15 w 31"/>
                <a:gd name="T31" fmla="*/ 3 h 32"/>
                <a:gd name="T32" fmla="*/ 12 w 31"/>
                <a:gd name="T33" fmla="*/ 3 h 32"/>
                <a:gd name="T34" fmla="*/ 12 w 31"/>
                <a:gd name="T35" fmla="*/ 0 h 32"/>
                <a:gd name="T36" fmla="*/ 17 w 31"/>
                <a:gd name="T37" fmla="*/ 0 h 32"/>
                <a:gd name="T38" fmla="*/ 23 w 31"/>
                <a:gd name="T39" fmla="*/ 2 h 32"/>
                <a:gd name="T40" fmla="*/ 29 w 31"/>
                <a:gd name="T41" fmla="*/ 7 h 32"/>
                <a:gd name="T42" fmla="*/ 31 w 31"/>
                <a:gd name="T43" fmla="*/ 13 h 32"/>
                <a:gd name="T44" fmla="*/ 31 w 31"/>
                <a:gd name="T45" fmla="*/ 19 h 32"/>
                <a:gd name="T46" fmla="*/ 29 w 31"/>
                <a:gd name="T47" fmla="*/ 25 h 32"/>
                <a:gd name="T48" fmla="*/ 29 w 31"/>
                <a:gd name="T49" fmla="*/ 26 h 32"/>
                <a:gd name="T50" fmla="*/ 25 w 31"/>
                <a:gd name="T51" fmla="*/ 30 h 32"/>
                <a:gd name="T52" fmla="*/ 19 w 31"/>
                <a:gd name="T53" fmla="*/ 32 h 32"/>
                <a:gd name="T54" fmla="*/ 14 w 31"/>
                <a:gd name="T55" fmla="*/ 32 h 32"/>
                <a:gd name="T56" fmla="*/ 8 w 31"/>
                <a:gd name="T57" fmla="*/ 30 h 32"/>
                <a:gd name="T58" fmla="*/ 4 w 31"/>
                <a:gd name="T59" fmla="*/ 28 h 32"/>
                <a:gd name="T60" fmla="*/ 2 w 31"/>
                <a:gd name="T61" fmla="*/ 26 h 32"/>
                <a:gd name="T62" fmla="*/ 0 w 31"/>
                <a:gd name="T63" fmla="*/ 23 h 32"/>
                <a:gd name="T64" fmla="*/ 0 w 31"/>
                <a:gd name="T65" fmla="*/ 15 h 32"/>
                <a:gd name="T66" fmla="*/ 2 w 31"/>
                <a:gd name="T67" fmla="*/ 9 h 32"/>
                <a:gd name="T68" fmla="*/ 2 w 31"/>
                <a:gd name="T69" fmla="*/ 7 h 32"/>
                <a:gd name="T70" fmla="*/ 6 w 31"/>
                <a:gd name="T71" fmla="*/ 2 h 32"/>
                <a:gd name="T72" fmla="*/ 12 w 31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1"/>
                <a:gd name="T112" fmla="*/ 0 h 32"/>
                <a:gd name="T113" fmla="*/ 31 w 31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1" h="32">
                  <a:moveTo>
                    <a:pt x="12" y="3"/>
                  </a:moveTo>
                  <a:lnTo>
                    <a:pt x="8" y="5"/>
                  </a:lnTo>
                  <a:lnTo>
                    <a:pt x="6" y="9"/>
                  </a:lnTo>
                  <a:lnTo>
                    <a:pt x="4" y="15"/>
                  </a:lnTo>
                  <a:lnTo>
                    <a:pt x="4" y="21"/>
                  </a:lnTo>
                  <a:lnTo>
                    <a:pt x="6" y="25"/>
                  </a:lnTo>
                  <a:lnTo>
                    <a:pt x="10" y="26"/>
                  </a:lnTo>
                  <a:lnTo>
                    <a:pt x="15" y="28"/>
                  </a:lnTo>
                  <a:lnTo>
                    <a:pt x="19" y="28"/>
                  </a:lnTo>
                  <a:lnTo>
                    <a:pt x="23" y="26"/>
                  </a:lnTo>
                  <a:lnTo>
                    <a:pt x="25" y="25"/>
                  </a:lnTo>
                  <a:lnTo>
                    <a:pt x="27" y="19"/>
                  </a:lnTo>
                  <a:lnTo>
                    <a:pt x="27" y="15"/>
                  </a:lnTo>
                  <a:lnTo>
                    <a:pt x="25" y="9"/>
                  </a:lnTo>
                  <a:lnTo>
                    <a:pt x="21" y="5"/>
                  </a:lnTo>
                  <a:lnTo>
                    <a:pt x="15" y="3"/>
                  </a:lnTo>
                  <a:lnTo>
                    <a:pt x="12" y="3"/>
                  </a:lnTo>
                  <a:close/>
                  <a:moveTo>
                    <a:pt x="12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9" y="7"/>
                  </a:lnTo>
                  <a:lnTo>
                    <a:pt x="31" y="13"/>
                  </a:lnTo>
                  <a:lnTo>
                    <a:pt x="31" y="19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5" y="30"/>
                  </a:lnTo>
                  <a:lnTo>
                    <a:pt x="19" y="32"/>
                  </a:lnTo>
                  <a:lnTo>
                    <a:pt x="14" y="32"/>
                  </a:lnTo>
                  <a:lnTo>
                    <a:pt x="8" y="30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2" y="9"/>
                  </a:lnTo>
                  <a:lnTo>
                    <a:pt x="2" y="7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6" name="Line 524"/>
            <p:cNvSpPr>
              <a:spLocks noChangeShapeType="1"/>
            </p:cNvSpPr>
            <p:nvPr/>
          </p:nvSpPr>
          <p:spPr bwMode="auto">
            <a:xfrm>
              <a:off x="399" y="1318"/>
              <a:ext cx="260" cy="8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7" name="Line 525"/>
            <p:cNvSpPr>
              <a:spLocks noChangeShapeType="1"/>
            </p:cNvSpPr>
            <p:nvPr/>
          </p:nvSpPr>
          <p:spPr bwMode="auto">
            <a:xfrm flipH="1" flipV="1">
              <a:off x="659" y="1404"/>
              <a:ext cx="63" cy="2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8" name="Line 526"/>
            <p:cNvSpPr>
              <a:spLocks noChangeShapeType="1"/>
            </p:cNvSpPr>
            <p:nvPr/>
          </p:nvSpPr>
          <p:spPr bwMode="auto">
            <a:xfrm flipV="1">
              <a:off x="659" y="1198"/>
              <a:ext cx="180" cy="2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19" name="Line 527"/>
            <p:cNvSpPr>
              <a:spLocks noChangeShapeType="1"/>
            </p:cNvSpPr>
            <p:nvPr/>
          </p:nvSpPr>
          <p:spPr bwMode="auto">
            <a:xfrm flipH="1">
              <a:off x="403" y="1198"/>
              <a:ext cx="436" cy="11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0" name="Line 528"/>
            <p:cNvSpPr>
              <a:spLocks noChangeShapeType="1"/>
            </p:cNvSpPr>
            <p:nvPr/>
          </p:nvSpPr>
          <p:spPr bwMode="auto">
            <a:xfrm>
              <a:off x="403" y="1317"/>
              <a:ext cx="321" cy="31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1" name="Line 529"/>
            <p:cNvSpPr>
              <a:spLocks noChangeShapeType="1"/>
            </p:cNvSpPr>
            <p:nvPr/>
          </p:nvSpPr>
          <p:spPr bwMode="auto">
            <a:xfrm flipV="1">
              <a:off x="724" y="1198"/>
              <a:ext cx="115" cy="43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2" name="Freeform 530"/>
            <p:cNvSpPr>
              <a:spLocks/>
            </p:cNvSpPr>
            <p:nvPr/>
          </p:nvSpPr>
          <p:spPr bwMode="auto">
            <a:xfrm>
              <a:off x="1364" y="489"/>
              <a:ext cx="15" cy="14"/>
            </a:xfrm>
            <a:custGeom>
              <a:avLst/>
              <a:gdLst>
                <a:gd name="T0" fmla="*/ 17 w 29"/>
                <a:gd name="T1" fmla="*/ 0 h 29"/>
                <a:gd name="T2" fmla="*/ 23 w 29"/>
                <a:gd name="T3" fmla="*/ 2 h 29"/>
                <a:gd name="T4" fmla="*/ 27 w 29"/>
                <a:gd name="T5" fmla="*/ 6 h 29"/>
                <a:gd name="T6" fmla="*/ 29 w 29"/>
                <a:gd name="T7" fmla="*/ 12 h 29"/>
                <a:gd name="T8" fmla="*/ 29 w 29"/>
                <a:gd name="T9" fmla="*/ 17 h 29"/>
                <a:gd name="T10" fmla="*/ 27 w 29"/>
                <a:gd name="T11" fmla="*/ 23 h 29"/>
                <a:gd name="T12" fmla="*/ 25 w 29"/>
                <a:gd name="T13" fmla="*/ 27 h 29"/>
                <a:gd name="T14" fmla="*/ 19 w 29"/>
                <a:gd name="T15" fmla="*/ 29 h 29"/>
                <a:gd name="T16" fmla="*/ 13 w 29"/>
                <a:gd name="T17" fmla="*/ 29 h 29"/>
                <a:gd name="T18" fmla="*/ 7 w 29"/>
                <a:gd name="T19" fmla="*/ 27 h 29"/>
                <a:gd name="T20" fmla="*/ 4 w 29"/>
                <a:gd name="T21" fmla="*/ 25 h 29"/>
                <a:gd name="T22" fmla="*/ 0 w 29"/>
                <a:gd name="T23" fmla="*/ 19 h 29"/>
                <a:gd name="T24" fmla="*/ 0 w 29"/>
                <a:gd name="T25" fmla="*/ 13 h 29"/>
                <a:gd name="T26" fmla="*/ 2 w 29"/>
                <a:gd name="T27" fmla="*/ 8 h 29"/>
                <a:gd name="T28" fmla="*/ 6 w 29"/>
                <a:gd name="T29" fmla="*/ 4 h 29"/>
                <a:gd name="T30" fmla="*/ 17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7" y="0"/>
                  </a:moveTo>
                  <a:lnTo>
                    <a:pt x="23" y="2"/>
                  </a:lnTo>
                  <a:lnTo>
                    <a:pt x="27" y="6"/>
                  </a:lnTo>
                  <a:lnTo>
                    <a:pt x="29" y="12"/>
                  </a:lnTo>
                  <a:lnTo>
                    <a:pt x="29" y="17"/>
                  </a:lnTo>
                  <a:lnTo>
                    <a:pt x="27" y="23"/>
                  </a:lnTo>
                  <a:lnTo>
                    <a:pt x="25" y="27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3" name="Freeform 531"/>
            <p:cNvSpPr>
              <a:spLocks noEditPoints="1"/>
            </p:cNvSpPr>
            <p:nvPr/>
          </p:nvSpPr>
          <p:spPr bwMode="auto">
            <a:xfrm>
              <a:off x="1363" y="488"/>
              <a:ext cx="17" cy="16"/>
            </a:xfrm>
            <a:custGeom>
              <a:avLst/>
              <a:gdLst>
                <a:gd name="T0" fmla="*/ 19 w 32"/>
                <a:gd name="T1" fmla="*/ 4 h 33"/>
                <a:gd name="T2" fmla="*/ 15 w 32"/>
                <a:gd name="T3" fmla="*/ 6 h 33"/>
                <a:gd name="T4" fmla="*/ 13 w 32"/>
                <a:gd name="T5" fmla="*/ 6 h 33"/>
                <a:gd name="T6" fmla="*/ 9 w 32"/>
                <a:gd name="T7" fmla="*/ 8 h 33"/>
                <a:gd name="T8" fmla="*/ 6 w 32"/>
                <a:gd name="T9" fmla="*/ 12 h 33"/>
                <a:gd name="T10" fmla="*/ 4 w 32"/>
                <a:gd name="T11" fmla="*/ 15 h 33"/>
                <a:gd name="T12" fmla="*/ 4 w 32"/>
                <a:gd name="T13" fmla="*/ 21 h 33"/>
                <a:gd name="T14" fmla="*/ 11 w 32"/>
                <a:gd name="T15" fmla="*/ 27 h 33"/>
                <a:gd name="T16" fmla="*/ 17 w 32"/>
                <a:gd name="T17" fmla="*/ 29 h 33"/>
                <a:gd name="T18" fmla="*/ 21 w 32"/>
                <a:gd name="T19" fmla="*/ 29 h 33"/>
                <a:gd name="T20" fmla="*/ 25 w 32"/>
                <a:gd name="T21" fmla="*/ 27 h 33"/>
                <a:gd name="T22" fmla="*/ 27 w 32"/>
                <a:gd name="T23" fmla="*/ 25 h 33"/>
                <a:gd name="T24" fmla="*/ 29 w 32"/>
                <a:gd name="T25" fmla="*/ 19 h 33"/>
                <a:gd name="T26" fmla="*/ 29 w 32"/>
                <a:gd name="T27" fmla="*/ 15 h 33"/>
                <a:gd name="T28" fmla="*/ 27 w 32"/>
                <a:gd name="T29" fmla="*/ 10 h 33"/>
                <a:gd name="T30" fmla="*/ 23 w 32"/>
                <a:gd name="T31" fmla="*/ 6 h 33"/>
                <a:gd name="T32" fmla="*/ 19 w 32"/>
                <a:gd name="T33" fmla="*/ 4 h 33"/>
                <a:gd name="T34" fmla="*/ 17 w 32"/>
                <a:gd name="T35" fmla="*/ 0 h 33"/>
                <a:gd name="T36" fmla="*/ 19 w 32"/>
                <a:gd name="T37" fmla="*/ 0 h 33"/>
                <a:gd name="T38" fmla="*/ 25 w 32"/>
                <a:gd name="T39" fmla="*/ 2 h 33"/>
                <a:gd name="T40" fmla="*/ 31 w 32"/>
                <a:gd name="T41" fmla="*/ 8 h 33"/>
                <a:gd name="T42" fmla="*/ 32 w 32"/>
                <a:gd name="T43" fmla="*/ 14 h 33"/>
                <a:gd name="T44" fmla="*/ 32 w 32"/>
                <a:gd name="T45" fmla="*/ 19 h 33"/>
                <a:gd name="T46" fmla="*/ 31 w 32"/>
                <a:gd name="T47" fmla="*/ 25 h 33"/>
                <a:gd name="T48" fmla="*/ 31 w 32"/>
                <a:gd name="T49" fmla="*/ 27 h 33"/>
                <a:gd name="T50" fmla="*/ 27 w 32"/>
                <a:gd name="T51" fmla="*/ 31 h 33"/>
                <a:gd name="T52" fmla="*/ 21 w 32"/>
                <a:gd name="T53" fmla="*/ 33 h 33"/>
                <a:gd name="T54" fmla="*/ 15 w 32"/>
                <a:gd name="T55" fmla="*/ 33 h 33"/>
                <a:gd name="T56" fmla="*/ 9 w 32"/>
                <a:gd name="T57" fmla="*/ 31 h 33"/>
                <a:gd name="T58" fmla="*/ 0 w 32"/>
                <a:gd name="T59" fmla="*/ 21 h 33"/>
                <a:gd name="T60" fmla="*/ 0 w 32"/>
                <a:gd name="T61" fmla="*/ 15 h 33"/>
                <a:gd name="T62" fmla="*/ 2 w 32"/>
                <a:gd name="T63" fmla="*/ 10 h 33"/>
                <a:gd name="T64" fmla="*/ 8 w 32"/>
                <a:gd name="T65" fmla="*/ 4 h 33"/>
                <a:gd name="T66" fmla="*/ 13 w 32"/>
                <a:gd name="T67" fmla="*/ 2 h 33"/>
                <a:gd name="T68" fmla="*/ 17 w 32"/>
                <a:gd name="T69" fmla="*/ 0 h 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33"/>
                <a:gd name="T107" fmla="*/ 32 w 32"/>
                <a:gd name="T108" fmla="*/ 33 h 3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33">
                  <a:moveTo>
                    <a:pt x="19" y="4"/>
                  </a:moveTo>
                  <a:lnTo>
                    <a:pt x="15" y="6"/>
                  </a:lnTo>
                  <a:lnTo>
                    <a:pt x="13" y="6"/>
                  </a:lnTo>
                  <a:lnTo>
                    <a:pt x="9" y="8"/>
                  </a:lnTo>
                  <a:lnTo>
                    <a:pt x="6" y="12"/>
                  </a:lnTo>
                  <a:lnTo>
                    <a:pt x="4" y="15"/>
                  </a:lnTo>
                  <a:lnTo>
                    <a:pt x="4" y="21"/>
                  </a:lnTo>
                  <a:lnTo>
                    <a:pt x="11" y="27"/>
                  </a:lnTo>
                  <a:lnTo>
                    <a:pt x="17" y="29"/>
                  </a:lnTo>
                  <a:lnTo>
                    <a:pt x="21" y="29"/>
                  </a:lnTo>
                  <a:lnTo>
                    <a:pt x="25" y="27"/>
                  </a:lnTo>
                  <a:lnTo>
                    <a:pt x="27" y="25"/>
                  </a:lnTo>
                  <a:lnTo>
                    <a:pt x="29" y="19"/>
                  </a:lnTo>
                  <a:lnTo>
                    <a:pt x="29" y="15"/>
                  </a:lnTo>
                  <a:lnTo>
                    <a:pt x="27" y="10"/>
                  </a:lnTo>
                  <a:lnTo>
                    <a:pt x="23" y="6"/>
                  </a:lnTo>
                  <a:lnTo>
                    <a:pt x="19" y="4"/>
                  </a:lnTo>
                  <a:close/>
                  <a:moveTo>
                    <a:pt x="17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31" y="8"/>
                  </a:lnTo>
                  <a:lnTo>
                    <a:pt x="32" y="14"/>
                  </a:lnTo>
                  <a:lnTo>
                    <a:pt x="32" y="19"/>
                  </a:lnTo>
                  <a:lnTo>
                    <a:pt x="31" y="25"/>
                  </a:lnTo>
                  <a:lnTo>
                    <a:pt x="31" y="27"/>
                  </a:lnTo>
                  <a:lnTo>
                    <a:pt x="27" y="31"/>
                  </a:lnTo>
                  <a:lnTo>
                    <a:pt x="21" y="33"/>
                  </a:lnTo>
                  <a:lnTo>
                    <a:pt x="15" y="33"/>
                  </a:lnTo>
                  <a:lnTo>
                    <a:pt x="9" y="3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2" y="10"/>
                  </a:lnTo>
                  <a:lnTo>
                    <a:pt x="8" y="4"/>
                  </a:lnTo>
                  <a:lnTo>
                    <a:pt x="13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4" name="Freeform 532"/>
            <p:cNvSpPr>
              <a:spLocks/>
            </p:cNvSpPr>
            <p:nvPr/>
          </p:nvSpPr>
          <p:spPr bwMode="auto">
            <a:xfrm>
              <a:off x="1050" y="807"/>
              <a:ext cx="14" cy="13"/>
            </a:xfrm>
            <a:custGeom>
              <a:avLst/>
              <a:gdLst>
                <a:gd name="T0" fmla="*/ 11 w 28"/>
                <a:gd name="T1" fmla="*/ 0 h 27"/>
                <a:gd name="T2" fmla="*/ 17 w 28"/>
                <a:gd name="T3" fmla="*/ 0 h 27"/>
                <a:gd name="T4" fmla="*/ 23 w 28"/>
                <a:gd name="T5" fmla="*/ 2 h 27"/>
                <a:gd name="T6" fmla="*/ 26 w 28"/>
                <a:gd name="T7" fmla="*/ 4 h 27"/>
                <a:gd name="T8" fmla="*/ 28 w 28"/>
                <a:gd name="T9" fmla="*/ 9 h 27"/>
                <a:gd name="T10" fmla="*/ 28 w 28"/>
                <a:gd name="T11" fmla="*/ 15 h 27"/>
                <a:gd name="T12" fmla="*/ 26 w 28"/>
                <a:gd name="T13" fmla="*/ 21 h 27"/>
                <a:gd name="T14" fmla="*/ 25 w 28"/>
                <a:gd name="T15" fmla="*/ 25 h 27"/>
                <a:gd name="T16" fmla="*/ 19 w 28"/>
                <a:gd name="T17" fmla="*/ 27 h 27"/>
                <a:gd name="T18" fmla="*/ 9 w 28"/>
                <a:gd name="T19" fmla="*/ 27 h 27"/>
                <a:gd name="T20" fmla="*/ 5 w 28"/>
                <a:gd name="T21" fmla="*/ 25 h 27"/>
                <a:gd name="T22" fmla="*/ 2 w 28"/>
                <a:gd name="T23" fmla="*/ 21 h 27"/>
                <a:gd name="T24" fmla="*/ 0 w 28"/>
                <a:gd name="T25" fmla="*/ 17 h 27"/>
                <a:gd name="T26" fmla="*/ 0 w 28"/>
                <a:gd name="T27" fmla="*/ 11 h 27"/>
                <a:gd name="T28" fmla="*/ 2 w 28"/>
                <a:gd name="T29" fmla="*/ 6 h 27"/>
                <a:gd name="T30" fmla="*/ 5 w 28"/>
                <a:gd name="T31" fmla="*/ 2 h 27"/>
                <a:gd name="T32" fmla="*/ 11 w 28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27"/>
                <a:gd name="T53" fmla="*/ 28 w 28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27"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9"/>
                  </a:lnTo>
                  <a:lnTo>
                    <a:pt x="28" y="15"/>
                  </a:lnTo>
                  <a:lnTo>
                    <a:pt x="26" y="21"/>
                  </a:lnTo>
                  <a:lnTo>
                    <a:pt x="25" y="25"/>
                  </a:lnTo>
                  <a:lnTo>
                    <a:pt x="19" y="27"/>
                  </a:lnTo>
                  <a:lnTo>
                    <a:pt x="9" y="27"/>
                  </a:lnTo>
                  <a:lnTo>
                    <a:pt x="5" y="25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5" name="Freeform 533"/>
            <p:cNvSpPr>
              <a:spLocks noEditPoints="1"/>
            </p:cNvSpPr>
            <p:nvPr/>
          </p:nvSpPr>
          <p:spPr bwMode="auto">
            <a:xfrm>
              <a:off x="1049" y="806"/>
              <a:ext cx="16" cy="15"/>
            </a:xfrm>
            <a:custGeom>
              <a:avLst/>
              <a:gdLst>
                <a:gd name="T0" fmla="*/ 13 w 32"/>
                <a:gd name="T1" fmla="*/ 4 h 31"/>
                <a:gd name="T2" fmla="*/ 9 w 32"/>
                <a:gd name="T3" fmla="*/ 6 h 31"/>
                <a:gd name="T4" fmla="*/ 5 w 32"/>
                <a:gd name="T5" fmla="*/ 9 h 31"/>
                <a:gd name="T6" fmla="*/ 4 w 32"/>
                <a:gd name="T7" fmla="*/ 13 h 31"/>
                <a:gd name="T8" fmla="*/ 4 w 32"/>
                <a:gd name="T9" fmla="*/ 19 h 31"/>
                <a:gd name="T10" fmla="*/ 5 w 32"/>
                <a:gd name="T11" fmla="*/ 23 h 31"/>
                <a:gd name="T12" fmla="*/ 9 w 32"/>
                <a:gd name="T13" fmla="*/ 25 h 31"/>
                <a:gd name="T14" fmla="*/ 15 w 32"/>
                <a:gd name="T15" fmla="*/ 27 h 31"/>
                <a:gd name="T16" fmla="*/ 21 w 32"/>
                <a:gd name="T17" fmla="*/ 27 h 31"/>
                <a:gd name="T18" fmla="*/ 25 w 32"/>
                <a:gd name="T19" fmla="*/ 25 h 31"/>
                <a:gd name="T20" fmla="*/ 27 w 32"/>
                <a:gd name="T21" fmla="*/ 23 h 31"/>
                <a:gd name="T22" fmla="*/ 28 w 32"/>
                <a:gd name="T23" fmla="*/ 17 h 31"/>
                <a:gd name="T24" fmla="*/ 28 w 32"/>
                <a:gd name="T25" fmla="*/ 13 h 31"/>
                <a:gd name="T26" fmla="*/ 27 w 32"/>
                <a:gd name="T27" fmla="*/ 8 h 31"/>
                <a:gd name="T28" fmla="*/ 23 w 32"/>
                <a:gd name="T29" fmla="*/ 6 h 31"/>
                <a:gd name="T30" fmla="*/ 17 w 32"/>
                <a:gd name="T31" fmla="*/ 4 h 31"/>
                <a:gd name="T32" fmla="*/ 13 w 32"/>
                <a:gd name="T33" fmla="*/ 4 h 31"/>
                <a:gd name="T34" fmla="*/ 13 w 32"/>
                <a:gd name="T35" fmla="*/ 0 h 31"/>
                <a:gd name="T36" fmla="*/ 19 w 32"/>
                <a:gd name="T37" fmla="*/ 0 h 31"/>
                <a:gd name="T38" fmla="*/ 25 w 32"/>
                <a:gd name="T39" fmla="*/ 2 h 31"/>
                <a:gd name="T40" fmla="*/ 28 w 32"/>
                <a:gd name="T41" fmla="*/ 4 h 31"/>
                <a:gd name="T42" fmla="*/ 30 w 32"/>
                <a:gd name="T43" fmla="*/ 6 h 31"/>
                <a:gd name="T44" fmla="*/ 32 w 32"/>
                <a:gd name="T45" fmla="*/ 11 h 31"/>
                <a:gd name="T46" fmla="*/ 32 w 32"/>
                <a:gd name="T47" fmla="*/ 17 h 31"/>
                <a:gd name="T48" fmla="*/ 30 w 32"/>
                <a:gd name="T49" fmla="*/ 23 h 31"/>
                <a:gd name="T50" fmla="*/ 30 w 32"/>
                <a:gd name="T51" fmla="*/ 25 h 31"/>
                <a:gd name="T52" fmla="*/ 27 w 32"/>
                <a:gd name="T53" fmla="*/ 29 h 31"/>
                <a:gd name="T54" fmla="*/ 21 w 32"/>
                <a:gd name="T55" fmla="*/ 31 h 31"/>
                <a:gd name="T56" fmla="*/ 13 w 32"/>
                <a:gd name="T57" fmla="*/ 31 h 31"/>
                <a:gd name="T58" fmla="*/ 7 w 32"/>
                <a:gd name="T59" fmla="*/ 29 h 31"/>
                <a:gd name="T60" fmla="*/ 4 w 32"/>
                <a:gd name="T61" fmla="*/ 27 h 31"/>
                <a:gd name="T62" fmla="*/ 2 w 32"/>
                <a:gd name="T63" fmla="*/ 25 h 31"/>
                <a:gd name="T64" fmla="*/ 0 w 32"/>
                <a:gd name="T65" fmla="*/ 21 h 31"/>
                <a:gd name="T66" fmla="*/ 0 w 32"/>
                <a:gd name="T67" fmla="*/ 13 h 31"/>
                <a:gd name="T68" fmla="*/ 2 w 32"/>
                <a:gd name="T69" fmla="*/ 8 h 31"/>
                <a:gd name="T70" fmla="*/ 7 w 32"/>
                <a:gd name="T71" fmla="*/ 2 h 31"/>
                <a:gd name="T72" fmla="*/ 13 w 32"/>
                <a:gd name="T73" fmla="*/ 0 h 3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"/>
                <a:gd name="T112" fmla="*/ 0 h 31"/>
                <a:gd name="T113" fmla="*/ 32 w 32"/>
                <a:gd name="T114" fmla="*/ 31 h 3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" h="31">
                  <a:moveTo>
                    <a:pt x="13" y="4"/>
                  </a:moveTo>
                  <a:lnTo>
                    <a:pt x="9" y="6"/>
                  </a:lnTo>
                  <a:lnTo>
                    <a:pt x="5" y="9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5" y="23"/>
                  </a:lnTo>
                  <a:lnTo>
                    <a:pt x="9" y="25"/>
                  </a:lnTo>
                  <a:lnTo>
                    <a:pt x="15" y="27"/>
                  </a:lnTo>
                  <a:lnTo>
                    <a:pt x="21" y="27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8" y="17"/>
                  </a:lnTo>
                  <a:lnTo>
                    <a:pt x="28" y="13"/>
                  </a:lnTo>
                  <a:lnTo>
                    <a:pt x="27" y="8"/>
                  </a:lnTo>
                  <a:lnTo>
                    <a:pt x="23" y="6"/>
                  </a:lnTo>
                  <a:lnTo>
                    <a:pt x="17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2" y="11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1" y="31"/>
                  </a:lnTo>
                  <a:lnTo>
                    <a:pt x="13" y="31"/>
                  </a:lnTo>
                  <a:lnTo>
                    <a:pt x="7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8"/>
                  </a:lnTo>
                  <a:lnTo>
                    <a:pt x="7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6" name="Freeform 534"/>
            <p:cNvSpPr>
              <a:spLocks/>
            </p:cNvSpPr>
            <p:nvPr/>
          </p:nvSpPr>
          <p:spPr bwMode="auto">
            <a:xfrm>
              <a:off x="932" y="374"/>
              <a:ext cx="14" cy="15"/>
            </a:xfrm>
            <a:custGeom>
              <a:avLst/>
              <a:gdLst>
                <a:gd name="T0" fmla="*/ 11 w 28"/>
                <a:gd name="T1" fmla="*/ 0 h 29"/>
                <a:gd name="T2" fmla="*/ 17 w 28"/>
                <a:gd name="T3" fmla="*/ 0 h 29"/>
                <a:gd name="T4" fmla="*/ 23 w 28"/>
                <a:gd name="T5" fmla="*/ 2 h 29"/>
                <a:gd name="T6" fmla="*/ 27 w 28"/>
                <a:gd name="T7" fmla="*/ 4 h 29"/>
                <a:gd name="T8" fmla="*/ 28 w 28"/>
                <a:gd name="T9" fmla="*/ 9 h 29"/>
                <a:gd name="T10" fmla="*/ 28 w 28"/>
                <a:gd name="T11" fmla="*/ 19 h 29"/>
                <a:gd name="T12" fmla="*/ 27 w 28"/>
                <a:gd name="T13" fmla="*/ 23 h 29"/>
                <a:gd name="T14" fmla="*/ 23 w 28"/>
                <a:gd name="T15" fmla="*/ 27 h 29"/>
                <a:gd name="T16" fmla="*/ 19 w 28"/>
                <a:gd name="T17" fmla="*/ 29 h 29"/>
                <a:gd name="T18" fmla="*/ 13 w 28"/>
                <a:gd name="T19" fmla="*/ 29 h 29"/>
                <a:gd name="T20" fmla="*/ 7 w 28"/>
                <a:gd name="T21" fmla="*/ 27 h 29"/>
                <a:gd name="T22" fmla="*/ 2 w 28"/>
                <a:gd name="T23" fmla="*/ 23 h 29"/>
                <a:gd name="T24" fmla="*/ 0 w 28"/>
                <a:gd name="T25" fmla="*/ 17 h 29"/>
                <a:gd name="T26" fmla="*/ 0 w 28"/>
                <a:gd name="T27" fmla="*/ 11 h 29"/>
                <a:gd name="T28" fmla="*/ 2 w 28"/>
                <a:gd name="T29" fmla="*/ 6 h 29"/>
                <a:gd name="T30" fmla="*/ 5 w 28"/>
                <a:gd name="T31" fmla="*/ 2 h 29"/>
                <a:gd name="T32" fmla="*/ 11 w 28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29"/>
                <a:gd name="T53" fmla="*/ 28 w 28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29"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28" y="9"/>
                  </a:lnTo>
                  <a:lnTo>
                    <a:pt x="28" y="19"/>
                  </a:lnTo>
                  <a:lnTo>
                    <a:pt x="27" y="23"/>
                  </a:lnTo>
                  <a:lnTo>
                    <a:pt x="23" y="27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7" name="Freeform 535"/>
            <p:cNvSpPr>
              <a:spLocks noEditPoints="1"/>
            </p:cNvSpPr>
            <p:nvPr/>
          </p:nvSpPr>
          <p:spPr bwMode="auto">
            <a:xfrm>
              <a:off x="931" y="373"/>
              <a:ext cx="16" cy="17"/>
            </a:xfrm>
            <a:custGeom>
              <a:avLst/>
              <a:gdLst>
                <a:gd name="T0" fmla="*/ 13 w 32"/>
                <a:gd name="T1" fmla="*/ 4 h 33"/>
                <a:gd name="T2" fmla="*/ 9 w 32"/>
                <a:gd name="T3" fmla="*/ 6 h 33"/>
                <a:gd name="T4" fmla="*/ 6 w 32"/>
                <a:gd name="T5" fmla="*/ 10 h 33"/>
                <a:gd name="T6" fmla="*/ 4 w 32"/>
                <a:gd name="T7" fmla="*/ 13 h 33"/>
                <a:gd name="T8" fmla="*/ 4 w 32"/>
                <a:gd name="T9" fmla="*/ 19 h 33"/>
                <a:gd name="T10" fmla="*/ 6 w 32"/>
                <a:gd name="T11" fmla="*/ 23 h 33"/>
                <a:gd name="T12" fmla="*/ 9 w 32"/>
                <a:gd name="T13" fmla="*/ 27 h 33"/>
                <a:gd name="T14" fmla="*/ 15 w 32"/>
                <a:gd name="T15" fmla="*/ 29 h 33"/>
                <a:gd name="T16" fmla="*/ 21 w 32"/>
                <a:gd name="T17" fmla="*/ 29 h 33"/>
                <a:gd name="T18" fmla="*/ 25 w 32"/>
                <a:gd name="T19" fmla="*/ 27 h 33"/>
                <a:gd name="T20" fmla="*/ 27 w 32"/>
                <a:gd name="T21" fmla="*/ 23 h 33"/>
                <a:gd name="T22" fmla="*/ 29 w 32"/>
                <a:gd name="T23" fmla="*/ 17 h 33"/>
                <a:gd name="T24" fmla="*/ 29 w 32"/>
                <a:gd name="T25" fmla="*/ 13 h 33"/>
                <a:gd name="T26" fmla="*/ 27 w 32"/>
                <a:gd name="T27" fmla="*/ 8 h 33"/>
                <a:gd name="T28" fmla="*/ 23 w 32"/>
                <a:gd name="T29" fmla="*/ 6 h 33"/>
                <a:gd name="T30" fmla="*/ 17 w 32"/>
                <a:gd name="T31" fmla="*/ 4 h 33"/>
                <a:gd name="T32" fmla="*/ 13 w 32"/>
                <a:gd name="T33" fmla="*/ 4 h 33"/>
                <a:gd name="T34" fmla="*/ 13 w 32"/>
                <a:gd name="T35" fmla="*/ 0 h 33"/>
                <a:gd name="T36" fmla="*/ 19 w 32"/>
                <a:gd name="T37" fmla="*/ 0 h 33"/>
                <a:gd name="T38" fmla="*/ 25 w 32"/>
                <a:gd name="T39" fmla="*/ 2 h 33"/>
                <a:gd name="T40" fmla="*/ 29 w 32"/>
                <a:gd name="T41" fmla="*/ 4 h 33"/>
                <a:gd name="T42" fmla="*/ 30 w 32"/>
                <a:gd name="T43" fmla="*/ 6 h 33"/>
                <a:gd name="T44" fmla="*/ 32 w 32"/>
                <a:gd name="T45" fmla="*/ 11 h 33"/>
                <a:gd name="T46" fmla="*/ 32 w 32"/>
                <a:gd name="T47" fmla="*/ 17 h 33"/>
                <a:gd name="T48" fmla="*/ 30 w 32"/>
                <a:gd name="T49" fmla="*/ 23 h 33"/>
                <a:gd name="T50" fmla="*/ 30 w 32"/>
                <a:gd name="T51" fmla="*/ 25 h 33"/>
                <a:gd name="T52" fmla="*/ 27 w 32"/>
                <a:gd name="T53" fmla="*/ 31 h 33"/>
                <a:gd name="T54" fmla="*/ 21 w 32"/>
                <a:gd name="T55" fmla="*/ 33 h 33"/>
                <a:gd name="T56" fmla="*/ 13 w 32"/>
                <a:gd name="T57" fmla="*/ 33 h 33"/>
                <a:gd name="T58" fmla="*/ 7 w 32"/>
                <a:gd name="T59" fmla="*/ 31 h 33"/>
                <a:gd name="T60" fmla="*/ 2 w 32"/>
                <a:gd name="T61" fmla="*/ 25 h 33"/>
                <a:gd name="T62" fmla="*/ 0 w 32"/>
                <a:gd name="T63" fmla="*/ 21 h 33"/>
                <a:gd name="T64" fmla="*/ 0 w 32"/>
                <a:gd name="T65" fmla="*/ 13 h 33"/>
                <a:gd name="T66" fmla="*/ 2 w 32"/>
                <a:gd name="T67" fmla="*/ 8 h 33"/>
                <a:gd name="T68" fmla="*/ 7 w 32"/>
                <a:gd name="T69" fmla="*/ 2 h 33"/>
                <a:gd name="T70" fmla="*/ 13 w 32"/>
                <a:gd name="T71" fmla="*/ 0 h 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33"/>
                <a:gd name="T110" fmla="*/ 32 w 32"/>
                <a:gd name="T111" fmla="*/ 33 h 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33">
                  <a:moveTo>
                    <a:pt x="13" y="4"/>
                  </a:moveTo>
                  <a:lnTo>
                    <a:pt x="9" y="6"/>
                  </a:lnTo>
                  <a:lnTo>
                    <a:pt x="6" y="10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15" y="29"/>
                  </a:lnTo>
                  <a:lnTo>
                    <a:pt x="21" y="29"/>
                  </a:lnTo>
                  <a:lnTo>
                    <a:pt x="25" y="27"/>
                  </a:lnTo>
                  <a:lnTo>
                    <a:pt x="27" y="23"/>
                  </a:lnTo>
                  <a:lnTo>
                    <a:pt x="29" y="17"/>
                  </a:lnTo>
                  <a:lnTo>
                    <a:pt x="29" y="13"/>
                  </a:lnTo>
                  <a:lnTo>
                    <a:pt x="27" y="8"/>
                  </a:lnTo>
                  <a:lnTo>
                    <a:pt x="23" y="6"/>
                  </a:lnTo>
                  <a:lnTo>
                    <a:pt x="17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4"/>
                  </a:lnTo>
                  <a:lnTo>
                    <a:pt x="30" y="6"/>
                  </a:lnTo>
                  <a:lnTo>
                    <a:pt x="32" y="11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30" y="25"/>
                  </a:lnTo>
                  <a:lnTo>
                    <a:pt x="27" y="31"/>
                  </a:lnTo>
                  <a:lnTo>
                    <a:pt x="21" y="33"/>
                  </a:lnTo>
                  <a:lnTo>
                    <a:pt x="13" y="33"/>
                  </a:lnTo>
                  <a:lnTo>
                    <a:pt x="7" y="31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8"/>
                  </a:lnTo>
                  <a:lnTo>
                    <a:pt x="7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8" name="Freeform 536"/>
            <p:cNvSpPr>
              <a:spLocks/>
            </p:cNvSpPr>
            <p:nvPr/>
          </p:nvSpPr>
          <p:spPr bwMode="auto">
            <a:xfrm>
              <a:off x="1137" y="554"/>
              <a:ext cx="14" cy="13"/>
            </a:xfrm>
            <a:custGeom>
              <a:avLst/>
              <a:gdLst>
                <a:gd name="T0" fmla="*/ 10 w 27"/>
                <a:gd name="T1" fmla="*/ 0 h 27"/>
                <a:gd name="T2" fmla="*/ 16 w 27"/>
                <a:gd name="T3" fmla="*/ 0 h 27"/>
                <a:gd name="T4" fmla="*/ 21 w 27"/>
                <a:gd name="T5" fmla="*/ 2 h 27"/>
                <a:gd name="T6" fmla="*/ 25 w 27"/>
                <a:gd name="T7" fmla="*/ 4 h 27"/>
                <a:gd name="T8" fmla="*/ 27 w 27"/>
                <a:gd name="T9" fmla="*/ 10 h 27"/>
                <a:gd name="T10" fmla="*/ 27 w 27"/>
                <a:gd name="T11" fmla="*/ 16 h 27"/>
                <a:gd name="T12" fmla="*/ 25 w 27"/>
                <a:gd name="T13" fmla="*/ 22 h 27"/>
                <a:gd name="T14" fmla="*/ 23 w 27"/>
                <a:gd name="T15" fmla="*/ 25 h 27"/>
                <a:gd name="T16" fmla="*/ 17 w 27"/>
                <a:gd name="T17" fmla="*/ 27 h 27"/>
                <a:gd name="T18" fmla="*/ 12 w 27"/>
                <a:gd name="T19" fmla="*/ 27 h 27"/>
                <a:gd name="T20" fmla="*/ 6 w 27"/>
                <a:gd name="T21" fmla="*/ 25 h 27"/>
                <a:gd name="T22" fmla="*/ 2 w 27"/>
                <a:gd name="T23" fmla="*/ 23 h 27"/>
                <a:gd name="T24" fmla="*/ 0 w 27"/>
                <a:gd name="T25" fmla="*/ 18 h 27"/>
                <a:gd name="T26" fmla="*/ 0 w 27"/>
                <a:gd name="T27" fmla="*/ 12 h 27"/>
                <a:gd name="T28" fmla="*/ 2 w 27"/>
                <a:gd name="T29" fmla="*/ 6 h 27"/>
                <a:gd name="T30" fmla="*/ 4 w 27"/>
                <a:gd name="T31" fmla="*/ 2 h 27"/>
                <a:gd name="T32" fmla="*/ 10 w 27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0" y="0"/>
                  </a:moveTo>
                  <a:lnTo>
                    <a:pt x="16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7" y="10"/>
                  </a:lnTo>
                  <a:lnTo>
                    <a:pt x="27" y="16"/>
                  </a:lnTo>
                  <a:lnTo>
                    <a:pt x="25" y="22"/>
                  </a:lnTo>
                  <a:lnTo>
                    <a:pt x="23" y="25"/>
                  </a:lnTo>
                  <a:lnTo>
                    <a:pt x="17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6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29" name="Freeform 537"/>
            <p:cNvSpPr>
              <a:spLocks noEditPoints="1"/>
            </p:cNvSpPr>
            <p:nvPr/>
          </p:nvSpPr>
          <p:spPr bwMode="auto">
            <a:xfrm>
              <a:off x="1136" y="553"/>
              <a:ext cx="15" cy="15"/>
            </a:xfrm>
            <a:custGeom>
              <a:avLst/>
              <a:gdLst>
                <a:gd name="T0" fmla="*/ 12 w 31"/>
                <a:gd name="T1" fmla="*/ 3 h 30"/>
                <a:gd name="T2" fmla="*/ 8 w 31"/>
                <a:gd name="T3" fmla="*/ 5 h 30"/>
                <a:gd name="T4" fmla="*/ 6 w 31"/>
                <a:gd name="T5" fmla="*/ 7 h 30"/>
                <a:gd name="T6" fmla="*/ 4 w 31"/>
                <a:gd name="T7" fmla="*/ 13 h 30"/>
                <a:gd name="T8" fmla="*/ 4 w 31"/>
                <a:gd name="T9" fmla="*/ 19 h 30"/>
                <a:gd name="T10" fmla="*/ 6 w 31"/>
                <a:gd name="T11" fmla="*/ 23 h 30"/>
                <a:gd name="T12" fmla="*/ 10 w 31"/>
                <a:gd name="T13" fmla="*/ 24 h 30"/>
                <a:gd name="T14" fmla="*/ 16 w 31"/>
                <a:gd name="T15" fmla="*/ 26 h 30"/>
                <a:gd name="T16" fmla="*/ 19 w 31"/>
                <a:gd name="T17" fmla="*/ 26 h 30"/>
                <a:gd name="T18" fmla="*/ 23 w 31"/>
                <a:gd name="T19" fmla="*/ 24 h 30"/>
                <a:gd name="T20" fmla="*/ 25 w 31"/>
                <a:gd name="T21" fmla="*/ 23 h 30"/>
                <a:gd name="T22" fmla="*/ 27 w 31"/>
                <a:gd name="T23" fmla="*/ 17 h 30"/>
                <a:gd name="T24" fmla="*/ 27 w 31"/>
                <a:gd name="T25" fmla="*/ 13 h 30"/>
                <a:gd name="T26" fmla="*/ 25 w 31"/>
                <a:gd name="T27" fmla="*/ 7 h 30"/>
                <a:gd name="T28" fmla="*/ 21 w 31"/>
                <a:gd name="T29" fmla="*/ 5 h 30"/>
                <a:gd name="T30" fmla="*/ 16 w 31"/>
                <a:gd name="T31" fmla="*/ 3 h 30"/>
                <a:gd name="T32" fmla="*/ 12 w 31"/>
                <a:gd name="T33" fmla="*/ 3 h 30"/>
                <a:gd name="T34" fmla="*/ 12 w 31"/>
                <a:gd name="T35" fmla="*/ 0 h 30"/>
                <a:gd name="T36" fmla="*/ 18 w 31"/>
                <a:gd name="T37" fmla="*/ 0 h 30"/>
                <a:gd name="T38" fmla="*/ 23 w 31"/>
                <a:gd name="T39" fmla="*/ 1 h 30"/>
                <a:gd name="T40" fmla="*/ 27 w 31"/>
                <a:gd name="T41" fmla="*/ 3 h 30"/>
                <a:gd name="T42" fmla="*/ 29 w 31"/>
                <a:gd name="T43" fmla="*/ 5 h 30"/>
                <a:gd name="T44" fmla="*/ 31 w 31"/>
                <a:gd name="T45" fmla="*/ 11 h 30"/>
                <a:gd name="T46" fmla="*/ 31 w 31"/>
                <a:gd name="T47" fmla="*/ 17 h 30"/>
                <a:gd name="T48" fmla="*/ 29 w 31"/>
                <a:gd name="T49" fmla="*/ 23 h 30"/>
                <a:gd name="T50" fmla="*/ 29 w 31"/>
                <a:gd name="T51" fmla="*/ 24 h 30"/>
                <a:gd name="T52" fmla="*/ 25 w 31"/>
                <a:gd name="T53" fmla="*/ 28 h 30"/>
                <a:gd name="T54" fmla="*/ 19 w 31"/>
                <a:gd name="T55" fmla="*/ 30 h 30"/>
                <a:gd name="T56" fmla="*/ 14 w 31"/>
                <a:gd name="T57" fmla="*/ 30 h 30"/>
                <a:gd name="T58" fmla="*/ 8 w 31"/>
                <a:gd name="T59" fmla="*/ 28 h 30"/>
                <a:gd name="T60" fmla="*/ 4 w 31"/>
                <a:gd name="T61" fmla="*/ 26 h 30"/>
                <a:gd name="T62" fmla="*/ 2 w 31"/>
                <a:gd name="T63" fmla="*/ 24 h 30"/>
                <a:gd name="T64" fmla="*/ 0 w 31"/>
                <a:gd name="T65" fmla="*/ 21 h 30"/>
                <a:gd name="T66" fmla="*/ 0 w 31"/>
                <a:gd name="T67" fmla="*/ 13 h 30"/>
                <a:gd name="T68" fmla="*/ 2 w 31"/>
                <a:gd name="T69" fmla="*/ 7 h 30"/>
                <a:gd name="T70" fmla="*/ 2 w 31"/>
                <a:gd name="T71" fmla="*/ 5 h 30"/>
                <a:gd name="T72" fmla="*/ 6 w 31"/>
                <a:gd name="T73" fmla="*/ 1 h 30"/>
                <a:gd name="T74" fmla="*/ 12 w 31"/>
                <a:gd name="T75" fmla="*/ 0 h 3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"/>
                <a:gd name="T115" fmla="*/ 0 h 30"/>
                <a:gd name="T116" fmla="*/ 31 w 31"/>
                <a:gd name="T117" fmla="*/ 30 h 3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" h="30">
                  <a:moveTo>
                    <a:pt x="12" y="3"/>
                  </a:moveTo>
                  <a:lnTo>
                    <a:pt x="8" y="5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9" y="26"/>
                  </a:lnTo>
                  <a:lnTo>
                    <a:pt x="23" y="24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5" y="7"/>
                  </a:lnTo>
                  <a:lnTo>
                    <a:pt x="21" y="5"/>
                  </a:lnTo>
                  <a:lnTo>
                    <a:pt x="16" y="3"/>
                  </a:lnTo>
                  <a:lnTo>
                    <a:pt x="12" y="3"/>
                  </a:lnTo>
                  <a:close/>
                  <a:moveTo>
                    <a:pt x="12" y="0"/>
                  </a:moveTo>
                  <a:lnTo>
                    <a:pt x="18" y="0"/>
                  </a:lnTo>
                  <a:lnTo>
                    <a:pt x="23" y="1"/>
                  </a:lnTo>
                  <a:lnTo>
                    <a:pt x="27" y="3"/>
                  </a:lnTo>
                  <a:lnTo>
                    <a:pt x="29" y="5"/>
                  </a:lnTo>
                  <a:lnTo>
                    <a:pt x="31" y="11"/>
                  </a:lnTo>
                  <a:lnTo>
                    <a:pt x="31" y="17"/>
                  </a:lnTo>
                  <a:lnTo>
                    <a:pt x="29" y="23"/>
                  </a:lnTo>
                  <a:lnTo>
                    <a:pt x="29" y="24"/>
                  </a:lnTo>
                  <a:lnTo>
                    <a:pt x="25" y="28"/>
                  </a:lnTo>
                  <a:lnTo>
                    <a:pt x="19" y="30"/>
                  </a:lnTo>
                  <a:lnTo>
                    <a:pt x="14" y="30"/>
                  </a:lnTo>
                  <a:lnTo>
                    <a:pt x="8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5"/>
                  </a:lnTo>
                  <a:lnTo>
                    <a:pt x="6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0" name="Line 538"/>
            <p:cNvSpPr>
              <a:spLocks noChangeShapeType="1"/>
            </p:cNvSpPr>
            <p:nvPr/>
          </p:nvSpPr>
          <p:spPr bwMode="auto">
            <a:xfrm flipV="1">
              <a:off x="1057" y="807"/>
              <a:ext cx="4" cy="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1" name="Line 539"/>
            <p:cNvSpPr>
              <a:spLocks noChangeShapeType="1"/>
            </p:cNvSpPr>
            <p:nvPr/>
          </p:nvSpPr>
          <p:spPr bwMode="auto">
            <a:xfrm flipV="1">
              <a:off x="1065" y="779"/>
              <a:ext cx="5" cy="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2" name="Line 540"/>
            <p:cNvSpPr>
              <a:spLocks noChangeShapeType="1"/>
            </p:cNvSpPr>
            <p:nvPr/>
          </p:nvSpPr>
          <p:spPr bwMode="auto">
            <a:xfrm flipV="1">
              <a:off x="1075" y="752"/>
              <a:ext cx="5" cy="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3" name="Line 541"/>
            <p:cNvSpPr>
              <a:spLocks noChangeShapeType="1"/>
            </p:cNvSpPr>
            <p:nvPr/>
          </p:nvSpPr>
          <p:spPr bwMode="auto">
            <a:xfrm flipV="1">
              <a:off x="1083" y="724"/>
              <a:ext cx="5" cy="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4" name="Line 542"/>
            <p:cNvSpPr>
              <a:spLocks noChangeShapeType="1"/>
            </p:cNvSpPr>
            <p:nvPr/>
          </p:nvSpPr>
          <p:spPr bwMode="auto">
            <a:xfrm flipV="1">
              <a:off x="1093" y="698"/>
              <a:ext cx="5" cy="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5" name="Line 543"/>
            <p:cNvSpPr>
              <a:spLocks noChangeShapeType="1"/>
            </p:cNvSpPr>
            <p:nvPr/>
          </p:nvSpPr>
          <p:spPr bwMode="auto">
            <a:xfrm flipV="1">
              <a:off x="1102" y="670"/>
              <a:ext cx="4" cy="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6" name="Line 544"/>
            <p:cNvSpPr>
              <a:spLocks noChangeShapeType="1"/>
            </p:cNvSpPr>
            <p:nvPr/>
          </p:nvSpPr>
          <p:spPr bwMode="auto">
            <a:xfrm flipV="1">
              <a:off x="1111" y="643"/>
              <a:ext cx="5" cy="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7" name="Line 545"/>
            <p:cNvSpPr>
              <a:spLocks noChangeShapeType="1"/>
            </p:cNvSpPr>
            <p:nvPr/>
          </p:nvSpPr>
          <p:spPr bwMode="auto">
            <a:xfrm flipV="1">
              <a:off x="1120" y="615"/>
              <a:ext cx="5" cy="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8" name="Line 546"/>
            <p:cNvSpPr>
              <a:spLocks noChangeShapeType="1"/>
            </p:cNvSpPr>
            <p:nvPr/>
          </p:nvSpPr>
          <p:spPr bwMode="auto">
            <a:xfrm flipV="1">
              <a:off x="1129" y="588"/>
              <a:ext cx="4" cy="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39" name="Line 547"/>
            <p:cNvSpPr>
              <a:spLocks noChangeShapeType="1"/>
            </p:cNvSpPr>
            <p:nvPr/>
          </p:nvSpPr>
          <p:spPr bwMode="auto">
            <a:xfrm flipV="1">
              <a:off x="1138" y="560"/>
              <a:ext cx="5" cy="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0" name="Line 548"/>
            <p:cNvSpPr>
              <a:spLocks noChangeShapeType="1"/>
            </p:cNvSpPr>
            <p:nvPr/>
          </p:nvSpPr>
          <p:spPr bwMode="auto">
            <a:xfrm flipH="1">
              <a:off x="1361" y="497"/>
              <a:ext cx="13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1" name="Line 549"/>
            <p:cNvSpPr>
              <a:spLocks noChangeShapeType="1"/>
            </p:cNvSpPr>
            <p:nvPr/>
          </p:nvSpPr>
          <p:spPr bwMode="auto">
            <a:xfrm flipH="1">
              <a:off x="1333" y="505"/>
              <a:ext cx="13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2" name="Line 550"/>
            <p:cNvSpPr>
              <a:spLocks noChangeShapeType="1"/>
            </p:cNvSpPr>
            <p:nvPr/>
          </p:nvSpPr>
          <p:spPr bwMode="auto">
            <a:xfrm flipH="1">
              <a:off x="1305" y="513"/>
              <a:ext cx="13" cy="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3" name="Line 551"/>
            <p:cNvSpPr>
              <a:spLocks noChangeShapeType="1"/>
            </p:cNvSpPr>
            <p:nvPr/>
          </p:nvSpPr>
          <p:spPr bwMode="auto">
            <a:xfrm flipH="1">
              <a:off x="1277" y="520"/>
              <a:ext cx="14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4" name="Line 552"/>
            <p:cNvSpPr>
              <a:spLocks noChangeShapeType="1"/>
            </p:cNvSpPr>
            <p:nvPr/>
          </p:nvSpPr>
          <p:spPr bwMode="auto">
            <a:xfrm flipH="1">
              <a:off x="1249" y="528"/>
              <a:ext cx="14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5" name="Line 553"/>
            <p:cNvSpPr>
              <a:spLocks noChangeShapeType="1"/>
            </p:cNvSpPr>
            <p:nvPr/>
          </p:nvSpPr>
          <p:spPr bwMode="auto">
            <a:xfrm flipH="1">
              <a:off x="1221" y="536"/>
              <a:ext cx="14" cy="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6" name="Line 554"/>
            <p:cNvSpPr>
              <a:spLocks noChangeShapeType="1"/>
            </p:cNvSpPr>
            <p:nvPr/>
          </p:nvSpPr>
          <p:spPr bwMode="auto">
            <a:xfrm flipH="1">
              <a:off x="1194" y="543"/>
              <a:ext cx="13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7" name="Line 555"/>
            <p:cNvSpPr>
              <a:spLocks noChangeShapeType="1"/>
            </p:cNvSpPr>
            <p:nvPr/>
          </p:nvSpPr>
          <p:spPr bwMode="auto">
            <a:xfrm flipH="1">
              <a:off x="1166" y="551"/>
              <a:ext cx="13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8" name="Line 556"/>
            <p:cNvSpPr>
              <a:spLocks noChangeShapeType="1"/>
            </p:cNvSpPr>
            <p:nvPr/>
          </p:nvSpPr>
          <p:spPr bwMode="auto">
            <a:xfrm flipH="1">
              <a:off x="1143" y="558"/>
              <a:ext cx="8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49" name="Line 557"/>
            <p:cNvSpPr>
              <a:spLocks noChangeShapeType="1"/>
            </p:cNvSpPr>
            <p:nvPr/>
          </p:nvSpPr>
          <p:spPr bwMode="auto">
            <a:xfrm flipH="1" flipV="1">
              <a:off x="1139" y="557"/>
              <a:ext cx="4" cy="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0" name="Line 558"/>
            <p:cNvSpPr>
              <a:spLocks noChangeShapeType="1"/>
            </p:cNvSpPr>
            <p:nvPr/>
          </p:nvSpPr>
          <p:spPr bwMode="auto">
            <a:xfrm flipH="1" flipV="1">
              <a:off x="1117" y="538"/>
              <a:ext cx="11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1" name="Line 559"/>
            <p:cNvSpPr>
              <a:spLocks noChangeShapeType="1"/>
            </p:cNvSpPr>
            <p:nvPr/>
          </p:nvSpPr>
          <p:spPr bwMode="auto">
            <a:xfrm flipH="1" flipV="1">
              <a:off x="1096" y="519"/>
              <a:ext cx="10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2" name="Line 560"/>
            <p:cNvSpPr>
              <a:spLocks noChangeShapeType="1"/>
            </p:cNvSpPr>
            <p:nvPr/>
          </p:nvSpPr>
          <p:spPr bwMode="auto">
            <a:xfrm flipH="1" flipV="1">
              <a:off x="1074" y="500"/>
              <a:ext cx="10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3" name="Line 561"/>
            <p:cNvSpPr>
              <a:spLocks noChangeShapeType="1"/>
            </p:cNvSpPr>
            <p:nvPr/>
          </p:nvSpPr>
          <p:spPr bwMode="auto">
            <a:xfrm flipH="1" flipV="1">
              <a:off x="1052" y="481"/>
              <a:ext cx="11" cy="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4" name="Line 562"/>
            <p:cNvSpPr>
              <a:spLocks noChangeShapeType="1"/>
            </p:cNvSpPr>
            <p:nvPr/>
          </p:nvSpPr>
          <p:spPr bwMode="auto">
            <a:xfrm flipH="1" flipV="1">
              <a:off x="1031" y="463"/>
              <a:ext cx="10" cy="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5" name="Line 563"/>
            <p:cNvSpPr>
              <a:spLocks noChangeShapeType="1"/>
            </p:cNvSpPr>
            <p:nvPr/>
          </p:nvSpPr>
          <p:spPr bwMode="auto">
            <a:xfrm flipH="1" flipV="1">
              <a:off x="1009" y="443"/>
              <a:ext cx="11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6" name="Line 564"/>
            <p:cNvSpPr>
              <a:spLocks noChangeShapeType="1"/>
            </p:cNvSpPr>
            <p:nvPr/>
          </p:nvSpPr>
          <p:spPr bwMode="auto">
            <a:xfrm flipH="1" flipV="1">
              <a:off x="987" y="424"/>
              <a:ext cx="11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7" name="Line 565"/>
            <p:cNvSpPr>
              <a:spLocks noChangeShapeType="1"/>
            </p:cNvSpPr>
            <p:nvPr/>
          </p:nvSpPr>
          <p:spPr bwMode="auto">
            <a:xfrm flipH="1" flipV="1">
              <a:off x="965" y="405"/>
              <a:ext cx="11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8" name="Line 566"/>
            <p:cNvSpPr>
              <a:spLocks noChangeShapeType="1"/>
            </p:cNvSpPr>
            <p:nvPr/>
          </p:nvSpPr>
          <p:spPr bwMode="auto">
            <a:xfrm flipH="1" flipV="1">
              <a:off x="943" y="386"/>
              <a:ext cx="12" cy="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9" name="Line 567"/>
            <p:cNvSpPr>
              <a:spLocks noChangeShapeType="1"/>
            </p:cNvSpPr>
            <p:nvPr/>
          </p:nvSpPr>
          <p:spPr bwMode="auto">
            <a:xfrm>
              <a:off x="937" y="380"/>
              <a:ext cx="119" cy="43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0" name="Line 568"/>
            <p:cNvSpPr>
              <a:spLocks noChangeShapeType="1"/>
            </p:cNvSpPr>
            <p:nvPr/>
          </p:nvSpPr>
          <p:spPr bwMode="auto">
            <a:xfrm flipV="1">
              <a:off x="1056" y="495"/>
              <a:ext cx="317" cy="32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1" name="Line 569"/>
            <p:cNvSpPr>
              <a:spLocks noChangeShapeType="1"/>
            </p:cNvSpPr>
            <p:nvPr/>
          </p:nvSpPr>
          <p:spPr bwMode="auto">
            <a:xfrm flipH="1" flipV="1">
              <a:off x="937" y="380"/>
              <a:ext cx="436" cy="11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2" name="Freeform 570"/>
            <p:cNvSpPr>
              <a:spLocks/>
            </p:cNvSpPr>
            <p:nvPr/>
          </p:nvSpPr>
          <p:spPr bwMode="auto">
            <a:xfrm>
              <a:off x="1068" y="1074"/>
              <a:ext cx="14" cy="15"/>
            </a:xfrm>
            <a:custGeom>
              <a:avLst/>
              <a:gdLst>
                <a:gd name="T0" fmla="*/ 10 w 29"/>
                <a:gd name="T1" fmla="*/ 0 h 29"/>
                <a:gd name="T2" fmla="*/ 17 w 29"/>
                <a:gd name="T3" fmla="*/ 0 h 29"/>
                <a:gd name="T4" fmla="*/ 21 w 29"/>
                <a:gd name="T5" fmla="*/ 2 h 29"/>
                <a:gd name="T6" fmla="*/ 29 w 29"/>
                <a:gd name="T7" fmla="*/ 10 h 29"/>
                <a:gd name="T8" fmla="*/ 29 w 29"/>
                <a:gd name="T9" fmla="*/ 15 h 29"/>
                <a:gd name="T10" fmla="*/ 27 w 29"/>
                <a:gd name="T11" fmla="*/ 21 h 29"/>
                <a:gd name="T12" fmla="*/ 23 w 29"/>
                <a:gd name="T13" fmla="*/ 25 h 29"/>
                <a:gd name="T14" fmla="*/ 15 w 29"/>
                <a:gd name="T15" fmla="*/ 29 h 29"/>
                <a:gd name="T16" fmla="*/ 12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0 w 29"/>
                <a:gd name="T23" fmla="*/ 15 h 29"/>
                <a:gd name="T24" fmla="*/ 0 w 29"/>
                <a:gd name="T25" fmla="*/ 10 h 29"/>
                <a:gd name="T26" fmla="*/ 2 w 29"/>
                <a:gd name="T27" fmla="*/ 6 h 29"/>
                <a:gd name="T28" fmla="*/ 6 w 29"/>
                <a:gd name="T29" fmla="*/ 2 h 29"/>
                <a:gd name="T30" fmla="*/ 10 w 29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29"/>
                <a:gd name="T50" fmla="*/ 29 w 29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29">
                  <a:moveTo>
                    <a:pt x="10" y="0"/>
                  </a:moveTo>
                  <a:lnTo>
                    <a:pt x="17" y="0"/>
                  </a:lnTo>
                  <a:lnTo>
                    <a:pt x="21" y="2"/>
                  </a:lnTo>
                  <a:lnTo>
                    <a:pt x="29" y="10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23" y="25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3" name="Freeform 571"/>
            <p:cNvSpPr>
              <a:spLocks noEditPoints="1"/>
            </p:cNvSpPr>
            <p:nvPr/>
          </p:nvSpPr>
          <p:spPr bwMode="auto">
            <a:xfrm>
              <a:off x="1067" y="1073"/>
              <a:ext cx="16" cy="17"/>
            </a:xfrm>
            <a:custGeom>
              <a:avLst/>
              <a:gdLst>
                <a:gd name="T0" fmla="*/ 14 w 33"/>
                <a:gd name="T1" fmla="*/ 4 h 33"/>
                <a:gd name="T2" fmla="*/ 10 w 33"/>
                <a:gd name="T3" fmla="*/ 6 h 33"/>
                <a:gd name="T4" fmla="*/ 6 w 33"/>
                <a:gd name="T5" fmla="*/ 10 h 33"/>
                <a:gd name="T6" fmla="*/ 4 w 33"/>
                <a:gd name="T7" fmla="*/ 13 h 33"/>
                <a:gd name="T8" fmla="*/ 4 w 33"/>
                <a:gd name="T9" fmla="*/ 19 h 33"/>
                <a:gd name="T10" fmla="*/ 12 w 33"/>
                <a:gd name="T11" fmla="*/ 27 h 33"/>
                <a:gd name="T12" fmla="*/ 15 w 33"/>
                <a:gd name="T13" fmla="*/ 29 h 33"/>
                <a:gd name="T14" fmla="*/ 25 w 33"/>
                <a:gd name="T15" fmla="*/ 25 h 33"/>
                <a:gd name="T16" fmla="*/ 29 w 33"/>
                <a:gd name="T17" fmla="*/ 23 h 33"/>
                <a:gd name="T18" fmla="*/ 29 w 33"/>
                <a:gd name="T19" fmla="*/ 13 h 33"/>
                <a:gd name="T20" fmla="*/ 27 w 33"/>
                <a:gd name="T21" fmla="*/ 10 h 33"/>
                <a:gd name="T22" fmla="*/ 23 w 33"/>
                <a:gd name="T23" fmla="*/ 6 h 33"/>
                <a:gd name="T24" fmla="*/ 17 w 33"/>
                <a:gd name="T25" fmla="*/ 4 h 33"/>
                <a:gd name="T26" fmla="*/ 14 w 33"/>
                <a:gd name="T27" fmla="*/ 4 h 33"/>
                <a:gd name="T28" fmla="*/ 12 w 33"/>
                <a:gd name="T29" fmla="*/ 0 h 33"/>
                <a:gd name="T30" fmla="*/ 19 w 33"/>
                <a:gd name="T31" fmla="*/ 0 h 33"/>
                <a:gd name="T32" fmla="*/ 25 w 33"/>
                <a:gd name="T33" fmla="*/ 2 h 33"/>
                <a:gd name="T34" fmla="*/ 29 w 33"/>
                <a:gd name="T35" fmla="*/ 6 h 33"/>
                <a:gd name="T36" fmla="*/ 31 w 33"/>
                <a:gd name="T37" fmla="*/ 10 h 33"/>
                <a:gd name="T38" fmla="*/ 33 w 33"/>
                <a:gd name="T39" fmla="*/ 12 h 33"/>
                <a:gd name="T40" fmla="*/ 33 w 33"/>
                <a:gd name="T41" fmla="*/ 17 h 33"/>
                <a:gd name="T42" fmla="*/ 31 w 33"/>
                <a:gd name="T43" fmla="*/ 19 h 33"/>
                <a:gd name="T44" fmla="*/ 31 w 33"/>
                <a:gd name="T45" fmla="*/ 25 h 33"/>
                <a:gd name="T46" fmla="*/ 27 w 33"/>
                <a:gd name="T47" fmla="*/ 29 h 33"/>
                <a:gd name="T48" fmla="*/ 15 w 33"/>
                <a:gd name="T49" fmla="*/ 33 h 33"/>
                <a:gd name="T50" fmla="*/ 14 w 33"/>
                <a:gd name="T51" fmla="*/ 33 h 33"/>
                <a:gd name="T52" fmla="*/ 10 w 33"/>
                <a:gd name="T53" fmla="*/ 31 h 33"/>
                <a:gd name="T54" fmla="*/ 4 w 33"/>
                <a:gd name="T55" fmla="*/ 27 h 33"/>
                <a:gd name="T56" fmla="*/ 4 w 33"/>
                <a:gd name="T57" fmla="*/ 25 h 33"/>
                <a:gd name="T58" fmla="*/ 0 w 33"/>
                <a:gd name="T59" fmla="*/ 19 h 33"/>
                <a:gd name="T60" fmla="*/ 0 w 33"/>
                <a:gd name="T61" fmla="*/ 13 h 33"/>
                <a:gd name="T62" fmla="*/ 8 w 33"/>
                <a:gd name="T63" fmla="*/ 2 h 33"/>
                <a:gd name="T64" fmla="*/ 12 w 33"/>
                <a:gd name="T65" fmla="*/ 0 h 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"/>
                <a:gd name="T100" fmla="*/ 0 h 33"/>
                <a:gd name="T101" fmla="*/ 33 w 33"/>
                <a:gd name="T102" fmla="*/ 33 h 3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" h="33">
                  <a:moveTo>
                    <a:pt x="14" y="4"/>
                  </a:moveTo>
                  <a:lnTo>
                    <a:pt x="10" y="6"/>
                  </a:lnTo>
                  <a:lnTo>
                    <a:pt x="6" y="10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12" y="27"/>
                  </a:lnTo>
                  <a:lnTo>
                    <a:pt x="15" y="29"/>
                  </a:lnTo>
                  <a:lnTo>
                    <a:pt x="25" y="25"/>
                  </a:lnTo>
                  <a:lnTo>
                    <a:pt x="29" y="23"/>
                  </a:lnTo>
                  <a:lnTo>
                    <a:pt x="29" y="13"/>
                  </a:lnTo>
                  <a:lnTo>
                    <a:pt x="27" y="10"/>
                  </a:lnTo>
                  <a:lnTo>
                    <a:pt x="23" y="6"/>
                  </a:lnTo>
                  <a:lnTo>
                    <a:pt x="17" y="4"/>
                  </a:lnTo>
                  <a:lnTo>
                    <a:pt x="14" y="4"/>
                  </a:lnTo>
                  <a:close/>
                  <a:moveTo>
                    <a:pt x="12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6"/>
                  </a:lnTo>
                  <a:lnTo>
                    <a:pt x="31" y="10"/>
                  </a:lnTo>
                  <a:lnTo>
                    <a:pt x="33" y="12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31" y="25"/>
                  </a:lnTo>
                  <a:lnTo>
                    <a:pt x="27" y="29"/>
                  </a:lnTo>
                  <a:lnTo>
                    <a:pt x="15" y="33"/>
                  </a:lnTo>
                  <a:lnTo>
                    <a:pt x="14" y="33"/>
                  </a:lnTo>
                  <a:lnTo>
                    <a:pt x="10" y="31"/>
                  </a:lnTo>
                  <a:lnTo>
                    <a:pt x="4" y="27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4" name="Line 572"/>
            <p:cNvSpPr>
              <a:spLocks noChangeShapeType="1"/>
            </p:cNvSpPr>
            <p:nvPr/>
          </p:nvSpPr>
          <p:spPr bwMode="auto">
            <a:xfrm flipH="1">
              <a:off x="1281" y="1080"/>
              <a:ext cx="435" cy="11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5" name="Line 573"/>
            <p:cNvSpPr>
              <a:spLocks noChangeShapeType="1"/>
            </p:cNvSpPr>
            <p:nvPr/>
          </p:nvSpPr>
          <p:spPr bwMode="auto">
            <a:xfrm>
              <a:off x="1281" y="1198"/>
              <a:ext cx="321" cy="31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6" name="Line 574"/>
            <p:cNvSpPr>
              <a:spLocks noChangeShapeType="1"/>
            </p:cNvSpPr>
            <p:nvPr/>
          </p:nvSpPr>
          <p:spPr bwMode="auto">
            <a:xfrm flipV="1">
              <a:off x="1602" y="1080"/>
              <a:ext cx="114" cy="43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7" name="Freeform 575"/>
            <p:cNvSpPr>
              <a:spLocks/>
            </p:cNvSpPr>
            <p:nvPr/>
          </p:nvSpPr>
          <p:spPr bwMode="auto">
            <a:xfrm>
              <a:off x="1531" y="1279"/>
              <a:ext cx="15" cy="14"/>
            </a:xfrm>
            <a:custGeom>
              <a:avLst/>
              <a:gdLst>
                <a:gd name="T0" fmla="*/ 9 w 28"/>
                <a:gd name="T1" fmla="*/ 0 h 29"/>
                <a:gd name="T2" fmla="*/ 15 w 28"/>
                <a:gd name="T3" fmla="*/ 0 h 29"/>
                <a:gd name="T4" fmla="*/ 21 w 28"/>
                <a:gd name="T5" fmla="*/ 2 h 29"/>
                <a:gd name="T6" fmla="*/ 26 w 28"/>
                <a:gd name="T7" fmla="*/ 6 h 29"/>
                <a:gd name="T8" fmla="*/ 28 w 28"/>
                <a:gd name="T9" fmla="*/ 12 h 29"/>
                <a:gd name="T10" fmla="*/ 28 w 28"/>
                <a:gd name="T11" fmla="*/ 18 h 29"/>
                <a:gd name="T12" fmla="*/ 26 w 28"/>
                <a:gd name="T13" fmla="*/ 23 h 29"/>
                <a:gd name="T14" fmla="*/ 23 w 28"/>
                <a:gd name="T15" fmla="*/ 27 h 29"/>
                <a:gd name="T16" fmla="*/ 17 w 28"/>
                <a:gd name="T17" fmla="*/ 29 h 29"/>
                <a:gd name="T18" fmla="*/ 11 w 28"/>
                <a:gd name="T19" fmla="*/ 29 h 29"/>
                <a:gd name="T20" fmla="*/ 5 w 28"/>
                <a:gd name="T21" fmla="*/ 27 h 29"/>
                <a:gd name="T22" fmla="*/ 1 w 28"/>
                <a:gd name="T23" fmla="*/ 25 h 29"/>
                <a:gd name="T24" fmla="*/ 0 w 28"/>
                <a:gd name="T25" fmla="*/ 20 h 29"/>
                <a:gd name="T26" fmla="*/ 0 w 28"/>
                <a:gd name="T27" fmla="*/ 10 h 29"/>
                <a:gd name="T28" fmla="*/ 1 w 28"/>
                <a:gd name="T29" fmla="*/ 6 h 29"/>
                <a:gd name="T30" fmla="*/ 5 w 28"/>
                <a:gd name="T31" fmla="*/ 2 h 29"/>
                <a:gd name="T32" fmla="*/ 9 w 28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29"/>
                <a:gd name="T53" fmla="*/ 28 w 28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29">
                  <a:moveTo>
                    <a:pt x="9" y="0"/>
                  </a:moveTo>
                  <a:lnTo>
                    <a:pt x="15" y="0"/>
                  </a:lnTo>
                  <a:lnTo>
                    <a:pt x="21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8" y="18"/>
                  </a:lnTo>
                  <a:lnTo>
                    <a:pt x="26" y="23"/>
                  </a:lnTo>
                  <a:lnTo>
                    <a:pt x="23" y="27"/>
                  </a:lnTo>
                  <a:lnTo>
                    <a:pt x="17" y="29"/>
                  </a:lnTo>
                  <a:lnTo>
                    <a:pt x="11" y="29"/>
                  </a:lnTo>
                  <a:lnTo>
                    <a:pt x="5" y="27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8" name="Freeform 576"/>
            <p:cNvSpPr>
              <a:spLocks noEditPoints="1"/>
            </p:cNvSpPr>
            <p:nvPr/>
          </p:nvSpPr>
          <p:spPr bwMode="auto">
            <a:xfrm>
              <a:off x="1530" y="1278"/>
              <a:ext cx="17" cy="16"/>
            </a:xfrm>
            <a:custGeom>
              <a:avLst/>
              <a:gdLst>
                <a:gd name="T0" fmla="*/ 11 w 32"/>
                <a:gd name="T1" fmla="*/ 3 h 32"/>
                <a:gd name="T2" fmla="*/ 7 w 32"/>
                <a:gd name="T3" fmla="*/ 5 h 32"/>
                <a:gd name="T4" fmla="*/ 5 w 32"/>
                <a:gd name="T5" fmla="*/ 9 h 32"/>
                <a:gd name="T6" fmla="*/ 3 w 32"/>
                <a:gd name="T7" fmla="*/ 15 h 32"/>
                <a:gd name="T8" fmla="*/ 3 w 32"/>
                <a:gd name="T9" fmla="*/ 21 h 32"/>
                <a:gd name="T10" fmla="*/ 5 w 32"/>
                <a:gd name="T11" fmla="*/ 24 h 32"/>
                <a:gd name="T12" fmla="*/ 9 w 32"/>
                <a:gd name="T13" fmla="*/ 26 h 32"/>
                <a:gd name="T14" fmla="*/ 15 w 32"/>
                <a:gd name="T15" fmla="*/ 28 h 32"/>
                <a:gd name="T16" fmla="*/ 19 w 32"/>
                <a:gd name="T17" fmla="*/ 28 h 32"/>
                <a:gd name="T18" fmla="*/ 23 w 32"/>
                <a:gd name="T19" fmla="*/ 26 h 32"/>
                <a:gd name="T20" fmla="*/ 26 w 32"/>
                <a:gd name="T21" fmla="*/ 23 h 32"/>
                <a:gd name="T22" fmla="*/ 28 w 32"/>
                <a:gd name="T23" fmla="*/ 19 h 32"/>
                <a:gd name="T24" fmla="*/ 28 w 32"/>
                <a:gd name="T25" fmla="*/ 15 h 32"/>
                <a:gd name="T26" fmla="*/ 26 w 32"/>
                <a:gd name="T27" fmla="*/ 9 h 32"/>
                <a:gd name="T28" fmla="*/ 23 w 32"/>
                <a:gd name="T29" fmla="*/ 5 h 32"/>
                <a:gd name="T30" fmla="*/ 17 w 32"/>
                <a:gd name="T31" fmla="*/ 3 h 32"/>
                <a:gd name="T32" fmla="*/ 11 w 32"/>
                <a:gd name="T33" fmla="*/ 3 h 32"/>
                <a:gd name="T34" fmla="*/ 11 w 32"/>
                <a:gd name="T35" fmla="*/ 0 h 32"/>
                <a:gd name="T36" fmla="*/ 19 w 32"/>
                <a:gd name="T37" fmla="*/ 0 h 32"/>
                <a:gd name="T38" fmla="*/ 25 w 32"/>
                <a:gd name="T39" fmla="*/ 1 h 32"/>
                <a:gd name="T40" fmla="*/ 30 w 32"/>
                <a:gd name="T41" fmla="*/ 7 h 32"/>
                <a:gd name="T42" fmla="*/ 32 w 32"/>
                <a:gd name="T43" fmla="*/ 13 h 32"/>
                <a:gd name="T44" fmla="*/ 32 w 32"/>
                <a:gd name="T45" fmla="*/ 19 h 32"/>
                <a:gd name="T46" fmla="*/ 30 w 32"/>
                <a:gd name="T47" fmla="*/ 24 h 32"/>
                <a:gd name="T48" fmla="*/ 25 w 32"/>
                <a:gd name="T49" fmla="*/ 30 h 32"/>
                <a:gd name="T50" fmla="*/ 19 w 32"/>
                <a:gd name="T51" fmla="*/ 32 h 32"/>
                <a:gd name="T52" fmla="*/ 13 w 32"/>
                <a:gd name="T53" fmla="*/ 32 h 32"/>
                <a:gd name="T54" fmla="*/ 7 w 32"/>
                <a:gd name="T55" fmla="*/ 30 h 32"/>
                <a:gd name="T56" fmla="*/ 3 w 32"/>
                <a:gd name="T57" fmla="*/ 28 h 32"/>
                <a:gd name="T58" fmla="*/ 2 w 32"/>
                <a:gd name="T59" fmla="*/ 26 h 32"/>
                <a:gd name="T60" fmla="*/ 0 w 32"/>
                <a:gd name="T61" fmla="*/ 23 h 32"/>
                <a:gd name="T62" fmla="*/ 0 w 32"/>
                <a:gd name="T63" fmla="*/ 15 h 32"/>
                <a:gd name="T64" fmla="*/ 2 w 32"/>
                <a:gd name="T65" fmla="*/ 9 h 32"/>
                <a:gd name="T66" fmla="*/ 2 w 32"/>
                <a:gd name="T67" fmla="*/ 7 h 32"/>
                <a:gd name="T68" fmla="*/ 5 w 32"/>
                <a:gd name="T69" fmla="*/ 1 h 32"/>
                <a:gd name="T70" fmla="*/ 11 w 32"/>
                <a:gd name="T71" fmla="*/ 0 h 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32"/>
                <a:gd name="T110" fmla="*/ 32 w 32"/>
                <a:gd name="T111" fmla="*/ 32 h 3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32">
                  <a:moveTo>
                    <a:pt x="11" y="3"/>
                  </a:moveTo>
                  <a:lnTo>
                    <a:pt x="7" y="5"/>
                  </a:lnTo>
                  <a:lnTo>
                    <a:pt x="5" y="9"/>
                  </a:lnTo>
                  <a:lnTo>
                    <a:pt x="3" y="15"/>
                  </a:lnTo>
                  <a:lnTo>
                    <a:pt x="3" y="21"/>
                  </a:lnTo>
                  <a:lnTo>
                    <a:pt x="5" y="24"/>
                  </a:lnTo>
                  <a:lnTo>
                    <a:pt x="9" y="26"/>
                  </a:lnTo>
                  <a:lnTo>
                    <a:pt x="15" y="28"/>
                  </a:lnTo>
                  <a:lnTo>
                    <a:pt x="19" y="28"/>
                  </a:lnTo>
                  <a:lnTo>
                    <a:pt x="23" y="26"/>
                  </a:lnTo>
                  <a:lnTo>
                    <a:pt x="26" y="23"/>
                  </a:lnTo>
                  <a:lnTo>
                    <a:pt x="28" y="19"/>
                  </a:lnTo>
                  <a:lnTo>
                    <a:pt x="28" y="15"/>
                  </a:lnTo>
                  <a:lnTo>
                    <a:pt x="26" y="9"/>
                  </a:lnTo>
                  <a:lnTo>
                    <a:pt x="23" y="5"/>
                  </a:lnTo>
                  <a:lnTo>
                    <a:pt x="17" y="3"/>
                  </a:lnTo>
                  <a:lnTo>
                    <a:pt x="11" y="3"/>
                  </a:lnTo>
                  <a:close/>
                  <a:moveTo>
                    <a:pt x="11" y="0"/>
                  </a:moveTo>
                  <a:lnTo>
                    <a:pt x="19" y="0"/>
                  </a:lnTo>
                  <a:lnTo>
                    <a:pt x="25" y="1"/>
                  </a:lnTo>
                  <a:lnTo>
                    <a:pt x="30" y="7"/>
                  </a:lnTo>
                  <a:lnTo>
                    <a:pt x="32" y="13"/>
                  </a:lnTo>
                  <a:lnTo>
                    <a:pt x="32" y="19"/>
                  </a:lnTo>
                  <a:lnTo>
                    <a:pt x="30" y="24"/>
                  </a:lnTo>
                  <a:lnTo>
                    <a:pt x="25" y="30"/>
                  </a:lnTo>
                  <a:lnTo>
                    <a:pt x="19" y="32"/>
                  </a:lnTo>
                  <a:lnTo>
                    <a:pt x="13" y="32"/>
                  </a:lnTo>
                  <a:lnTo>
                    <a:pt x="7" y="30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2" y="9"/>
                  </a:lnTo>
                  <a:lnTo>
                    <a:pt x="2" y="7"/>
                  </a:lnTo>
                  <a:lnTo>
                    <a:pt x="5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9" name="Freeform 577"/>
            <p:cNvSpPr>
              <a:spLocks/>
            </p:cNvSpPr>
            <p:nvPr/>
          </p:nvSpPr>
          <p:spPr bwMode="auto">
            <a:xfrm>
              <a:off x="1708" y="1076"/>
              <a:ext cx="13" cy="14"/>
            </a:xfrm>
            <a:custGeom>
              <a:avLst/>
              <a:gdLst>
                <a:gd name="T0" fmla="*/ 10 w 27"/>
                <a:gd name="T1" fmla="*/ 0 h 27"/>
                <a:gd name="T2" fmla="*/ 16 w 27"/>
                <a:gd name="T3" fmla="*/ 0 h 27"/>
                <a:gd name="T4" fmla="*/ 22 w 27"/>
                <a:gd name="T5" fmla="*/ 2 h 27"/>
                <a:gd name="T6" fmla="*/ 25 w 27"/>
                <a:gd name="T7" fmla="*/ 4 h 27"/>
                <a:gd name="T8" fmla="*/ 27 w 27"/>
                <a:gd name="T9" fmla="*/ 9 h 27"/>
                <a:gd name="T10" fmla="*/ 27 w 27"/>
                <a:gd name="T11" fmla="*/ 15 h 27"/>
                <a:gd name="T12" fmla="*/ 25 w 27"/>
                <a:gd name="T13" fmla="*/ 21 h 27"/>
                <a:gd name="T14" fmla="*/ 23 w 27"/>
                <a:gd name="T15" fmla="*/ 25 h 27"/>
                <a:gd name="T16" fmla="*/ 18 w 27"/>
                <a:gd name="T17" fmla="*/ 27 h 27"/>
                <a:gd name="T18" fmla="*/ 12 w 27"/>
                <a:gd name="T19" fmla="*/ 27 h 27"/>
                <a:gd name="T20" fmla="*/ 6 w 27"/>
                <a:gd name="T21" fmla="*/ 25 h 27"/>
                <a:gd name="T22" fmla="*/ 2 w 27"/>
                <a:gd name="T23" fmla="*/ 23 h 27"/>
                <a:gd name="T24" fmla="*/ 0 w 27"/>
                <a:gd name="T25" fmla="*/ 17 h 27"/>
                <a:gd name="T26" fmla="*/ 0 w 27"/>
                <a:gd name="T27" fmla="*/ 11 h 27"/>
                <a:gd name="T28" fmla="*/ 2 w 27"/>
                <a:gd name="T29" fmla="*/ 6 h 27"/>
                <a:gd name="T30" fmla="*/ 4 w 27"/>
                <a:gd name="T31" fmla="*/ 2 h 27"/>
                <a:gd name="T32" fmla="*/ 10 w 27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0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7" y="9"/>
                  </a:lnTo>
                  <a:lnTo>
                    <a:pt x="27" y="15"/>
                  </a:lnTo>
                  <a:lnTo>
                    <a:pt x="25" y="21"/>
                  </a:lnTo>
                  <a:lnTo>
                    <a:pt x="23" y="25"/>
                  </a:lnTo>
                  <a:lnTo>
                    <a:pt x="18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0" name="Freeform 578"/>
            <p:cNvSpPr>
              <a:spLocks noEditPoints="1"/>
            </p:cNvSpPr>
            <p:nvPr/>
          </p:nvSpPr>
          <p:spPr bwMode="auto">
            <a:xfrm>
              <a:off x="1707" y="1075"/>
              <a:ext cx="15" cy="16"/>
            </a:xfrm>
            <a:custGeom>
              <a:avLst/>
              <a:gdLst>
                <a:gd name="T0" fmla="*/ 11 w 30"/>
                <a:gd name="T1" fmla="*/ 4 h 31"/>
                <a:gd name="T2" fmla="*/ 7 w 30"/>
                <a:gd name="T3" fmla="*/ 6 h 31"/>
                <a:gd name="T4" fmla="*/ 5 w 30"/>
                <a:gd name="T5" fmla="*/ 8 h 31"/>
                <a:gd name="T6" fmla="*/ 3 w 30"/>
                <a:gd name="T7" fmla="*/ 13 h 31"/>
                <a:gd name="T8" fmla="*/ 3 w 30"/>
                <a:gd name="T9" fmla="*/ 19 h 31"/>
                <a:gd name="T10" fmla="*/ 5 w 30"/>
                <a:gd name="T11" fmla="*/ 23 h 31"/>
                <a:gd name="T12" fmla="*/ 9 w 30"/>
                <a:gd name="T13" fmla="*/ 25 h 31"/>
                <a:gd name="T14" fmla="*/ 15 w 30"/>
                <a:gd name="T15" fmla="*/ 27 h 31"/>
                <a:gd name="T16" fmla="*/ 19 w 30"/>
                <a:gd name="T17" fmla="*/ 27 h 31"/>
                <a:gd name="T18" fmla="*/ 23 w 30"/>
                <a:gd name="T19" fmla="*/ 25 h 31"/>
                <a:gd name="T20" fmla="*/ 24 w 30"/>
                <a:gd name="T21" fmla="*/ 23 h 31"/>
                <a:gd name="T22" fmla="*/ 26 w 30"/>
                <a:gd name="T23" fmla="*/ 17 h 31"/>
                <a:gd name="T24" fmla="*/ 26 w 30"/>
                <a:gd name="T25" fmla="*/ 13 h 31"/>
                <a:gd name="T26" fmla="*/ 24 w 30"/>
                <a:gd name="T27" fmla="*/ 8 h 31"/>
                <a:gd name="T28" fmla="*/ 21 w 30"/>
                <a:gd name="T29" fmla="*/ 6 h 31"/>
                <a:gd name="T30" fmla="*/ 15 w 30"/>
                <a:gd name="T31" fmla="*/ 4 h 31"/>
                <a:gd name="T32" fmla="*/ 11 w 30"/>
                <a:gd name="T33" fmla="*/ 4 h 31"/>
                <a:gd name="T34" fmla="*/ 11 w 30"/>
                <a:gd name="T35" fmla="*/ 0 h 31"/>
                <a:gd name="T36" fmla="*/ 17 w 30"/>
                <a:gd name="T37" fmla="*/ 0 h 31"/>
                <a:gd name="T38" fmla="*/ 23 w 30"/>
                <a:gd name="T39" fmla="*/ 2 h 31"/>
                <a:gd name="T40" fmla="*/ 26 w 30"/>
                <a:gd name="T41" fmla="*/ 4 h 31"/>
                <a:gd name="T42" fmla="*/ 28 w 30"/>
                <a:gd name="T43" fmla="*/ 6 h 31"/>
                <a:gd name="T44" fmla="*/ 30 w 30"/>
                <a:gd name="T45" fmla="*/ 11 h 31"/>
                <a:gd name="T46" fmla="*/ 30 w 30"/>
                <a:gd name="T47" fmla="*/ 17 h 31"/>
                <a:gd name="T48" fmla="*/ 28 w 30"/>
                <a:gd name="T49" fmla="*/ 23 h 31"/>
                <a:gd name="T50" fmla="*/ 28 w 30"/>
                <a:gd name="T51" fmla="*/ 25 h 31"/>
                <a:gd name="T52" fmla="*/ 24 w 30"/>
                <a:gd name="T53" fmla="*/ 29 h 31"/>
                <a:gd name="T54" fmla="*/ 19 w 30"/>
                <a:gd name="T55" fmla="*/ 31 h 31"/>
                <a:gd name="T56" fmla="*/ 13 w 30"/>
                <a:gd name="T57" fmla="*/ 31 h 31"/>
                <a:gd name="T58" fmla="*/ 7 w 30"/>
                <a:gd name="T59" fmla="*/ 29 h 31"/>
                <a:gd name="T60" fmla="*/ 3 w 30"/>
                <a:gd name="T61" fmla="*/ 27 h 31"/>
                <a:gd name="T62" fmla="*/ 1 w 30"/>
                <a:gd name="T63" fmla="*/ 25 h 31"/>
                <a:gd name="T64" fmla="*/ 0 w 30"/>
                <a:gd name="T65" fmla="*/ 21 h 31"/>
                <a:gd name="T66" fmla="*/ 0 w 30"/>
                <a:gd name="T67" fmla="*/ 13 h 31"/>
                <a:gd name="T68" fmla="*/ 1 w 30"/>
                <a:gd name="T69" fmla="*/ 8 h 31"/>
                <a:gd name="T70" fmla="*/ 1 w 30"/>
                <a:gd name="T71" fmla="*/ 6 h 31"/>
                <a:gd name="T72" fmla="*/ 5 w 30"/>
                <a:gd name="T73" fmla="*/ 2 h 31"/>
                <a:gd name="T74" fmla="*/ 11 w 30"/>
                <a:gd name="T75" fmla="*/ 0 h 3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"/>
                <a:gd name="T115" fmla="*/ 0 h 31"/>
                <a:gd name="T116" fmla="*/ 30 w 30"/>
                <a:gd name="T117" fmla="*/ 31 h 3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" h="31">
                  <a:moveTo>
                    <a:pt x="11" y="4"/>
                  </a:moveTo>
                  <a:lnTo>
                    <a:pt x="7" y="6"/>
                  </a:lnTo>
                  <a:lnTo>
                    <a:pt x="5" y="8"/>
                  </a:lnTo>
                  <a:lnTo>
                    <a:pt x="3" y="13"/>
                  </a:lnTo>
                  <a:lnTo>
                    <a:pt x="3" y="19"/>
                  </a:lnTo>
                  <a:lnTo>
                    <a:pt x="5" y="23"/>
                  </a:lnTo>
                  <a:lnTo>
                    <a:pt x="9" y="25"/>
                  </a:lnTo>
                  <a:lnTo>
                    <a:pt x="15" y="27"/>
                  </a:lnTo>
                  <a:lnTo>
                    <a:pt x="19" y="27"/>
                  </a:lnTo>
                  <a:lnTo>
                    <a:pt x="23" y="25"/>
                  </a:lnTo>
                  <a:lnTo>
                    <a:pt x="24" y="23"/>
                  </a:lnTo>
                  <a:lnTo>
                    <a:pt x="26" y="17"/>
                  </a:lnTo>
                  <a:lnTo>
                    <a:pt x="26" y="13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5" y="4"/>
                  </a:lnTo>
                  <a:lnTo>
                    <a:pt x="11" y="4"/>
                  </a:lnTo>
                  <a:close/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0" y="11"/>
                  </a:lnTo>
                  <a:lnTo>
                    <a:pt x="30" y="17"/>
                  </a:lnTo>
                  <a:lnTo>
                    <a:pt x="28" y="23"/>
                  </a:lnTo>
                  <a:lnTo>
                    <a:pt x="28" y="25"/>
                  </a:lnTo>
                  <a:lnTo>
                    <a:pt x="24" y="29"/>
                  </a:lnTo>
                  <a:lnTo>
                    <a:pt x="19" y="31"/>
                  </a:lnTo>
                  <a:lnTo>
                    <a:pt x="13" y="31"/>
                  </a:lnTo>
                  <a:lnTo>
                    <a:pt x="7" y="29"/>
                  </a:lnTo>
                  <a:lnTo>
                    <a:pt x="3" y="27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1" y="8"/>
                  </a:lnTo>
                  <a:lnTo>
                    <a:pt x="1" y="6"/>
                  </a:lnTo>
                  <a:lnTo>
                    <a:pt x="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1" name="Freeform 579"/>
            <p:cNvSpPr>
              <a:spLocks/>
            </p:cNvSpPr>
            <p:nvPr/>
          </p:nvSpPr>
          <p:spPr bwMode="auto">
            <a:xfrm>
              <a:off x="1277" y="1193"/>
              <a:ext cx="14" cy="14"/>
            </a:xfrm>
            <a:custGeom>
              <a:avLst/>
              <a:gdLst>
                <a:gd name="T0" fmla="*/ 10 w 27"/>
                <a:gd name="T1" fmla="*/ 0 h 27"/>
                <a:gd name="T2" fmla="*/ 16 w 27"/>
                <a:gd name="T3" fmla="*/ 0 h 27"/>
                <a:gd name="T4" fmla="*/ 21 w 27"/>
                <a:gd name="T5" fmla="*/ 2 h 27"/>
                <a:gd name="T6" fmla="*/ 25 w 27"/>
                <a:gd name="T7" fmla="*/ 4 h 27"/>
                <a:gd name="T8" fmla="*/ 27 w 27"/>
                <a:gd name="T9" fmla="*/ 9 h 27"/>
                <a:gd name="T10" fmla="*/ 27 w 27"/>
                <a:gd name="T11" fmla="*/ 15 h 27"/>
                <a:gd name="T12" fmla="*/ 25 w 27"/>
                <a:gd name="T13" fmla="*/ 21 h 27"/>
                <a:gd name="T14" fmla="*/ 23 w 27"/>
                <a:gd name="T15" fmla="*/ 25 h 27"/>
                <a:gd name="T16" fmla="*/ 17 w 27"/>
                <a:gd name="T17" fmla="*/ 27 h 27"/>
                <a:gd name="T18" fmla="*/ 12 w 27"/>
                <a:gd name="T19" fmla="*/ 27 h 27"/>
                <a:gd name="T20" fmla="*/ 6 w 27"/>
                <a:gd name="T21" fmla="*/ 25 h 27"/>
                <a:gd name="T22" fmla="*/ 2 w 27"/>
                <a:gd name="T23" fmla="*/ 23 h 27"/>
                <a:gd name="T24" fmla="*/ 0 w 27"/>
                <a:gd name="T25" fmla="*/ 17 h 27"/>
                <a:gd name="T26" fmla="*/ 0 w 27"/>
                <a:gd name="T27" fmla="*/ 11 h 27"/>
                <a:gd name="T28" fmla="*/ 2 w 27"/>
                <a:gd name="T29" fmla="*/ 5 h 27"/>
                <a:gd name="T30" fmla="*/ 4 w 27"/>
                <a:gd name="T31" fmla="*/ 2 h 27"/>
                <a:gd name="T32" fmla="*/ 10 w 27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0" y="0"/>
                  </a:moveTo>
                  <a:lnTo>
                    <a:pt x="16" y="0"/>
                  </a:lnTo>
                  <a:lnTo>
                    <a:pt x="21" y="2"/>
                  </a:lnTo>
                  <a:lnTo>
                    <a:pt x="25" y="4"/>
                  </a:lnTo>
                  <a:lnTo>
                    <a:pt x="27" y="9"/>
                  </a:lnTo>
                  <a:lnTo>
                    <a:pt x="27" y="15"/>
                  </a:lnTo>
                  <a:lnTo>
                    <a:pt x="25" y="21"/>
                  </a:lnTo>
                  <a:lnTo>
                    <a:pt x="23" y="25"/>
                  </a:lnTo>
                  <a:lnTo>
                    <a:pt x="17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2" name="Freeform 580"/>
            <p:cNvSpPr>
              <a:spLocks noEditPoints="1"/>
            </p:cNvSpPr>
            <p:nvPr/>
          </p:nvSpPr>
          <p:spPr bwMode="auto">
            <a:xfrm>
              <a:off x="1276" y="1192"/>
              <a:ext cx="15" cy="16"/>
            </a:xfrm>
            <a:custGeom>
              <a:avLst/>
              <a:gdLst>
                <a:gd name="T0" fmla="*/ 12 w 31"/>
                <a:gd name="T1" fmla="*/ 4 h 31"/>
                <a:gd name="T2" fmla="*/ 8 w 31"/>
                <a:gd name="T3" fmla="*/ 6 h 31"/>
                <a:gd name="T4" fmla="*/ 6 w 31"/>
                <a:gd name="T5" fmla="*/ 7 h 31"/>
                <a:gd name="T6" fmla="*/ 4 w 31"/>
                <a:gd name="T7" fmla="*/ 13 h 31"/>
                <a:gd name="T8" fmla="*/ 4 w 31"/>
                <a:gd name="T9" fmla="*/ 19 h 31"/>
                <a:gd name="T10" fmla="*/ 6 w 31"/>
                <a:gd name="T11" fmla="*/ 23 h 31"/>
                <a:gd name="T12" fmla="*/ 10 w 31"/>
                <a:gd name="T13" fmla="*/ 25 h 31"/>
                <a:gd name="T14" fmla="*/ 16 w 31"/>
                <a:gd name="T15" fmla="*/ 27 h 31"/>
                <a:gd name="T16" fmla="*/ 19 w 31"/>
                <a:gd name="T17" fmla="*/ 27 h 31"/>
                <a:gd name="T18" fmla="*/ 23 w 31"/>
                <a:gd name="T19" fmla="*/ 25 h 31"/>
                <a:gd name="T20" fmla="*/ 25 w 31"/>
                <a:gd name="T21" fmla="*/ 23 h 31"/>
                <a:gd name="T22" fmla="*/ 27 w 31"/>
                <a:gd name="T23" fmla="*/ 17 h 31"/>
                <a:gd name="T24" fmla="*/ 27 w 31"/>
                <a:gd name="T25" fmla="*/ 13 h 31"/>
                <a:gd name="T26" fmla="*/ 25 w 31"/>
                <a:gd name="T27" fmla="*/ 7 h 31"/>
                <a:gd name="T28" fmla="*/ 21 w 31"/>
                <a:gd name="T29" fmla="*/ 6 h 31"/>
                <a:gd name="T30" fmla="*/ 16 w 31"/>
                <a:gd name="T31" fmla="*/ 4 h 31"/>
                <a:gd name="T32" fmla="*/ 12 w 31"/>
                <a:gd name="T33" fmla="*/ 4 h 31"/>
                <a:gd name="T34" fmla="*/ 12 w 31"/>
                <a:gd name="T35" fmla="*/ 0 h 31"/>
                <a:gd name="T36" fmla="*/ 18 w 31"/>
                <a:gd name="T37" fmla="*/ 0 h 31"/>
                <a:gd name="T38" fmla="*/ 23 w 31"/>
                <a:gd name="T39" fmla="*/ 2 h 31"/>
                <a:gd name="T40" fmla="*/ 27 w 31"/>
                <a:gd name="T41" fmla="*/ 4 h 31"/>
                <a:gd name="T42" fmla="*/ 29 w 31"/>
                <a:gd name="T43" fmla="*/ 6 h 31"/>
                <a:gd name="T44" fmla="*/ 31 w 31"/>
                <a:gd name="T45" fmla="*/ 11 h 31"/>
                <a:gd name="T46" fmla="*/ 31 w 31"/>
                <a:gd name="T47" fmla="*/ 17 h 31"/>
                <a:gd name="T48" fmla="*/ 29 w 31"/>
                <a:gd name="T49" fmla="*/ 23 h 31"/>
                <a:gd name="T50" fmla="*/ 29 w 31"/>
                <a:gd name="T51" fmla="*/ 25 h 31"/>
                <a:gd name="T52" fmla="*/ 25 w 31"/>
                <a:gd name="T53" fmla="*/ 29 h 31"/>
                <a:gd name="T54" fmla="*/ 19 w 31"/>
                <a:gd name="T55" fmla="*/ 31 h 31"/>
                <a:gd name="T56" fmla="*/ 14 w 31"/>
                <a:gd name="T57" fmla="*/ 31 h 31"/>
                <a:gd name="T58" fmla="*/ 8 w 31"/>
                <a:gd name="T59" fmla="*/ 29 h 31"/>
                <a:gd name="T60" fmla="*/ 4 w 31"/>
                <a:gd name="T61" fmla="*/ 27 h 31"/>
                <a:gd name="T62" fmla="*/ 2 w 31"/>
                <a:gd name="T63" fmla="*/ 25 h 31"/>
                <a:gd name="T64" fmla="*/ 0 w 31"/>
                <a:gd name="T65" fmla="*/ 21 h 31"/>
                <a:gd name="T66" fmla="*/ 0 w 31"/>
                <a:gd name="T67" fmla="*/ 13 h 31"/>
                <a:gd name="T68" fmla="*/ 2 w 31"/>
                <a:gd name="T69" fmla="*/ 7 h 31"/>
                <a:gd name="T70" fmla="*/ 2 w 31"/>
                <a:gd name="T71" fmla="*/ 6 h 31"/>
                <a:gd name="T72" fmla="*/ 6 w 31"/>
                <a:gd name="T73" fmla="*/ 2 h 31"/>
                <a:gd name="T74" fmla="*/ 12 w 31"/>
                <a:gd name="T75" fmla="*/ 0 h 3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"/>
                <a:gd name="T115" fmla="*/ 0 h 31"/>
                <a:gd name="T116" fmla="*/ 31 w 31"/>
                <a:gd name="T117" fmla="*/ 31 h 3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" h="31">
                  <a:moveTo>
                    <a:pt x="12" y="4"/>
                  </a:moveTo>
                  <a:lnTo>
                    <a:pt x="8" y="6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5"/>
                  </a:lnTo>
                  <a:lnTo>
                    <a:pt x="16" y="27"/>
                  </a:lnTo>
                  <a:lnTo>
                    <a:pt x="19" y="27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5" y="7"/>
                  </a:lnTo>
                  <a:lnTo>
                    <a:pt x="21" y="6"/>
                  </a:lnTo>
                  <a:lnTo>
                    <a:pt x="16" y="4"/>
                  </a:lnTo>
                  <a:lnTo>
                    <a:pt x="12" y="4"/>
                  </a:lnTo>
                  <a:close/>
                  <a:moveTo>
                    <a:pt x="12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29" y="6"/>
                  </a:lnTo>
                  <a:lnTo>
                    <a:pt x="31" y="11"/>
                  </a:lnTo>
                  <a:lnTo>
                    <a:pt x="31" y="17"/>
                  </a:lnTo>
                  <a:lnTo>
                    <a:pt x="29" y="23"/>
                  </a:lnTo>
                  <a:lnTo>
                    <a:pt x="29" y="25"/>
                  </a:lnTo>
                  <a:lnTo>
                    <a:pt x="25" y="29"/>
                  </a:lnTo>
                  <a:lnTo>
                    <a:pt x="19" y="31"/>
                  </a:lnTo>
                  <a:lnTo>
                    <a:pt x="14" y="31"/>
                  </a:lnTo>
                  <a:lnTo>
                    <a:pt x="8" y="29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6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3" name="Freeform 581"/>
            <p:cNvSpPr>
              <a:spLocks/>
            </p:cNvSpPr>
            <p:nvPr/>
          </p:nvSpPr>
          <p:spPr bwMode="auto">
            <a:xfrm>
              <a:off x="1595" y="1510"/>
              <a:ext cx="14" cy="14"/>
            </a:xfrm>
            <a:custGeom>
              <a:avLst/>
              <a:gdLst>
                <a:gd name="T0" fmla="*/ 10 w 29"/>
                <a:gd name="T1" fmla="*/ 0 h 28"/>
                <a:gd name="T2" fmla="*/ 15 w 29"/>
                <a:gd name="T3" fmla="*/ 0 h 28"/>
                <a:gd name="T4" fmla="*/ 21 w 29"/>
                <a:gd name="T5" fmla="*/ 2 h 28"/>
                <a:gd name="T6" fmla="*/ 25 w 29"/>
                <a:gd name="T7" fmla="*/ 3 h 28"/>
                <a:gd name="T8" fmla="*/ 27 w 29"/>
                <a:gd name="T9" fmla="*/ 9 h 28"/>
                <a:gd name="T10" fmla="*/ 29 w 29"/>
                <a:gd name="T11" fmla="*/ 13 h 28"/>
                <a:gd name="T12" fmla="*/ 27 w 29"/>
                <a:gd name="T13" fmla="*/ 19 h 28"/>
                <a:gd name="T14" fmla="*/ 25 w 29"/>
                <a:gd name="T15" fmla="*/ 23 h 28"/>
                <a:gd name="T16" fmla="*/ 21 w 29"/>
                <a:gd name="T17" fmla="*/ 27 h 28"/>
                <a:gd name="T18" fmla="*/ 17 w 29"/>
                <a:gd name="T19" fmla="*/ 28 h 28"/>
                <a:gd name="T20" fmla="*/ 12 w 29"/>
                <a:gd name="T21" fmla="*/ 28 h 28"/>
                <a:gd name="T22" fmla="*/ 6 w 29"/>
                <a:gd name="T23" fmla="*/ 27 h 28"/>
                <a:gd name="T24" fmla="*/ 2 w 29"/>
                <a:gd name="T25" fmla="*/ 23 h 28"/>
                <a:gd name="T26" fmla="*/ 0 w 29"/>
                <a:gd name="T27" fmla="*/ 17 h 28"/>
                <a:gd name="T28" fmla="*/ 0 w 29"/>
                <a:gd name="T29" fmla="*/ 11 h 28"/>
                <a:gd name="T30" fmla="*/ 2 w 29"/>
                <a:gd name="T31" fmla="*/ 5 h 28"/>
                <a:gd name="T32" fmla="*/ 4 w 29"/>
                <a:gd name="T33" fmla="*/ 2 h 28"/>
                <a:gd name="T34" fmla="*/ 10 w 29"/>
                <a:gd name="T35" fmla="*/ 0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"/>
                <a:gd name="T55" fmla="*/ 0 h 28"/>
                <a:gd name="T56" fmla="*/ 29 w 29"/>
                <a:gd name="T57" fmla="*/ 28 h 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" h="28">
                  <a:moveTo>
                    <a:pt x="10" y="0"/>
                  </a:moveTo>
                  <a:lnTo>
                    <a:pt x="15" y="0"/>
                  </a:lnTo>
                  <a:lnTo>
                    <a:pt x="21" y="2"/>
                  </a:lnTo>
                  <a:lnTo>
                    <a:pt x="25" y="3"/>
                  </a:lnTo>
                  <a:lnTo>
                    <a:pt x="27" y="9"/>
                  </a:lnTo>
                  <a:lnTo>
                    <a:pt x="29" y="13"/>
                  </a:lnTo>
                  <a:lnTo>
                    <a:pt x="27" y="19"/>
                  </a:lnTo>
                  <a:lnTo>
                    <a:pt x="25" y="23"/>
                  </a:lnTo>
                  <a:lnTo>
                    <a:pt x="21" y="27"/>
                  </a:lnTo>
                  <a:lnTo>
                    <a:pt x="17" y="28"/>
                  </a:lnTo>
                  <a:lnTo>
                    <a:pt x="12" y="28"/>
                  </a:lnTo>
                  <a:lnTo>
                    <a:pt x="6" y="27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5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4" name="Freeform 582"/>
            <p:cNvSpPr>
              <a:spLocks noEditPoints="1"/>
            </p:cNvSpPr>
            <p:nvPr/>
          </p:nvSpPr>
          <p:spPr bwMode="auto">
            <a:xfrm>
              <a:off x="1594" y="1509"/>
              <a:ext cx="16" cy="16"/>
            </a:xfrm>
            <a:custGeom>
              <a:avLst/>
              <a:gdLst>
                <a:gd name="T0" fmla="*/ 12 w 33"/>
                <a:gd name="T1" fmla="*/ 4 h 32"/>
                <a:gd name="T2" fmla="*/ 8 w 33"/>
                <a:gd name="T3" fmla="*/ 5 h 32"/>
                <a:gd name="T4" fmla="*/ 6 w 33"/>
                <a:gd name="T5" fmla="*/ 7 h 32"/>
                <a:gd name="T6" fmla="*/ 4 w 33"/>
                <a:gd name="T7" fmla="*/ 13 h 32"/>
                <a:gd name="T8" fmla="*/ 4 w 33"/>
                <a:gd name="T9" fmla="*/ 19 h 32"/>
                <a:gd name="T10" fmla="*/ 6 w 33"/>
                <a:gd name="T11" fmla="*/ 23 h 32"/>
                <a:gd name="T12" fmla="*/ 10 w 33"/>
                <a:gd name="T13" fmla="*/ 27 h 32"/>
                <a:gd name="T14" fmla="*/ 16 w 33"/>
                <a:gd name="T15" fmla="*/ 29 h 32"/>
                <a:gd name="T16" fmla="*/ 19 w 33"/>
                <a:gd name="T17" fmla="*/ 29 h 32"/>
                <a:gd name="T18" fmla="*/ 23 w 33"/>
                <a:gd name="T19" fmla="*/ 27 h 32"/>
                <a:gd name="T20" fmla="*/ 27 w 33"/>
                <a:gd name="T21" fmla="*/ 21 h 32"/>
                <a:gd name="T22" fmla="*/ 29 w 33"/>
                <a:gd name="T23" fmla="*/ 17 h 32"/>
                <a:gd name="T24" fmla="*/ 29 w 33"/>
                <a:gd name="T25" fmla="*/ 15 h 32"/>
                <a:gd name="T26" fmla="*/ 27 w 33"/>
                <a:gd name="T27" fmla="*/ 13 h 32"/>
                <a:gd name="T28" fmla="*/ 25 w 33"/>
                <a:gd name="T29" fmla="*/ 7 h 32"/>
                <a:gd name="T30" fmla="*/ 21 w 33"/>
                <a:gd name="T31" fmla="*/ 5 h 32"/>
                <a:gd name="T32" fmla="*/ 16 w 33"/>
                <a:gd name="T33" fmla="*/ 4 h 32"/>
                <a:gd name="T34" fmla="*/ 12 w 33"/>
                <a:gd name="T35" fmla="*/ 4 h 32"/>
                <a:gd name="T36" fmla="*/ 12 w 33"/>
                <a:gd name="T37" fmla="*/ 0 h 32"/>
                <a:gd name="T38" fmla="*/ 17 w 33"/>
                <a:gd name="T39" fmla="*/ 0 h 32"/>
                <a:gd name="T40" fmla="*/ 23 w 33"/>
                <a:gd name="T41" fmla="*/ 2 h 32"/>
                <a:gd name="T42" fmla="*/ 27 w 33"/>
                <a:gd name="T43" fmla="*/ 4 h 32"/>
                <a:gd name="T44" fmla="*/ 29 w 33"/>
                <a:gd name="T45" fmla="*/ 5 h 32"/>
                <a:gd name="T46" fmla="*/ 33 w 33"/>
                <a:gd name="T47" fmla="*/ 17 h 32"/>
                <a:gd name="T48" fmla="*/ 31 w 33"/>
                <a:gd name="T49" fmla="*/ 23 h 32"/>
                <a:gd name="T50" fmla="*/ 29 w 33"/>
                <a:gd name="T51" fmla="*/ 25 h 32"/>
                <a:gd name="T52" fmla="*/ 25 w 33"/>
                <a:gd name="T53" fmla="*/ 30 h 32"/>
                <a:gd name="T54" fmla="*/ 19 w 33"/>
                <a:gd name="T55" fmla="*/ 32 h 32"/>
                <a:gd name="T56" fmla="*/ 14 w 33"/>
                <a:gd name="T57" fmla="*/ 32 h 32"/>
                <a:gd name="T58" fmla="*/ 8 w 33"/>
                <a:gd name="T59" fmla="*/ 30 h 32"/>
                <a:gd name="T60" fmla="*/ 2 w 33"/>
                <a:gd name="T61" fmla="*/ 25 h 32"/>
                <a:gd name="T62" fmla="*/ 0 w 33"/>
                <a:gd name="T63" fmla="*/ 21 h 32"/>
                <a:gd name="T64" fmla="*/ 0 w 33"/>
                <a:gd name="T65" fmla="*/ 13 h 32"/>
                <a:gd name="T66" fmla="*/ 2 w 33"/>
                <a:gd name="T67" fmla="*/ 7 h 32"/>
                <a:gd name="T68" fmla="*/ 2 w 33"/>
                <a:gd name="T69" fmla="*/ 5 h 32"/>
                <a:gd name="T70" fmla="*/ 6 w 33"/>
                <a:gd name="T71" fmla="*/ 2 h 32"/>
                <a:gd name="T72" fmla="*/ 12 w 33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"/>
                <a:gd name="T112" fmla="*/ 0 h 32"/>
                <a:gd name="T113" fmla="*/ 33 w 33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" h="32">
                  <a:moveTo>
                    <a:pt x="12" y="4"/>
                  </a:moveTo>
                  <a:lnTo>
                    <a:pt x="8" y="5"/>
                  </a:lnTo>
                  <a:lnTo>
                    <a:pt x="6" y="7"/>
                  </a:lnTo>
                  <a:lnTo>
                    <a:pt x="4" y="13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0" y="27"/>
                  </a:lnTo>
                  <a:lnTo>
                    <a:pt x="16" y="29"/>
                  </a:lnTo>
                  <a:lnTo>
                    <a:pt x="19" y="29"/>
                  </a:lnTo>
                  <a:lnTo>
                    <a:pt x="23" y="27"/>
                  </a:lnTo>
                  <a:lnTo>
                    <a:pt x="27" y="21"/>
                  </a:lnTo>
                  <a:lnTo>
                    <a:pt x="29" y="17"/>
                  </a:lnTo>
                  <a:lnTo>
                    <a:pt x="29" y="15"/>
                  </a:lnTo>
                  <a:lnTo>
                    <a:pt x="27" y="13"/>
                  </a:lnTo>
                  <a:lnTo>
                    <a:pt x="25" y="7"/>
                  </a:lnTo>
                  <a:lnTo>
                    <a:pt x="21" y="5"/>
                  </a:lnTo>
                  <a:lnTo>
                    <a:pt x="16" y="4"/>
                  </a:lnTo>
                  <a:lnTo>
                    <a:pt x="12" y="4"/>
                  </a:lnTo>
                  <a:close/>
                  <a:moveTo>
                    <a:pt x="12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7" y="4"/>
                  </a:lnTo>
                  <a:lnTo>
                    <a:pt x="29" y="5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29" y="25"/>
                  </a:lnTo>
                  <a:lnTo>
                    <a:pt x="25" y="30"/>
                  </a:lnTo>
                  <a:lnTo>
                    <a:pt x="19" y="32"/>
                  </a:lnTo>
                  <a:lnTo>
                    <a:pt x="14" y="32"/>
                  </a:lnTo>
                  <a:lnTo>
                    <a:pt x="8" y="30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7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5" name="Line 583"/>
            <p:cNvSpPr>
              <a:spLocks noChangeShapeType="1"/>
            </p:cNvSpPr>
            <p:nvPr/>
          </p:nvSpPr>
          <p:spPr bwMode="auto">
            <a:xfrm>
              <a:off x="1276" y="1200"/>
              <a:ext cx="260" cy="8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6" name="Line 584"/>
            <p:cNvSpPr>
              <a:spLocks noChangeShapeType="1"/>
            </p:cNvSpPr>
            <p:nvPr/>
          </p:nvSpPr>
          <p:spPr bwMode="auto">
            <a:xfrm flipH="1" flipV="1">
              <a:off x="1536" y="1286"/>
              <a:ext cx="63" cy="23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7" name="Line 585"/>
            <p:cNvSpPr>
              <a:spLocks noChangeShapeType="1"/>
            </p:cNvSpPr>
            <p:nvPr/>
          </p:nvSpPr>
          <p:spPr bwMode="auto">
            <a:xfrm flipV="1">
              <a:off x="1536" y="1080"/>
              <a:ext cx="180" cy="2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8" name="Freeform 586"/>
            <p:cNvSpPr>
              <a:spLocks/>
            </p:cNvSpPr>
            <p:nvPr/>
          </p:nvSpPr>
          <p:spPr bwMode="auto">
            <a:xfrm>
              <a:off x="1049" y="806"/>
              <a:ext cx="14" cy="14"/>
            </a:xfrm>
            <a:custGeom>
              <a:avLst/>
              <a:gdLst>
                <a:gd name="T0" fmla="*/ 13 w 28"/>
                <a:gd name="T1" fmla="*/ 0 h 29"/>
                <a:gd name="T2" fmla="*/ 17 w 28"/>
                <a:gd name="T3" fmla="*/ 0 h 29"/>
                <a:gd name="T4" fmla="*/ 21 w 28"/>
                <a:gd name="T5" fmla="*/ 2 h 29"/>
                <a:gd name="T6" fmla="*/ 25 w 28"/>
                <a:gd name="T7" fmla="*/ 6 h 29"/>
                <a:gd name="T8" fmla="*/ 28 w 28"/>
                <a:gd name="T9" fmla="*/ 13 h 29"/>
                <a:gd name="T10" fmla="*/ 28 w 28"/>
                <a:gd name="T11" fmla="*/ 19 h 29"/>
                <a:gd name="T12" fmla="*/ 27 w 28"/>
                <a:gd name="T13" fmla="*/ 23 h 29"/>
                <a:gd name="T14" fmla="*/ 23 w 28"/>
                <a:gd name="T15" fmla="*/ 27 h 29"/>
                <a:gd name="T16" fmla="*/ 19 w 28"/>
                <a:gd name="T17" fmla="*/ 29 h 29"/>
                <a:gd name="T18" fmla="*/ 11 w 28"/>
                <a:gd name="T19" fmla="*/ 29 h 29"/>
                <a:gd name="T20" fmla="*/ 7 w 28"/>
                <a:gd name="T21" fmla="*/ 27 h 29"/>
                <a:gd name="T22" fmla="*/ 0 w 28"/>
                <a:gd name="T23" fmla="*/ 19 h 29"/>
                <a:gd name="T24" fmla="*/ 0 w 28"/>
                <a:gd name="T25" fmla="*/ 13 h 29"/>
                <a:gd name="T26" fmla="*/ 2 w 28"/>
                <a:gd name="T27" fmla="*/ 8 h 29"/>
                <a:gd name="T28" fmla="*/ 5 w 28"/>
                <a:gd name="T29" fmla="*/ 4 h 29"/>
                <a:gd name="T30" fmla="*/ 13 w 28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29"/>
                <a:gd name="T50" fmla="*/ 28 w 28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29">
                  <a:moveTo>
                    <a:pt x="13" y="0"/>
                  </a:moveTo>
                  <a:lnTo>
                    <a:pt x="17" y="0"/>
                  </a:lnTo>
                  <a:lnTo>
                    <a:pt x="21" y="2"/>
                  </a:lnTo>
                  <a:lnTo>
                    <a:pt x="25" y="6"/>
                  </a:lnTo>
                  <a:lnTo>
                    <a:pt x="28" y="13"/>
                  </a:lnTo>
                  <a:lnTo>
                    <a:pt x="28" y="19"/>
                  </a:lnTo>
                  <a:lnTo>
                    <a:pt x="27" y="23"/>
                  </a:lnTo>
                  <a:lnTo>
                    <a:pt x="23" y="27"/>
                  </a:lnTo>
                  <a:lnTo>
                    <a:pt x="19" y="29"/>
                  </a:lnTo>
                  <a:lnTo>
                    <a:pt x="11" y="29"/>
                  </a:lnTo>
                  <a:lnTo>
                    <a:pt x="7" y="27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2" y="8"/>
                  </a:lnTo>
                  <a:lnTo>
                    <a:pt x="5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79" name="Freeform 587"/>
            <p:cNvSpPr>
              <a:spLocks noEditPoints="1"/>
            </p:cNvSpPr>
            <p:nvPr/>
          </p:nvSpPr>
          <p:spPr bwMode="auto">
            <a:xfrm>
              <a:off x="1048" y="805"/>
              <a:ext cx="16" cy="16"/>
            </a:xfrm>
            <a:custGeom>
              <a:avLst/>
              <a:gdLst>
                <a:gd name="T0" fmla="*/ 19 w 32"/>
                <a:gd name="T1" fmla="*/ 4 h 33"/>
                <a:gd name="T2" fmla="*/ 13 w 32"/>
                <a:gd name="T3" fmla="*/ 6 h 33"/>
                <a:gd name="T4" fmla="*/ 9 w 32"/>
                <a:gd name="T5" fmla="*/ 8 h 33"/>
                <a:gd name="T6" fmla="*/ 6 w 32"/>
                <a:gd name="T7" fmla="*/ 11 h 33"/>
                <a:gd name="T8" fmla="*/ 4 w 32"/>
                <a:gd name="T9" fmla="*/ 15 h 33"/>
                <a:gd name="T10" fmla="*/ 4 w 32"/>
                <a:gd name="T11" fmla="*/ 19 h 33"/>
                <a:gd name="T12" fmla="*/ 6 w 32"/>
                <a:gd name="T13" fmla="*/ 23 h 33"/>
                <a:gd name="T14" fmla="*/ 11 w 32"/>
                <a:gd name="T15" fmla="*/ 27 h 33"/>
                <a:gd name="T16" fmla="*/ 15 w 32"/>
                <a:gd name="T17" fmla="*/ 29 h 33"/>
                <a:gd name="T18" fmla="*/ 19 w 32"/>
                <a:gd name="T19" fmla="*/ 29 h 33"/>
                <a:gd name="T20" fmla="*/ 25 w 32"/>
                <a:gd name="T21" fmla="*/ 27 h 33"/>
                <a:gd name="T22" fmla="*/ 29 w 32"/>
                <a:gd name="T23" fmla="*/ 25 h 33"/>
                <a:gd name="T24" fmla="*/ 29 w 32"/>
                <a:gd name="T25" fmla="*/ 13 h 33"/>
                <a:gd name="T26" fmla="*/ 25 w 32"/>
                <a:gd name="T27" fmla="*/ 8 h 33"/>
                <a:gd name="T28" fmla="*/ 23 w 32"/>
                <a:gd name="T29" fmla="*/ 6 h 33"/>
                <a:gd name="T30" fmla="*/ 19 w 32"/>
                <a:gd name="T31" fmla="*/ 4 h 33"/>
                <a:gd name="T32" fmla="*/ 17 w 32"/>
                <a:gd name="T33" fmla="*/ 0 h 33"/>
                <a:gd name="T34" fmla="*/ 19 w 32"/>
                <a:gd name="T35" fmla="*/ 0 h 33"/>
                <a:gd name="T36" fmla="*/ 25 w 32"/>
                <a:gd name="T37" fmla="*/ 2 h 33"/>
                <a:gd name="T38" fmla="*/ 29 w 32"/>
                <a:gd name="T39" fmla="*/ 6 h 33"/>
                <a:gd name="T40" fmla="*/ 29 w 32"/>
                <a:gd name="T41" fmla="*/ 8 h 33"/>
                <a:gd name="T42" fmla="*/ 32 w 32"/>
                <a:gd name="T43" fmla="*/ 13 h 33"/>
                <a:gd name="T44" fmla="*/ 32 w 32"/>
                <a:gd name="T45" fmla="*/ 19 h 33"/>
                <a:gd name="T46" fmla="*/ 30 w 32"/>
                <a:gd name="T47" fmla="*/ 21 h 33"/>
                <a:gd name="T48" fmla="*/ 30 w 32"/>
                <a:gd name="T49" fmla="*/ 27 h 33"/>
                <a:gd name="T50" fmla="*/ 27 w 32"/>
                <a:gd name="T51" fmla="*/ 31 h 33"/>
                <a:gd name="T52" fmla="*/ 21 w 32"/>
                <a:gd name="T53" fmla="*/ 33 h 33"/>
                <a:gd name="T54" fmla="*/ 13 w 32"/>
                <a:gd name="T55" fmla="*/ 33 h 33"/>
                <a:gd name="T56" fmla="*/ 9 w 32"/>
                <a:gd name="T57" fmla="*/ 31 h 33"/>
                <a:gd name="T58" fmla="*/ 4 w 32"/>
                <a:gd name="T59" fmla="*/ 27 h 33"/>
                <a:gd name="T60" fmla="*/ 2 w 32"/>
                <a:gd name="T61" fmla="*/ 23 h 33"/>
                <a:gd name="T62" fmla="*/ 0 w 32"/>
                <a:gd name="T63" fmla="*/ 21 h 33"/>
                <a:gd name="T64" fmla="*/ 0 w 32"/>
                <a:gd name="T65" fmla="*/ 15 h 33"/>
                <a:gd name="T66" fmla="*/ 7 w 32"/>
                <a:gd name="T67" fmla="*/ 4 h 33"/>
                <a:gd name="T68" fmla="*/ 11 w 32"/>
                <a:gd name="T69" fmla="*/ 2 h 33"/>
                <a:gd name="T70" fmla="*/ 17 w 32"/>
                <a:gd name="T71" fmla="*/ 0 h 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33"/>
                <a:gd name="T110" fmla="*/ 32 w 32"/>
                <a:gd name="T111" fmla="*/ 33 h 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33">
                  <a:moveTo>
                    <a:pt x="19" y="4"/>
                  </a:moveTo>
                  <a:lnTo>
                    <a:pt x="13" y="6"/>
                  </a:lnTo>
                  <a:lnTo>
                    <a:pt x="9" y="8"/>
                  </a:lnTo>
                  <a:lnTo>
                    <a:pt x="6" y="11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6" y="23"/>
                  </a:lnTo>
                  <a:lnTo>
                    <a:pt x="11" y="27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5" y="27"/>
                  </a:lnTo>
                  <a:lnTo>
                    <a:pt x="29" y="25"/>
                  </a:lnTo>
                  <a:lnTo>
                    <a:pt x="29" y="13"/>
                  </a:lnTo>
                  <a:lnTo>
                    <a:pt x="25" y="8"/>
                  </a:lnTo>
                  <a:lnTo>
                    <a:pt x="23" y="6"/>
                  </a:lnTo>
                  <a:lnTo>
                    <a:pt x="19" y="4"/>
                  </a:lnTo>
                  <a:close/>
                  <a:moveTo>
                    <a:pt x="17" y="0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32" y="13"/>
                  </a:lnTo>
                  <a:lnTo>
                    <a:pt x="32" y="19"/>
                  </a:lnTo>
                  <a:lnTo>
                    <a:pt x="30" y="21"/>
                  </a:lnTo>
                  <a:lnTo>
                    <a:pt x="30" y="27"/>
                  </a:lnTo>
                  <a:lnTo>
                    <a:pt x="27" y="31"/>
                  </a:lnTo>
                  <a:lnTo>
                    <a:pt x="21" y="33"/>
                  </a:lnTo>
                  <a:lnTo>
                    <a:pt x="13" y="33"/>
                  </a:lnTo>
                  <a:lnTo>
                    <a:pt x="9" y="31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0" name="Freeform 588"/>
            <p:cNvSpPr>
              <a:spLocks/>
            </p:cNvSpPr>
            <p:nvPr/>
          </p:nvSpPr>
          <p:spPr bwMode="auto">
            <a:xfrm>
              <a:off x="827" y="1193"/>
              <a:ext cx="16" cy="15"/>
            </a:xfrm>
            <a:custGeom>
              <a:avLst/>
              <a:gdLst>
                <a:gd name="T0" fmla="*/ 11 w 30"/>
                <a:gd name="T1" fmla="*/ 0 h 29"/>
                <a:gd name="T2" fmla="*/ 17 w 30"/>
                <a:gd name="T3" fmla="*/ 0 h 29"/>
                <a:gd name="T4" fmla="*/ 23 w 30"/>
                <a:gd name="T5" fmla="*/ 2 h 29"/>
                <a:gd name="T6" fmla="*/ 26 w 30"/>
                <a:gd name="T7" fmla="*/ 5 h 29"/>
                <a:gd name="T8" fmla="*/ 30 w 30"/>
                <a:gd name="T9" fmla="*/ 13 h 29"/>
                <a:gd name="T10" fmla="*/ 30 w 30"/>
                <a:gd name="T11" fmla="*/ 17 h 29"/>
                <a:gd name="T12" fmla="*/ 28 w 30"/>
                <a:gd name="T13" fmla="*/ 21 h 29"/>
                <a:gd name="T14" fmla="*/ 25 w 30"/>
                <a:gd name="T15" fmla="*/ 25 h 29"/>
                <a:gd name="T16" fmla="*/ 19 w 30"/>
                <a:gd name="T17" fmla="*/ 29 h 29"/>
                <a:gd name="T18" fmla="*/ 13 w 30"/>
                <a:gd name="T19" fmla="*/ 29 h 29"/>
                <a:gd name="T20" fmla="*/ 7 w 30"/>
                <a:gd name="T21" fmla="*/ 27 h 29"/>
                <a:gd name="T22" fmla="*/ 3 w 30"/>
                <a:gd name="T23" fmla="*/ 23 h 29"/>
                <a:gd name="T24" fmla="*/ 0 w 30"/>
                <a:gd name="T25" fmla="*/ 15 h 29"/>
                <a:gd name="T26" fmla="*/ 0 w 30"/>
                <a:gd name="T27" fmla="*/ 11 h 29"/>
                <a:gd name="T28" fmla="*/ 2 w 30"/>
                <a:gd name="T29" fmla="*/ 7 h 29"/>
                <a:gd name="T30" fmla="*/ 5 w 30"/>
                <a:gd name="T31" fmla="*/ 4 h 29"/>
                <a:gd name="T32" fmla="*/ 11 w 30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29"/>
                <a:gd name="T53" fmla="*/ 30 w 30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29">
                  <a:moveTo>
                    <a:pt x="11" y="0"/>
                  </a:moveTo>
                  <a:lnTo>
                    <a:pt x="17" y="0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30" y="13"/>
                  </a:lnTo>
                  <a:lnTo>
                    <a:pt x="30" y="17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3" y="29"/>
                  </a:lnTo>
                  <a:lnTo>
                    <a:pt x="7" y="27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5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1" name="Freeform 589"/>
            <p:cNvSpPr>
              <a:spLocks noEditPoints="1"/>
            </p:cNvSpPr>
            <p:nvPr/>
          </p:nvSpPr>
          <p:spPr bwMode="auto">
            <a:xfrm>
              <a:off x="826" y="1192"/>
              <a:ext cx="18" cy="17"/>
            </a:xfrm>
            <a:custGeom>
              <a:avLst/>
              <a:gdLst>
                <a:gd name="T0" fmla="*/ 15 w 34"/>
                <a:gd name="T1" fmla="*/ 4 h 32"/>
                <a:gd name="T2" fmla="*/ 9 w 34"/>
                <a:gd name="T3" fmla="*/ 7 h 32"/>
                <a:gd name="T4" fmla="*/ 5 w 34"/>
                <a:gd name="T5" fmla="*/ 11 h 32"/>
                <a:gd name="T6" fmla="*/ 4 w 34"/>
                <a:gd name="T7" fmla="*/ 15 h 32"/>
                <a:gd name="T8" fmla="*/ 7 w 34"/>
                <a:gd name="T9" fmla="*/ 23 h 32"/>
                <a:gd name="T10" fmla="*/ 11 w 34"/>
                <a:gd name="T11" fmla="*/ 27 h 32"/>
                <a:gd name="T12" fmla="*/ 17 w 34"/>
                <a:gd name="T13" fmla="*/ 29 h 32"/>
                <a:gd name="T14" fmla="*/ 19 w 34"/>
                <a:gd name="T15" fmla="*/ 29 h 32"/>
                <a:gd name="T16" fmla="*/ 25 w 34"/>
                <a:gd name="T17" fmla="*/ 25 h 32"/>
                <a:gd name="T18" fmla="*/ 30 w 34"/>
                <a:gd name="T19" fmla="*/ 23 h 32"/>
                <a:gd name="T20" fmla="*/ 30 w 34"/>
                <a:gd name="T21" fmla="*/ 17 h 32"/>
                <a:gd name="T22" fmla="*/ 28 w 34"/>
                <a:gd name="T23" fmla="*/ 13 h 32"/>
                <a:gd name="T24" fmla="*/ 30 w 34"/>
                <a:gd name="T25" fmla="*/ 13 h 32"/>
                <a:gd name="T26" fmla="*/ 28 w 34"/>
                <a:gd name="T27" fmla="*/ 9 h 32"/>
                <a:gd name="T28" fmla="*/ 25 w 34"/>
                <a:gd name="T29" fmla="*/ 6 h 32"/>
                <a:gd name="T30" fmla="*/ 19 w 34"/>
                <a:gd name="T31" fmla="*/ 4 h 32"/>
                <a:gd name="T32" fmla="*/ 15 w 34"/>
                <a:gd name="T33" fmla="*/ 4 h 32"/>
                <a:gd name="T34" fmla="*/ 13 w 34"/>
                <a:gd name="T35" fmla="*/ 0 h 32"/>
                <a:gd name="T36" fmla="*/ 21 w 34"/>
                <a:gd name="T37" fmla="*/ 0 h 32"/>
                <a:gd name="T38" fmla="*/ 27 w 34"/>
                <a:gd name="T39" fmla="*/ 2 h 32"/>
                <a:gd name="T40" fmla="*/ 30 w 34"/>
                <a:gd name="T41" fmla="*/ 6 h 32"/>
                <a:gd name="T42" fmla="*/ 32 w 34"/>
                <a:gd name="T43" fmla="*/ 11 h 32"/>
                <a:gd name="T44" fmla="*/ 32 w 34"/>
                <a:gd name="T45" fmla="*/ 13 h 32"/>
                <a:gd name="T46" fmla="*/ 34 w 34"/>
                <a:gd name="T47" fmla="*/ 17 h 32"/>
                <a:gd name="T48" fmla="*/ 32 w 34"/>
                <a:gd name="T49" fmla="*/ 19 h 32"/>
                <a:gd name="T50" fmla="*/ 32 w 34"/>
                <a:gd name="T51" fmla="*/ 25 h 32"/>
                <a:gd name="T52" fmla="*/ 21 w 34"/>
                <a:gd name="T53" fmla="*/ 32 h 32"/>
                <a:gd name="T54" fmla="*/ 15 w 34"/>
                <a:gd name="T55" fmla="*/ 32 h 32"/>
                <a:gd name="T56" fmla="*/ 9 w 34"/>
                <a:gd name="T57" fmla="*/ 31 h 32"/>
                <a:gd name="T58" fmla="*/ 5 w 34"/>
                <a:gd name="T59" fmla="*/ 27 h 32"/>
                <a:gd name="T60" fmla="*/ 2 w 34"/>
                <a:gd name="T61" fmla="*/ 21 h 32"/>
                <a:gd name="T62" fmla="*/ 2 w 34"/>
                <a:gd name="T63" fmla="*/ 19 h 32"/>
                <a:gd name="T64" fmla="*/ 0 w 34"/>
                <a:gd name="T65" fmla="*/ 15 h 32"/>
                <a:gd name="T66" fmla="*/ 2 w 34"/>
                <a:gd name="T67" fmla="*/ 13 h 32"/>
                <a:gd name="T68" fmla="*/ 4 w 34"/>
                <a:gd name="T69" fmla="*/ 9 h 32"/>
                <a:gd name="T70" fmla="*/ 7 w 34"/>
                <a:gd name="T71" fmla="*/ 4 h 32"/>
                <a:gd name="T72" fmla="*/ 13 w 34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4"/>
                <a:gd name="T112" fmla="*/ 0 h 32"/>
                <a:gd name="T113" fmla="*/ 34 w 34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4" h="32">
                  <a:moveTo>
                    <a:pt x="15" y="4"/>
                  </a:moveTo>
                  <a:lnTo>
                    <a:pt x="9" y="7"/>
                  </a:lnTo>
                  <a:lnTo>
                    <a:pt x="5" y="11"/>
                  </a:lnTo>
                  <a:lnTo>
                    <a:pt x="4" y="15"/>
                  </a:lnTo>
                  <a:lnTo>
                    <a:pt x="7" y="23"/>
                  </a:lnTo>
                  <a:lnTo>
                    <a:pt x="11" y="27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25" y="25"/>
                  </a:lnTo>
                  <a:lnTo>
                    <a:pt x="30" y="23"/>
                  </a:lnTo>
                  <a:lnTo>
                    <a:pt x="30" y="17"/>
                  </a:lnTo>
                  <a:lnTo>
                    <a:pt x="28" y="13"/>
                  </a:lnTo>
                  <a:lnTo>
                    <a:pt x="30" y="13"/>
                  </a:lnTo>
                  <a:lnTo>
                    <a:pt x="28" y="9"/>
                  </a:lnTo>
                  <a:lnTo>
                    <a:pt x="25" y="6"/>
                  </a:lnTo>
                  <a:lnTo>
                    <a:pt x="19" y="4"/>
                  </a:lnTo>
                  <a:lnTo>
                    <a:pt x="15" y="4"/>
                  </a:lnTo>
                  <a:close/>
                  <a:moveTo>
                    <a:pt x="13" y="0"/>
                  </a:moveTo>
                  <a:lnTo>
                    <a:pt x="21" y="0"/>
                  </a:lnTo>
                  <a:lnTo>
                    <a:pt x="27" y="2"/>
                  </a:lnTo>
                  <a:lnTo>
                    <a:pt x="30" y="6"/>
                  </a:lnTo>
                  <a:lnTo>
                    <a:pt x="32" y="11"/>
                  </a:lnTo>
                  <a:lnTo>
                    <a:pt x="32" y="13"/>
                  </a:lnTo>
                  <a:lnTo>
                    <a:pt x="34" y="17"/>
                  </a:lnTo>
                  <a:lnTo>
                    <a:pt x="32" y="19"/>
                  </a:lnTo>
                  <a:lnTo>
                    <a:pt x="32" y="25"/>
                  </a:lnTo>
                  <a:lnTo>
                    <a:pt x="21" y="32"/>
                  </a:lnTo>
                  <a:lnTo>
                    <a:pt x="15" y="32"/>
                  </a:lnTo>
                  <a:lnTo>
                    <a:pt x="9" y="31"/>
                  </a:lnTo>
                  <a:lnTo>
                    <a:pt x="5" y="27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4" y="9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2" name="Freeform 590"/>
            <p:cNvSpPr>
              <a:spLocks/>
            </p:cNvSpPr>
            <p:nvPr/>
          </p:nvSpPr>
          <p:spPr bwMode="auto">
            <a:xfrm>
              <a:off x="1276" y="1193"/>
              <a:ext cx="15" cy="15"/>
            </a:xfrm>
            <a:custGeom>
              <a:avLst/>
              <a:gdLst>
                <a:gd name="T0" fmla="*/ 12 w 29"/>
                <a:gd name="T1" fmla="*/ 0 h 29"/>
                <a:gd name="T2" fmla="*/ 18 w 29"/>
                <a:gd name="T3" fmla="*/ 0 h 29"/>
                <a:gd name="T4" fmla="*/ 23 w 29"/>
                <a:gd name="T5" fmla="*/ 2 h 29"/>
                <a:gd name="T6" fmla="*/ 27 w 29"/>
                <a:gd name="T7" fmla="*/ 5 h 29"/>
                <a:gd name="T8" fmla="*/ 29 w 29"/>
                <a:gd name="T9" fmla="*/ 9 h 29"/>
                <a:gd name="T10" fmla="*/ 29 w 29"/>
                <a:gd name="T11" fmla="*/ 15 h 29"/>
                <a:gd name="T12" fmla="*/ 27 w 29"/>
                <a:gd name="T13" fmla="*/ 21 h 29"/>
                <a:gd name="T14" fmla="*/ 19 w 29"/>
                <a:gd name="T15" fmla="*/ 29 h 29"/>
                <a:gd name="T16" fmla="*/ 14 w 29"/>
                <a:gd name="T17" fmla="*/ 29 h 29"/>
                <a:gd name="T18" fmla="*/ 8 w 29"/>
                <a:gd name="T19" fmla="*/ 27 h 29"/>
                <a:gd name="T20" fmla="*/ 4 w 29"/>
                <a:gd name="T21" fmla="*/ 23 h 29"/>
                <a:gd name="T22" fmla="*/ 0 w 29"/>
                <a:gd name="T23" fmla="*/ 11 h 29"/>
                <a:gd name="T24" fmla="*/ 2 w 29"/>
                <a:gd name="T25" fmla="*/ 5 h 29"/>
                <a:gd name="T26" fmla="*/ 6 w 29"/>
                <a:gd name="T27" fmla="*/ 2 h 29"/>
                <a:gd name="T28" fmla="*/ 12 w 29"/>
                <a:gd name="T29" fmla="*/ 0 h 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"/>
                <a:gd name="T46" fmla="*/ 0 h 29"/>
                <a:gd name="T47" fmla="*/ 29 w 29"/>
                <a:gd name="T48" fmla="*/ 29 h 2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" h="29">
                  <a:moveTo>
                    <a:pt x="12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9" y="9"/>
                  </a:lnTo>
                  <a:lnTo>
                    <a:pt x="29" y="15"/>
                  </a:lnTo>
                  <a:lnTo>
                    <a:pt x="27" y="21"/>
                  </a:lnTo>
                  <a:lnTo>
                    <a:pt x="19" y="29"/>
                  </a:lnTo>
                  <a:lnTo>
                    <a:pt x="14" y="29"/>
                  </a:lnTo>
                  <a:lnTo>
                    <a:pt x="8" y="27"/>
                  </a:lnTo>
                  <a:lnTo>
                    <a:pt x="4" y="23"/>
                  </a:lnTo>
                  <a:lnTo>
                    <a:pt x="0" y="11"/>
                  </a:lnTo>
                  <a:lnTo>
                    <a:pt x="2" y="5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3" name="Freeform 591"/>
            <p:cNvSpPr>
              <a:spLocks noEditPoints="1"/>
            </p:cNvSpPr>
            <p:nvPr/>
          </p:nvSpPr>
          <p:spPr bwMode="auto">
            <a:xfrm>
              <a:off x="1275" y="1192"/>
              <a:ext cx="16" cy="17"/>
            </a:xfrm>
            <a:custGeom>
              <a:avLst/>
              <a:gdLst>
                <a:gd name="T0" fmla="*/ 14 w 33"/>
                <a:gd name="T1" fmla="*/ 4 h 32"/>
                <a:gd name="T2" fmla="*/ 10 w 33"/>
                <a:gd name="T3" fmla="*/ 6 h 32"/>
                <a:gd name="T4" fmla="*/ 6 w 33"/>
                <a:gd name="T5" fmla="*/ 9 h 32"/>
                <a:gd name="T6" fmla="*/ 4 w 33"/>
                <a:gd name="T7" fmla="*/ 13 h 32"/>
                <a:gd name="T8" fmla="*/ 6 w 33"/>
                <a:gd name="T9" fmla="*/ 19 h 32"/>
                <a:gd name="T10" fmla="*/ 8 w 33"/>
                <a:gd name="T11" fmla="*/ 23 h 32"/>
                <a:gd name="T12" fmla="*/ 12 w 33"/>
                <a:gd name="T13" fmla="*/ 27 h 32"/>
                <a:gd name="T14" fmla="*/ 18 w 33"/>
                <a:gd name="T15" fmla="*/ 29 h 32"/>
                <a:gd name="T16" fmla="*/ 20 w 33"/>
                <a:gd name="T17" fmla="*/ 29 h 32"/>
                <a:gd name="T18" fmla="*/ 25 w 33"/>
                <a:gd name="T19" fmla="*/ 25 h 32"/>
                <a:gd name="T20" fmla="*/ 29 w 33"/>
                <a:gd name="T21" fmla="*/ 23 h 32"/>
                <a:gd name="T22" fmla="*/ 29 w 33"/>
                <a:gd name="T23" fmla="*/ 13 h 32"/>
                <a:gd name="T24" fmla="*/ 25 w 33"/>
                <a:gd name="T25" fmla="*/ 6 h 32"/>
                <a:gd name="T26" fmla="*/ 18 w 33"/>
                <a:gd name="T27" fmla="*/ 4 h 32"/>
                <a:gd name="T28" fmla="*/ 14 w 33"/>
                <a:gd name="T29" fmla="*/ 4 h 32"/>
                <a:gd name="T30" fmla="*/ 12 w 33"/>
                <a:gd name="T31" fmla="*/ 0 h 32"/>
                <a:gd name="T32" fmla="*/ 20 w 33"/>
                <a:gd name="T33" fmla="*/ 0 h 32"/>
                <a:gd name="T34" fmla="*/ 27 w 33"/>
                <a:gd name="T35" fmla="*/ 2 h 32"/>
                <a:gd name="T36" fmla="*/ 31 w 33"/>
                <a:gd name="T37" fmla="*/ 9 h 32"/>
                <a:gd name="T38" fmla="*/ 33 w 33"/>
                <a:gd name="T39" fmla="*/ 11 h 32"/>
                <a:gd name="T40" fmla="*/ 33 w 33"/>
                <a:gd name="T41" fmla="*/ 17 h 32"/>
                <a:gd name="T42" fmla="*/ 31 w 33"/>
                <a:gd name="T43" fmla="*/ 19 h 32"/>
                <a:gd name="T44" fmla="*/ 31 w 33"/>
                <a:gd name="T45" fmla="*/ 25 h 32"/>
                <a:gd name="T46" fmla="*/ 27 w 33"/>
                <a:gd name="T47" fmla="*/ 29 h 32"/>
                <a:gd name="T48" fmla="*/ 21 w 33"/>
                <a:gd name="T49" fmla="*/ 32 h 32"/>
                <a:gd name="T50" fmla="*/ 16 w 33"/>
                <a:gd name="T51" fmla="*/ 32 h 32"/>
                <a:gd name="T52" fmla="*/ 10 w 33"/>
                <a:gd name="T53" fmla="*/ 31 h 32"/>
                <a:gd name="T54" fmla="*/ 6 w 33"/>
                <a:gd name="T55" fmla="*/ 27 h 32"/>
                <a:gd name="T56" fmla="*/ 2 w 33"/>
                <a:gd name="T57" fmla="*/ 21 h 32"/>
                <a:gd name="T58" fmla="*/ 2 w 33"/>
                <a:gd name="T59" fmla="*/ 19 h 32"/>
                <a:gd name="T60" fmla="*/ 0 w 33"/>
                <a:gd name="T61" fmla="*/ 13 h 32"/>
                <a:gd name="T62" fmla="*/ 8 w 33"/>
                <a:gd name="T63" fmla="*/ 2 h 32"/>
                <a:gd name="T64" fmla="*/ 12 w 33"/>
                <a:gd name="T65" fmla="*/ 0 h 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"/>
                <a:gd name="T100" fmla="*/ 0 h 32"/>
                <a:gd name="T101" fmla="*/ 33 w 33"/>
                <a:gd name="T102" fmla="*/ 32 h 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" h="32">
                  <a:moveTo>
                    <a:pt x="14" y="4"/>
                  </a:moveTo>
                  <a:lnTo>
                    <a:pt x="10" y="6"/>
                  </a:lnTo>
                  <a:lnTo>
                    <a:pt x="6" y="9"/>
                  </a:lnTo>
                  <a:lnTo>
                    <a:pt x="4" y="13"/>
                  </a:lnTo>
                  <a:lnTo>
                    <a:pt x="6" y="19"/>
                  </a:lnTo>
                  <a:lnTo>
                    <a:pt x="8" y="23"/>
                  </a:lnTo>
                  <a:lnTo>
                    <a:pt x="12" y="27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5" y="25"/>
                  </a:lnTo>
                  <a:lnTo>
                    <a:pt x="29" y="23"/>
                  </a:lnTo>
                  <a:lnTo>
                    <a:pt x="29" y="13"/>
                  </a:lnTo>
                  <a:lnTo>
                    <a:pt x="25" y="6"/>
                  </a:lnTo>
                  <a:lnTo>
                    <a:pt x="18" y="4"/>
                  </a:lnTo>
                  <a:lnTo>
                    <a:pt x="14" y="4"/>
                  </a:lnTo>
                  <a:close/>
                  <a:moveTo>
                    <a:pt x="12" y="0"/>
                  </a:moveTo>
                  <a:lnTo>
                    <a:pt x="20" y="0"/>
                  </a:lnTo>
                  <a:lnTo>
                    <a:pt x="27" y="2"/>
                  </a:lnTo>
                  <a:lnTo>
                    <a:pt x="31" y="9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1" y="19"/>
                  </a:lnTo>
                  <a:lnTo>
                    <a:pt x="31" y="25"/>
                  </a:lnTo>
                  <a:lnTo>
                    <a:pt x="27" y="29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0" y="31"/>
                  </a:lnTo>
                  <a:lnTo>
                    <a:pt x="6" y="27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3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4" name="Line 592"/>
            <p:cNvSpPr>
              <a:spLocks noChangeShapeType="1"/>
            </p:cNvSpPr>
            <p:nvPr/>
          </p:nvSpPr>
          <p:spPr bwMode="auto">
            <a:xfrm flipV="1">
              <a:off x="829" y="1083"/>
              <a:ext cx="246" cy="12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5" name="Line 593"/>
            <p:cNvSpPr>
              <a:spLocks noChangeShapeType="1"/>
            </p:cNvSpPr>
            <p:nvPr/>
          </p:nvSpPr>
          <p:spPr bwMode="auto">
            <a:xfrm flipH="1" flipV="1">
              <a:off x="1075" y="1083"/>
              <a:ext cx="207" cy="11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6" name="Line 594"/>
            <p:cNvSpPr>
              <a:spLocks noChangeShapeType="1"/>
            </p:cNvSpPr>
            <p:nvPr/>
          </p:nvSpPr>
          <p:spPr bwMode="auto">
            <a:xfrm flipH="1" flipV="1">
              <a:off x="1056" y="810"/>
              <a:ext cx="19" cy="27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7" name="Line 595"/>
            <p:cNvSpPr>
              <a:spLocks noChangeShapeType="1"/>
            </p:cNvSpPr>
            <p:nvPr/>
          </p:nvSpPr>
          <p:spPr bwMode="auto">
            <a:xfrm flipH="1">
              <a:off x="832" y="810"/>
              <a:ext cx="224" cy="3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8" name="Line 596"/>
            <p:cNvSpPr>
              <a:spLocks noChangeShapeType="1"/>
            </p:cNvSpPr>
            <p:nvPr/>
          </p:nvSpPr>
          <p:spPr bwMode="auto">
            <a:xfrm flipV="1">
              <a:off x="832" y="1200"/>
              <a:ext cx="451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89" name="Line 597"/>
            <p:cNvSpPr>
              <a:spLocks noChangeShapeType="1"/>
            </p:cNvSpPr>
            <p:nvPr/>
          </p:nvSpPr>
          <p:spPr bwMode="auto">
            <a:xfrm flipH="1" flipV="1">
              <a:off x="1056" y="810"/>
              <a:ext cx="227" cy="39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97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Topological search</a:t>
            </a:r>
          </a:p>
        </p:txBody>
      </p:sp>
      <p:sp>
        <p:nvSpPr>
          <p:cNvPr id="56323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040AEB5-1862-4140-AF91-BB593950243B}" type="slidenum">
              <a:rPr lang="de-DE" altLang="de-DE">
                <a:solidFill>
                  <a:srgbClr val="000000"/>
                </a:solidFill>
              </a:rPr>
              <a:pPr eaLnBrk="1" hangingPunct="1"/>
              <a:t>37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6324" name="AutoShape 2"/>
          <p:cNvSpPr>
            <a:spLocks noChangeAspect="1" noChangeArrowheads="1" noTextEdit="1"/>
          </p:cNvSpPr>
          <p:nvPr/>
        </p:nvSpPr>
        <p:spPr bwMode="auto">
          <a:xfrm>
            <a:off x="827088" y="1989138"/>
            <a:ext cx="74818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6325" name="Rectangle 3"/>
          <p:cNvSpPr>
            <a:spLocks noChangeArrowheads="1"/>
          </p:cNvSpPr>
          <p:nvPr/>
        </p:nvSpPr>
        <p:spPr bwMode="auto">
          <a:xfrm>
            <a:off x="827088" y="1989138"/>
            <a:ext cx="74818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329363" y="2684463"/>
            <a:ext cx="628650" cy="649287"/>
            <a:chOff x="3987" y="1691"/>
            <a:chExt cx="396" cy="409"/>
          </a:xfrm>
        </p:grpSpPr>
        <p:sp>
          <p:nvSpPr>
            <p:cNvPr id="56502" name="Freeform 5"/>
            <p:cNvSpPr>
              <a:spLocks noEditPoints="1"/>
            </p:cNvSpPr>
            <p:nvPr/>
          </p:nvSpPr>
          <p:spPr bwMode="auto">
            <a:xfrm>
              <a:off x="4332" y="2024"/>
              <a:ext cx="51" cy="76"/>
            </a:xfrm>
            <a:custGeom>
              <a:avLst/>
              <a:gdLst>
                <a:gd name="T0" fmla="*/ 31 w 51"/>
                <a:gd name="T1" fmla="*/ 13 h 76"/>
                <a:gd name="T2" fmla="*/ 4 w 51"/>
                <a:gd name="T3" fmla="*/ 50 h 76"/>
                <a:gd name="T4" fmla="*/ 31 w 51"/>
                <a:gd name="T5" fmla="*/ 50 h 76"/>
                <a:gd name="T6" fmla="*/ 31 w 51"/>
                <a:gd name="T7" fmla="*/ 13 h 76"/>
                <a:gd name="T8" fmla="*/ 36 w 51"/>
                <a:gd name="T9" fmla="*/ 0 h 76"/>
                <a:gd name="T10" fmla="*/ 40 w 51"/>
                <a:gd name="T11" fmla="*/ 0 h 76"/>
                <a:gd name="T12" fmla="*/ 40 w 51"/>
                <a:gd name="T13" fmla="*/ 50 h 76"/>
                <a:gd name="T14" fmla="*/ 51 w 51"/>
                <a:gd name="T15" fmla="*/ 50 h 76"/>
                <a:gd name="T16" fmla="*/ 51 w 51"/>
                <a:gd name="T17" fmla="*/ 58 h 76"/>
                <a:gd name="T18" fmla="*/ 40 w 51"/>
                <a:gd name="T19" fmla="*/ 58 h 76"/>
                <a:gd name="T20" fmla="*/ 40 w 51"/>
                <a:gd name="T21" fmla="*/ 76 h 76"/>
                <a:gd name="T22" fmla="*/ 31 w 51"/>
                <a:gd name="T23" fmla="*/ 76 h 76"/>
                <a:gd name="T24" fmla="*/ 31 w 51"/>
                <a:gd name="T25" fmla="*/ 58 h 76"/>
                <a:gd name="T26" fmla="*/ 0 w 51"/>
                <a:gd name="T27" fmla="*/ 58 h 76"/>
                <a:gd name="T28" fmla="*/ 0 w 51"/>
                <a:gd name="T29" fmla="*/ 50 h 76"/>
                <a:gd name="T30" fmla="*/ 36 w 51"/>
                <a:gd name="T31" fmla="*/ 0 h 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1"/>
                <a:gd name="T49" fmla="*/ 0 h 76"/>
                <a:gd name="T50" fmla="*/ 51 w 51"/>
                <a:gd name="T51" fmla="*/ 76 h 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1" h="76">
                  <a:moveTo>
                    <a:pt x="31" y="13"/>
                  </a:moveTo>
                  <a:lnTo>
                    <a:pt x="4" y="50"/>
                  </a:lnTo>
                  <a:lnTo>
                    <a:pt x="31" y="50"/>
                  </a:lnTo>
                  <a:lnTo>
                    <a:pt x="31" y="13"/>
                  </a:lnTo>
                  <a:close/>
                  <a:moveTo>
                    <a:pt x="36" y="0"/>
                  </a:moveTo>
                  <a:lnTo>
                    <a:pt x="40" y="0"/>
                  </a:lnTo>
                  <a:lnTo>
                    <a:pt x="40" y="50"/>
                  </a:lnTo>
                  <a:lnTo>
                    <a:pt x="51" y="50"/>
                  </a:lnTo>
                  <a:lnTo>
                    <a:pt x="51" y="58"/>
                  </a:lnTo>
                  <a:lnTo>
                    <a:pt x="40" y="58"/>
                  </a:lnTo>
                  <a:lnTo>
                    <a:pt x="40" y="76"/>
                  </a:lnTo>
                  <a:lnTo>
                    <a:pt x="31" y="76"/>
                  </a:lnTo>
                  <a:lnTo>
                    <a:pt x="31" y="58"/>
                  </a:lnTo>
                  <a:lnTo>
                    <a:pt x="0" y="58"/>
                  </a:lnTo>
                  <a:lnTo>
                    <a:pt x="0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503" name="Freeform 6"/>
            <p:cNvSpPr>
              <a:spLocks/>
            </p:cNvSpPr>
            <p:nvPr/>
          </p:nvSpPr>
          <p:spPr bwMode="auto">
            <a:xfrm>
              <a:off x="3987" y="1691"/>
              <a:ext cx="49" cy="75"/>
            </a:xfrm>
            <a:custGeom>
              <a:avLst/>
              <a:gdLst>
                <a:gd name="T0" fmla="*/ 24 w 49"/>
                <a:gd name="T1" fmla="*/ 0 h 75"/>
                <a:gd name="T2" fmla="*/ 30 w 49"/>
                <a:gd name="T3" fmla="*/ 1 h 75"/>
                <a:gd name="T4" fmla="*/ 34 w 49"/>
                <a:gd name="T5" fmla="*/ 2 h 75"/>
                <a:gd name="T6" fmla="*/ 39 w 49"/>
                <a:gd name="T7" fmla="*/ 5 h 75"/>
                <a:gd name="T8" fmla="*/ 44 w 49"/>
                <a:gd name="T9" fmla="*/ 14 h 75"/>
                <a:gd name="T10" fmla="*/ 44 w 49"/>
                <a:gd name="T11" fmla="*/ 25 h 75"/>
                <a:gd name="T12" fmla="*/ 39 w 49"/>
                <a:gd name="T13" fmla="*/ 37 h 75"/>
                <a:gd name="T14" fmla="*/ 30 w 49"/>
                <a:gd name="T15" fmla="*/ 48 h 75"/>
                <a:gd name="T16" fmla="*/ 12 w 49"/>
                <a:gd name="T17" fmla="*/ 67 h 75"/>
                <a:gd name="T18" fmla="*/ 43 w 49"/>
                <a:gd name="T19" fmla="*/ 67 h 75"/>
                <a:gd name="T20" fmla="*/ 44 w 49"/>
                <a:gd name="T21" fmla="*/ 65 h 75"/>
                <a:gd name="T22" fmla="*/ 46 w 49"/>
                <a:gd name="T23" fmla="*/ 62 h 75"/>
                <a:gd name="T24" fmla="*/ 49 w 49"/>
                <a:gd name="T25" fmla="*/ 60 h 75"/>
                <a:gd name="T26" fmla="*/ 47 w 49"/>
                <a:gd name="T27" fmla="*/ 68 h 75"/>
                <a:gd name="T28" fmla="*/ 43 w 49"/>
                <a:gd name="T29" fmla="*/ 75 h 75"/>
                <a:gd name="T30" fmla="*/ 0 w 49"/>
                <a:gd name="T31" fmla="*/ 75 h 75"/>
                <a:gd name="T32" fmla="*/ 0 w 49"/>
                <a:gd name="T33" fmla="*/ 74 h 75"/>
                <a:gd name="T34" fmla="*/ 16 w 49"/>
                <a:gd name="T35" fmla="*/ 60 h 75"/>
                <a:gd name="T36" fmla="*/ 27 w 49"/>
                <a:gd name="T37" fmla="*/ 45 h 75"/>
                <a:gd name="T38" fmla="*/ 30 w 49"/>
                <a:gd name="T39" fmla="*/ 40 h 75"/>
                <a:gd name="T40" fmla="*/ 33 w 49"/>
                <a:gd name="T41" fmla="*/ 35 h 75"/>
                <a:gd name="T42" fmla="*/ 36 w 49"/>
                <a:gd name="T43" fmla="*/ 24 h 75"/>
                <a:gd name="T44" fmla="*/ 36 w 49"/>
                <a:gd name="T45" fmla="*/ 21 h 75"/>
                <a:gd name="T46" fmla="*/ 33 w 49"/>
                <a:gd name="T47" fmla="*/ 15 h 75"/>
                <a:gd name="T48" fmla="*/ 27 w 49"/>
                <a:gd name="T49" fmla="*/ 10 h 75"/>
                <a:gd name="T50" fmla="*/ 23 w 49"/>
                <a:gd name="T51" fmla="*/ 8 h 75"/>
                <a:gd name="T52" fmla="*/ 19 w 49"/>
                <a:gd name="T53" fmla="*/ 8 h 75"/>
                <a:gd name="T54" fmla="*/ 14 w 49"/>
                <a:gd name="T55" fmla="*/ 10 h 75"/>
                <a:gd name="T56" fmla="*/ 9 w 49"/>
                <a:gd name="T57" fmla="*/ 12 h 75"/>
                <a:gd name="T58" fmla="*/ 6 w 49"/>
                <a:gd name="T59" fmla="*/ 15 h 75"/>
                <a:gd name="T60" fmla="*/ 4 w 49"/>
                <a:gd name="T61" fmla="*/ 18 h 75"/>
                <a:gd name="T62" fmla="*/ 3 w 49"/>
                <a:gd name="T63" fmla="*/ 22 h 75"/>
                <a:gd name="T64" fmla="*/ 0 w 49"/>
                <a:gd name="T65" fmla="*/ 22 h 75"/>
                <a:gd name="T66" fmla="*/ 2 w 49"/>
                <a:gd name="T67" fmla="*/ 15 h 75"/>
                <a:gd name="T68" fmla="*/ 4 w 49"/>
                <a:gd name="T69" fmla="*/ 11 h 75"/>
                <a:gd name="T70" fmla="*/ 9 w 49"/>
                <a:gd name="T71" fmla="*/ 5 h 75"/>
                <a:gd name="T72" fmla="*/ 13 w 49"/>
                <a:gd name="T73" fmla="*/ 2 h 75"/>
                <a:gd name="T74" fmla="*/ 24 w 49"/>
                <a:gd name="T75" fmla="*/ 0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75"/>
                <a:gd name="T116" fmla="*/ 49 w 49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75">
                  <a:moveTo>
                    <a:pt x="24" y="0"/>
                  </a:moveTo>
                  <a:lnTo>
                    <a:pt x="30" y="1"/>
                  </a:lnTo>
                  <a:lnTo>
                    <a:pt x="34" y="2"/>
                  </a:lnTo>
                  <a:lnTo>
                    <a:pt x="39" y="5"/>
                  </a:lnTo>
                  <a:lnTo>
                    <a:pt x="44" y="14"/>
                  </a:lnTo>
                  <a:lnTo>
                    <a:pt x="44" y="25"/>
                  </a:lnTo>
                  <a:lnTo>
                    <a:pt x="39" y="37"/>
                  </a:lnTo>
                  <a:lnTo>
                    <a:pt x="30" y="48"/>
                  </a:lnTo>
                  <a:lnTo>
                    <a:pt x="12" y="67"/>
                  </a:lnTo>
                  <a:lnTo>
                    <a:pt x="43" y="67"/>
                  </a:lnTo>
                  <a:lnTo>
                    <a:pt x="44" y="65"/>
                  </a:lnTo>
                  <a:lnTo>
                    <a:pt x="46" y="62"/>
                  </a:lnTo>
                  <a:lnTo>
                    <a:pt x="49" y="60"/>
                  </a:lnTo>
                  <a:lnTo>
                    <a:pt x="47" y="68"/>
                  </a:lnTo>
                  <a:lnTo>
                    <a:pt x="43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16" y="60"/>
                  </a:lnTo>
                  <a:lnTo>
                    <a:pt x="27" y="45"/>
                  </a:lnTo>
                  <a:lnTo>
                    <a:pt x="30" y="40"/>
                  </a:lnTo>
                  <a:lnTo>
                    <a:pt x="33" y="35"/>
                  </a:lnTo>
                  <a:lnTo>
                    <a:pt x="36" y="24"/>
                  </a:lnTo>
                  <a:lnTo>
                    <a:pt x="36" y="21"/>
                  </a:lnTo>
                  <a:lnTo>
                    <a:pt x="33" y="15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9" y="8"/>
                  </a:lnTo>
                  <a:lnTo>
                    <a:pt x="14" y="10"/>
                  </a:lnTo>
                  <a:lnTo>
                    <a:pt x="9" y="12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9" y="5"/>
                  </a:lnTo>
                  <a:lnTo>
                    <a:pt x="13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291263" y="3500438"/>
            <a:ext cx="1058862" cy="125412"/>
            <a:chOff x="3963" y="2205"/>
            <a:chExt cx="667" cy="79"/>
          </a:xfrm>
        </p:grpSpPr>
        <p:sp>
          <p:nvSpPr>
            <p:cNvPr id="56500" name="Freeform 8"/>
            <p:cNvSpPr>
              <a:spLocks noEditPoints="1"/>
            </p:cNvSpPr>
            <p:nvPr/>
          </p:nvSpPr>
          <p:spPr bwMode="auto">
            <a:xfrm>
              <a:off x="4586" y="2205"/>
              <a:ext cx="44" cy="77"/>
            </a:xfrm>
            <a:custGeom>
              <a:avLst/>
              <a:gdLst>
                <a:gd name="T0" fmla="*/ 16 w 44"/>
                <a:gd name="T1" fmla="*/ 43 h 77"/>
                <a:gd name="T2" fmla="*/ 10 w 44"/>
                <a:gd name="T3" fmla="*/ 50 h 77"/>
                <a:gd name="T4" fmla="*/ 9 w 44"/>
                <a:gd name="T5" fmla="*/ 63 h 77"/>
                <a:gd name="T6" fmla="*/ 16 w 44"/>
                <a:gd name="T7" fmla="*/ 71 h 77"/>
                <a:gd name="T8" fmla="*/ 26 w 44"/>
                <a:gd name="T9" fmla="*/ 73 h 77"/>
                <a:gd name="T10" fmla="*/ 34 w 44"/>
                <a:gd name="T11" fmla="*/ 64 h 77"/>
                <a:gd name="T12" fmla="*/ 33 w 44"/>
                <a:gd name="T13" fmla="*/ 54 h 77"/>
                <a:gd name="T14" fmla="*/ 30 w 44"/>
                <a:gd name="T15" fmla="*/ 50 h 77"/>
                <a:gd name="T16" fmla="*/ 23 w 44"/>
                <a:gd name="T17" fmla="*/ 44 h 77"/>
                <a:gd name="T18" fmla="*/ 19 w 44"/>
                <a:gd name="T19" fmla="*/ 4 h 77"/>
                <a:gd name="T20" fmla="*/ 10 w 44"/>
                <a:gd name="T21" fmla="*/ 13 h 77"/>
                <a:gd name="T22" fmla="*/ 12 w 44"/>
                <a:gd name="T23" fmla="*/ 23 h 77"/>
                <a:gd name="T24" fmla="*/ 23 w 44"/>
                <a:gd name="T25" fmla="*/ 31 h 77"/>
                <a:gd name="T26" fmla="*/ 33 w 44"/>
                <a:gd name="T27" fmla="*/ 20 h 77"/>
                <a:gd name="T28" fmla="*/ 30 w 44"/>
                <a:gd name="T29" fmla="*/ 7 h 77"/>
                <a:gd name="T30" fmla="*/ 19 w 44"/>
                <a:gd name="T31" fmla="*/ 4 h 77"/>
                <a:gd name="T32" fmla="*/ 27 w 44"/>
                <a:gd name="T33" fmla="*/ 1 h 77"/>
                <a:gd name="T34" fmla="*/ 36 w 44"/>
                <a:gd name="T35" fmla="*/ 6 h 77"/>
                <a:gd name="T36" fmla="*/ 42 w 44"/>
                <a:gd name="T37" fmla="*/ 13 h 77"/>
                <a:gd name="T38" fmla="*/ 39 w 44"/>
                <a:gd name="T39" fmla="*/ 24 h 77"/>
                <a:gd name="T40" fmla="*/ 32 w 44"/>
                <a:gd name="T41" fmla="*/ 30 h 77"/>
                <a:gd name="T42" fmla="*/ 33 w 44"/>
                <a:gd name="T43" fmla="*/ 39 h 77"/>
                <a:gd name="T44" fmla="*/ 40 w 44"/>
                <a:gd name="T45" fmla="*/ 47 h 77"/>
                <a:gd name="T46" fmla="*/ 44 w 44"/>
                <a:gd name="T47" fmla="*/ 59 h 77"/>
                <a:gd name="T48" fmla="*/ 42 w 44"/>
                <a:gd name="T49" fmla="*/ 69 h 77"/>
                <a:gd name="T50" fmla="*/ 33 w 44"/>
                <a:gd name="T51" fmla="*/ 76 h 77"/>
                <a:gd name="T52" fmla="*/ 16 w 44"/>
                <a:gd name="T53" fmla="*/ 77 h 77"/>
                <a:gd name="T54" fmla="*/ 6 w 44"/>
                <a:gd name="T55" fmla="*/ 73 h 77"/>
                <a:gd name="T56" fmla="*/ 2 w 44"/>
                <a:gd name="T57" fmla="*/ 64 h 77"/>
                <a:gd name="T58" fmla="*/ 0 w 44"/>
                <a:gd name="T59" fmla="*/ 54 h 77"/>
                <a:gd name="T60" fmla="*/ 4 w 44"/>
                <a:gd name="T61" fmla="*/ 47 h 77"/>
                <a:gd name="T62" fmla="*/ 16 w 44"/>
                <a:gd name="T63" fmla="*/ 39 h 77"/>
                <a:gd name="T64" fmla="*/ 4 w 44"/>
                <a:gd name="T65" fmla="*/ 30 h 77"/>
                <a:gd name="T66" fmla="*/ 2 w 44"/>
                <a:gd name="T67" fmla="*/ 14 h 77"/>
                <a:gd name="T68" fmla="*/ 10 w 44"/>
                <a:gd name="T69" fmla="*/ 3 h 77"/>
                <a:gd name="T70" fmla="*/ 17 w 44"/>
                <a:gd name="T71" fmla="*/ 1 h 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77"/>
                <a:gd name="T110" fmla="*/ 44 w 44"/>
                <a:gd name="T111" fmla="*/ 77 h 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77">
                  <a:moveTo>
                    <a:pt x="17" y="41"/>
                  </a:moveTo>
                  <a:lnTo>
                    <a:pt x="16" y="43"/>
                  </a:lnTo>
                  <a:lnTo>
                    <a:pt x="13" y="44"/>
                  </a:lnTo>
                  <a:lnTo>
                    <a:pt x="10" y="50"/>
                  </a:lnTo>
                  <a:lnTo>
                    <a:pt x="9" y="54"/>
                  </a:lnTo>
                  <a:lnTo>
                    <a:pt x="9" y="63"/>
                  </a:lnTo>
                  <a:lnTo>
                    <a:pt x="10" y="66"/>
                  </a:lnTo>
                  <a:lnTo>
                    <a:pt x="16" y="71"/>
                  </a:lnTo>
                  <a:lnTo>
                    <a:pt x="19" y="73"/>
                  </a:lnTo>
                  <a:lnTo>
                    <a:pt x="26" y="73"/>
                  </a:lnTo>
                  <a:lnTo>
                    <a:pt x="32" y="70"/>
                  </a:lnTo>
                  <a:lnTo>
                    <a:pt x="34" y="64"/>
                  </a:lnTo>
                  <a:lnTo>
                    <a:pt x="34" y="57"/>
                  </a:lnTo>
                  <a:lnTo>
                    <a:pt x="33" y="54"/>
                  </a:lnTo>
                  <a:lnTo>
                    <a:pt x="32" y="53"/>
                  </a:lnTo>
                  <a:lnTo>
                    <a:pt x="30" y="50"/>
                  </a:lnTo>
                  <a:lnTo>
                    <a:pt x="27" y="47"/>
                  </a:lnTo>
                  <a:lnTo>
                    <a:pt x="23" y="44"/>
                  </a:lnTo>
                  <a:lnTo>
                    <a:pt x="17" y="41"/>
                  </a:lnTo>
                  <a:close/>
                  <a:moveTo>
                    <a:pt x="19" y="4"/>
                  </a:moveTo>
                  <a:lnTo>
                    <a:pt x="13" y="7"/>
                  </a:lnTo>
                  <a:lnTo>
                    <a:pt x="10" y="13"/>
                  </a:lnTo>
                  <a:lnTo>
                    <a:pt x="10" y="20"/>
                  </a:lnTo>
                  <a:lnTo>
                    <a:pt x="12" y="23"/>
                  </a:lnTo>
                  <a:lnTo>
                    <a:pt x="14" y="26"/>
                  </a:lnTo>
                  <a:lnTo>
                    <a:pt x="23" y="31"/>
                  </a:lnTo>
                  <a:lnTo>
                    <a:pt x="29" y="29"/>
                  </a:lnTo>
                  <a:lnTo>
                    <a:pt x="33" y="20"/>
                  </a:lnTo>
                  <a:lnTo>
                    <a:pt x="33" y="13"/>
                  </a:lnTo>
                  <a:lnTo>
                    <a:pt x="30" y="7"/>
                  </a:lnTo>
                  <a:lnTo>
                    <a:pt x="24" y="4"/>
                  </a:lnTo>
                  <a:lnTo>
                    <a:pt x="19" y="4"/>
                  </a:lnTo>
                  <a:close/>
                  <a:moveTo>
                    <a:pt x="22" y="0"/>
                  </a:moveTo>
                  <a:lnTo>
                    <a:pt x="27" y="1"/>
                  </a:lnTo>
                  <a:lnTo>
                    <a:pt x="32" y="3"/>
                  </a:lnTo>
                  <a:lnTo>
                    <a:pt x="36" y="6"/>
                  </a:lnTo>
                  <a:lnTo>
                    <a:pt x="39" y="9"/>
                  </a:lnTo>
                  <a:lnTo>
                    <a:pt x="42" y="13"/>
                  </a:lnTo>
                  <a:lnTo>
                    <a:pt x="42" y="20"/>
                  </a:lnTo>
                  <a:lnTo>
                    <a:pt x="39" y="24"/>
                  </a:lnTo>
                  <a:lnTo>
                    <a:pt x="36" y="27"/>
                  </a:lnTo>
                  <a:lnTo>
                    <a:pt x="32" y="30"/>
                  </a:lnTo>
                  <a:lnTo>
                    <a:pt x="27" y="34"/>
                  </a:lnTo>
                  <a:lnTo>
                    <a:pt x="33" y="39"/>
                  </a:lnTo>
                  <a:lnTo>
                    <a:pt x="37" y="43"/>
                  </a:lnTo>
                  <a:lnTo>
                    <a:pt x="40" y="47"/>
                  </a:lnTo>
                  <a:lnTo>
                    <a:pt x="42" y="50"/>
                  </a:lnTo>
                  <a:lnTo>
                    <a:pt x="44" y="59"/>
                  </a:lnTo>
                  <a:lnTo>
                    <a:pt x="43" y="64"/>
                  </a:lnTo>
                  <a:lnTo>
                    <a:pt x="42" y="69"/>
                  </a:lnTo>
                  <a:lnTo>
                    <a:pt x="37" y="73"/>
                  </a:lnTo>
                  <a:lnTo>
                    <a:pt x="33" y="76"/>
                  </a:lnTo>
                  <a:lnTo>
                    <a:pt x="27" y="77"/>
                  </a:lnTo>
                  <a:lnTo>
                    <a:pt x="16" y="77"/>
                  </a:lnTo>
                  <a:lnTo>
                    <a:pt x="10" y="74"/>
                  </a:lnTo>
                  <a:lnTo>
                    <a:pt x="6" y="73"/>
                  </a:lnTo>
                  <a:lnTo>
                    <a:pt x="3" y="69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2" y="51"/>
                  </a:lnTo>
                  <a:lnTo>
                    <a:pt x="4" y="47"/>
                  </a:lnTo>
                  <a:lnTo>
                    <a:pt x="7" y="44"/>
                  </a:lnTo>
                  <a:lnTo>
                    <a:pt x="16" y="39"/>
                  </a:lnTo>
                  <a:lnTo>
                    <a:pt x="7" y="33"/>
                  </a:lnTo>
                  <a:lnTo>
                    <a:pt x="4" y="30"/>
                  </a:lnTo>
                  <a:lnTo>
                    <a:pt x="2" y="24"/>
                  </a:lnTo>
                  <a:lnTo>
                    <a:pt x="2" y="14"/>
                  </a:lnTo>
                  <a:lnTo>
                    <a:pt x="4" y="9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501" name="Freeform 9"/>
            <p:cNvSpPr>
              <a:spLocks/>
            </p:cNvSpPr>
            <p:nvPr/>
          </p:nvSpPr>
          <p:spPr bwMode="auto">
            <a:xfrm>
              <a:off x="3963" y="2208"/>
              <a:ext cx="47" cy="76"/>
            </a:xfrm>
            <a:custGeom>
              <a:avLst/>
              <a:gdLst>
                <a:gd name="T0" fmla="*/ 5 w 47"/>
                <a:gd name="T1" fmla="*/ 0 h 76"/>
                <a:gd name="T2" fmla="*/ 47 w 47"/>
                <a:gd name="T3" fmla="*/ 0 h 76"/>
                <a:gd name="T4" fmla="*/ 47 w 47"/>
                <a:gd name="T5" fmla="*/ 3 h 76"/>
                <a:gd name="T6" fmla="*/ 22 w 47"/>
                <a:gd name="T7" fmla="*/ 76 h 76"/>
                <a:gd name="T8" fmla="*/ 15 w 47"/>
                <a:gd name="T9" fmla="*/ 76 h 76"/>
                <a:gd name="T10" fmla="*/ 38 w 47"/>
                <a:gd name="T11" fmla="*/ 9 h 76"/>
                <a:gd name="T12" fmla="*/ 8 w 47"/>
                <a:gd name="T13" fmla="*/ 9 h 76"/>
                <a:gd name="T14" fmla="*/ 5 w 47"/>
                <a:gd name="T15" fmla="*/ 12 h 76"/>
                <a:gd name="T16" fmla="*/ 4 w 47"/>
                <a:gd name="T17" fmla="*/ 15 h 76"/>
                <a:gd name="T18" fmla="*/ 1 w 47"/>
                <a:gd name="T19" fmla="*/ 17 h 76"/>
                <a:gd name="T20" fmla="*/ 0 w 47"/>
                <a:gd name="T21" fmla="*/ 17 h 76"/>
                <a:gd name="T22" fmla="*/ 5 w 47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"/>
                <a:gd name="T37" fmla="*/ 0 h 76"/>
                <a:gd name="T38" fmla="*/ 47 w 47"/>
                <a:gd name="T39" fmla="*/ 76 h 7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" h="76">
                  <a:moveTo>
                    <a:pt x="5" y="0"/>
                  </a:moveTo>
                  <a:lnTo>
                    <a:pt x="47" y="0"/>
                  </a:lnTo>
                  <a:lnTo>
                    <a:pt x="47" y="3"/>
                  </a:lnTo>
                  <a:lnTo>
                    <a:pt x="22" y="76"/>
                  </a:lnTo>
                  <a:lnTo>
                    <a:pt x="15" y="76"/>
                  </a:lnTo>
                  <a:lnTo>
                    <a:pt x="38" y="9"/>
                  </a:lnTo>
                  <a:lnTo>
                    <a:pt x="8" y="9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824538" y="2646363"/>
            <a:ext cx="1466850" cy="733425"/>
            <a:chOff x="3669" y="1667"/>
            <a:chExt cx="924" cy="462"/>
          </a:xfrm>
        </p:grpSpPr>
        <p:sp>
          <p:nvSpPr>
            <p:cNvPr id="56496" name="Freeform 11"/>
            <p:cNvSpPr>
              <a:spLocks/>
            </p:cNvSpPr>
            <p:nvPr/>
          </p:nvSpPr>
          <p:spPr bwMode="auto">
            <a:xfrm>
              <a:off x="4562" y="1667"/>
              <a:ext cx="31" cy="76"/>
            </a:xfrm>
            <a:custGeom>
              <a:avLst/>
              <a:gdLst>
                <a:gd name="T0" fmla="*/ 21 w 31"/>
                <a:gd name="T1" fmla="*/ 0 h 76"/>
                <a:gd name="T2" fmla="*/ 21 w 31"/>
                <a:gd name="T3" fmla="*/ 70 h 76"/>
                <a:gd name="T4" fmla="*/ 24 w 31"/>
                <a:gd name="T5" fmla="*/ 73 h 76"/>
                <a:gd name="T6" fmla="*/ 31 w 31"/>
                <a:gd name="T7" fmla="*/ 73 h 76"/>
                <a:gd name="T8" fmla="*/ 31 w 31"/>
                <a:gd name="T9" fmla="*/ 76 h 76"/>
                <a:gd name="T10" fmla="*/ 1 w 31"/>
                <a:gd name="T11" fmla="*/ 76 h 76"/>
                <a:gd name="T12" fmla="*/ 1 w 31"/>
                <a:gd name="T13" fmla="*/ 73 h 76"/>
                <a:gd name="T14" fmla="*/ 7 w 31"/>
                <a:gd name="T15" fmla="*/ 73 h 76"/>
                <a:gd name="T16" fmla="*/ 10 w 31"/>
                <a:gd name="T17" fmla="*/ 71 h 76"/>
                <a:gd name="T18" fmla="*/ 10 w 31"/>
                <a:gd name="T19" fmla="*/ 70 h 76"/>
                <a:gd name="T20" fmla="*/ 11 w 31"/>
                <a:gd name="T21" fmla="*/ 67 h 76"/>
                <a:gd name="T22" fmla="*/ 11 w 31"/>
                <a:gd name="T23" fmla="*/ 13 h 76"/>
                <a:gd name="T24" fmla="*/ 10 w 31"/>
                <a:gd name="T25" fmla="*/ 10 h 76"/>
                <a:gd name="T26" fmla="*/ 4 w 31"/>
                <a:gd name="T27" fmla="*/ 10 h 76"/>
                <a:gd name="T28" fmla="*/ 0 w 31"/>
                <a:gd name="T29" fmla="*/ 13 h 76"/>
                <a:gd name="T30" fmla="*/ 0 w 31"/>
                <a:gd name="T31" fmla="*/ 11 h 76"/>
                <a:gd name="T32" fmla="*/ 10 w 31"/>
                <a:gd name="T33" fmla="*/ 6 h 76"/>
                <a:gd name="T34" fmla="*/ 21 w 31"/>
                <a:gd name="T35" fmla="*/ 0 h 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6"/>
                <a:gd name="T56" fmla="*/ 31 w 31"/>
                <a:gd name="T57" fmla="*/ 76 h 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6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6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7" name="Freeform 12"/>
            <p:cNvSpPr>
              <a:spLocks/>
            </p:cNvSpPr>
            <p:nvPr/>
          </p:nvSpPr>
          <p:spPr bwMode="auto">
            <a:xfrm>
              <a:off x="4440" y="1685"/>
              <a:ext cx="43" cy="77"/>
            </a:xfrm>
            <a:custGeom>
              <a:avLst/>
              <a:gdLst>
                <a:gd name="T0" fmla="*/ 21 w 43"/>
                <a:gd name="T1" fmla="*/ 0 h 77"/>
                <a:gd name="T2" fmla="*/ 27 w 43"/>
                <a:gd name="T3" fmla="*/ 1 h 77"/>
                <a:gd name="T4" fmla="*/ 31 w 43"/>
                <a:gd name="T5" fmla="*/ 3 h 77"/>
                <a:gd name="T6" fmla="*/ 34 w 43"/>
                <a:gd name="T7" fmla="*/ 6 h 77"/>
                <a:gd name="T8" fmla="*/ 37 w 43"/>
                <a:gd name="T9" fmla="*/ 7 h 77"/>
                <a:gd name="T10" fmla="*/ 40 w 43"/>
                <a:gd name="T11" fmla="*/ 13 h 77"/>
                <a:gd name="T12" fmla="*/ 40 w 43"/>
                <a:gd name="T13" fmla="*/ 20 h 77"/>
                <a:gd name="T14" fmla="*/ 37 w 43"/>
                <a:gd name="T15" fmla="*/ 24 h 77"/>
                <a:gd name="T16" fmla="*/ 31 w 43"/>
                <a:gd name="T17" fmla="*/ 30 h 77"/>
                <a:gd name="T18" fmla="*/ 28 w 43"/>
                <a:gd name="T19" fmla="*/ 30 h 77"/>
                <a:gd name="T20" fmla="*/ 31 w 43"/>
                <a:gd name="T21" fmla="*/ 31 h 77"/>
                <a:gd name="T22" fmla="*/ 40 w 43"/>
                <a:gd name="T23" fmla="*/ 40 h 77"/>
                <a:gd name="T24" fmla="*/ 41 w 43"/>
                <a:gd name="T25" fmla="*/ 43 h 77"/>
                <a:gd name="T26" fmla="*/ 43 w 43"/>
                <a:gd name="T27" fmla="*/ 47 h 77"/>
                <a:gd name="T28" fmla="*/ 43 w 43"/>
                <a:gd name="T29" fmla="*/ 57 h 77"/>
                <a:gd name="T30" fmla="*/ 41 w 43"/>
                <a:gd name="T31" fmla="*/ 61 h 77"/>
                <a:gd name="T32" fmla="*/ 38 w 43"/>
                <a:gd name="T33" fmla="*/ 66 h 77"/>
                <a:gd name="T34" fmla="*/ 34 w 43"/>
                <a:gd name="T35" fmla="*/ 70 h 77"/>
                <a:gd name="T36" fmla="*/ 25 w 43"/>
                <a:gd name="T37" fmla="*/ 76 h 77"/>
                <a:gd name="T38" fmla="*/ 20 w 43"/>
                <a:gd name="T39" fmla="*/ 77 h 77"/>
                <a:gd name="T40" fmla="*/ 5 w 43"/>
                <a:gd name="T41" fmla="*/ 77 h 77"/>
                <a:gd name="T42" fmla="*/ 4 w 43"/>
                <a:gd name="T43" fmla="*/ 76 h 77"/>
                <a:gd name="T44" fmla="*/ 1 w 43"/>
                <a:gd name="T45" fmla="*/ 74 h 77"/>
                <a:gd name="T46" fmla="*/ 1 w 43"/>
                <a:gd name="T47" fmla="*/ 73 h 77"/>
                <a:gd name="T48" fmla="*/ 0 w 43"/>
                <a:gd name="T49" fmla="*/ 71 h 77"/>
                <a:gd name="T50" fmla="*/ 0 w 43"/>
                <a:gd name="T51" fmla="*/ 70 h 77"/>
                <a:gd name="T52" fmla="*/ 1 w 43"/>
                <a:gd name="T53" fmla="*/ 67 h 77"/>
                <a:gd name="T54" fmla="*/ 5 w 43"/>
                <a:gd name="T55" fmla="*/ 67 h 77"/>
                <a:gd name="T56" fmla="*/ 11 w 43"/>
                <a:gd name="T57" fmla="*/ 70 h 77"/>
                <a:gd name="T58" fmla="*/ 15 w 43"/>
                <a:gd name="T59" fmla="*/ 71 h 77"/>
                <a:gd name="T60" fmla="*/ 18 w 43"/>
                <a:gd name="T61" fmla="*/ 73 h 77"/>
                <a:gd name="T62" fmla="*/ 25 w 43"/>
                <a:gd name="T63" fmla="*/ 73 h 77"/>
                <a:gd name="T64" fmla="*/ 31 w 43"/>
                <a:gd name="T65" fmla="*/ 67 h 77"/>
                <a:gd name="T66" fmla="*/ 33 w 43"/>
                <a:gd name="T67" fmla="*/ 64 h 77"/>
                <a:gd name="T68" fmla="*/ 34 w 43"/>
                <a:gd name="T69" fmla="*/ 60 h 77"/>
                <a:gd name="T70" fmla="*/ 34 w 43"/>
                <a:gd name="T71" fmla="*/ 51 h 77"/>
                <a:gd name="T72" fmla="*/ 33 w 43"/>
                <a:gd name="T73" fmla="*/ 47 h 77"/>
                <a:gd name="T74" fmla="*/ 30 w 43"/>
                <a:gd name="T75" fmla="*/ 43 h 77"/>
                <a:gd name="T76" fmla="*/ 25 w 43"/>
                <a:gd name="T77" fmla="*/ 40 h 77"/>
                <a:gd name="T78" fmla="*/ 21 w 43"/>
                <a:gd name="T79" fmla="*/ 38 h 77"/>
                <a:gd name="T80" fmla="*/ 13 w 43"/>
                <a:gd name="T81" fmla="*/ 38 h 77"/>
                <a:gd name="T82" fmla="*/ 11 w 43"/>
                <a:gd name="T83" fmla="*/ 37 h 77"/>
                <a:gd name="T84" fmla="*/ 17 w 43"/>
                <a:gd name="T85" fmla="*/ 36 h 77"/>
                <a:gd name="T86" fmla="*/ 25 w 43"/>
                <a:gd name="T87" fmla="*/ 30 h 77"/>
                <a:gd name="T88" fmla="*/ 28 w 43"/>
                <a:gd name="T89" fmla="*/ 27 h 77"/>
                <a:gd name="T90" fmla="*/ 30 w 43"/>
                <a:gd name="T91" fmla="*/ 23 h 77"/>
                <a:gd name="T92" fmla="*/ 30 w 43"/>
                <a:gd name="T93" fmla="*/ 16 h 77"/>
                <a:gd name="T94" fmla="*/ 28 w 43"/>
                <a:gd name="T95" fmla="*/ 13 h 77"/>
                <a:gd name="T96" fmla="*/ 24 w 43"/>
                <a:gd name="T97" fmla="*/ 8 h 77"/>
                <a:gd name="T98" fmla="*/ 21 w 43"/>
                <a:gd name="T99" fmla="*/ 8 h 77"/>
                <a:gd name="T100" fmla="*/ 17 w 43"/>
                <a:gd name="T101" fmla="*/ 7 h 77"/>
                <a:gd name="T102" fmla="*/ 14 w 43"/>
                <a:gd name="T103" fmla="*/ 7 h 77"/>
                <a:gd name="T104" fmla="*/ 11 w 43"/>
                <a:gd name="T105" fmla="*/ 8 h 77"/>
                <a:gd name="T106" fmla="*/ 8 w 43"/>
                <a:gd name="T107" fmla="*/ 11 h 77"/>
                <a:gd name="T108" fmla="*/ 5 w 43"/>
                <a:gd name="T109" fmla="*/ 13 h 77"/>
                <a:gd name="T110" fmla="*/ 3 w 43"/>
                <a:gd name="T111" fmla="*/ 18 h 77"/>
                <a:gd name="T112" fmla="*/ 0 w 43"/>
                <a:gd name="T113" fmla="*/ 18 h 77"/>
                <a:gd name="T114" fmla="*/ 1 w 43"/>
                <a:gd name="T115" fmla="*/ 14 h 77"/>
                <a:gd name="T116" fmla="*/ 5 w 43"/>
                <a:gd name="T117" fmla="*/ 8 h 77"/>
                <a:gd name="T118" fmla="*/ 8 w 43"/>
                <a:gd name="T119" fmla="*/ 6 h 77"/>
                <a:gd name="T120" fmla="*/ 13 w 43"/>
                <a:gd name="T121" fmla="*/ 3 h 77"/>
                <a:gd name="T122" fmla="*/ 21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1" y="0"/>
                  </a:moveTo>
                  <a:lnTo>
                    <a:pt x="27" y="1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7" y="7"/>
                  </a:lnTo>
                  <a:lnTo>
                    <a:pt x="40" y="13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1" y="30"/>
                  </a:lnTo>
                  <a:lnTo>
                    <a:pt x="28" y="30"/>
                  </a:lnTo>
                  <a:lnTo>
                    <a:pt x="31" y="31"/>
                  </a:lnTo>
                  <a:lnTo>
                    <a:pt x="40" y="40"/>
                  </a:lnTo>
                  <a:lnTo>
                    <a:pt x="41" y="43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1" y="61"/>
                  </a:lnTo>
                  <a:lnTo>
                    <a:pt x="38" y="66"/>
                  </a:lnTo>
                  <a:lnTo>
                    <a:pt x="34" y="70"/>
                  </a:lnTo>
                  <a:lnTo>
                    <a:pt x="25" y="76"/>
                  </a:lnTo>
                  <a:lnTo>
                    <a:pt x="20" y="77"/>
                  </a:lnTo>
                  <a:lnTo>
                    <a:pt x="5" y="77"/>
                  </a:lnTo>
                  <a:lnTo>
                    <a:pt x="4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5" y="67"/>
                  </a:lnTo>
                  <a:lnTo>
                    <a:pt x="11" y="70"/>
                  </a:lnTo>
                  <a:lnTo>
                    <a:pt x="15" y="71"/>
                  </a:lnTo>
                  <a:lnTo>
                    <a:pt x="18" y="73"/>
                  </a:lnTo>
                  <a:lnTo>
                    <a:pt x="25" y="73"/>
                  </a:lnTo>
                  <a:lnTo>
                    <a:pt x="31" y="67"/>
                  </a:lnTo>
                  <a:lnTo>
                    <a:pt x="33" y="64"/>
                  </a:lnTo>
                  <a:lnTo>
                    <a:pt x="34" y="60"/>
                  </a:lnTo>
                  <a:lnTo>
                    <a:pt x="34" y="51"/>
                  </a:lnTo>
                  <a:lnTo>
                    <a:pt x="33" y="47"/>
                  </a:lnTo>
                  <a:lnTo>
                    <a:pt x="30" y="43"/>
                  </a:lnTo>
                  <a:lnTo>
                    <a:pt x="25" y="40"/>
                  </a:lnTo>
                  <a:lnTo>
                    <a:pt x="21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7" y="36"/>
                  </a:lnTo>
                  <a:lnTo>
                    <a:pt x="25" y="30"/>
                  </a:lnTo>
                  <a:lnTo>
                    <a:pt x="28" y="27"/>
                  </a:lnTo>
                  <a:lnTo>
                    <a:pt x="30" y="23"/>
                  </a:lnTo>
                  <a:lnTo>
                    <a:pt x="30" y="16"/>
                  </a:lnTo>
                  <a:lnTo>
                    <a:pt x="28" y="13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5" y="8"/>
                  </a:lnTo>
                  <a:lnTo>
                    <a:pt x="8" y="6"/>
                  </a:lnTo>
                  <a:lnTo>
                    <a:pt x="13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8" name="Freeform 13"/>
            <p:cNvSpPr>
              <a:spLocks/>
            </p:cNvSpPr>
            <p:nvPr/>
          </p:nvSpPr>
          <p:spPr bwMode="auto">
            <a:xfrm>
              <a:off x="3845" y="2054"/>
              <a:ext cx="31" cy="75"/>
            </a:xfrm>
            <a:custGeom>
              <a:avLst/>
              <a:gdLst>
                <a:gd name="T0" fmla="*/ 21 w 31"/>
                <a:gd name="T1" fmla="*/ 0 h 75"/>
                <a:gd name="T2" fmla="*/ 21 w 31"/>
                <a:gd name="T3" fmla="*/ 70 h 75"/>
                <a:gd name="T4" fmla="*/ 24 w 31"/>
                <a:gd name="T5" fmla="*/ 73 h 75"/>
                <a:gd name="T6" fmla="*/ 31 w 31"/>
                <a:gd name="T7" fmla="*/ 73 h 75"/>
                <a:gd name="T8" fmla="*/ 31 w 31"/>
                <a:gd name="T9" fmla="*/ 75 h 75"/>
                <a:gd name="T10" fmla="*/ 1 w 31"/>
                <a:gd name="T11" fmla="*/ 75 h 75"/>
                <a:gd name="T12" fmla="*/ 1 w 31"/>
                <a:gd name="T13" fmla="*/ 73 h 75"/>
                <a:gd name="T14" fmla="*/ 7 w 31"/>
                <a:gd name="T15" fmla="*/ 73 h 75"/>
                <a:gd name="T16" fmla="*/ 10 w 31"/>
                <a:gd name="T17" fmla="*/ 71 h 75"/>
                <a:gd name="T18" fmla="*/ 10 w 31"/>
                <a:gd name="T19" fmla="*/ 70 h 75"/>
                <a:gd name="T20" fmla="*/ 11 w 31"/>
                <a:gd name="T21" fmla="*/ 67 h 75"/>
                <a:gd name="T22" fmla="*/ 11 w 31"/>
                <a:gd name="T23" fmla="*/ 13 h 75"/>
                <a:gd name="T24" fmla="*/ 10 w 31"/>
                <a:gd name="T25" fmla="*/ 10 h 75"/>
                <a:gd name="T26" fmla="*/ 4 w 31"/>
                <a:gd name="T27" fmla="*/ 10 h 75"/>
                <a:gd name="T28" fmla="*/ 0 w 31"/>
                <a:gd name="T29" fmla="*/ 13 h 75"/>
                <a:gd name="T30" fmla="*/ 0 w 31"/>
                <a:gd name="T31" fmla="*/ 11 h 75"/>
                <a:gd name="T32" fmla="*/ 10 w 31"/>
                <a:gd name="T33" fmla="*/ 5 h 75"/>
                <a:gd name="T34" fmla="*/ 21 w 31"/>
                <a:gd name="T35" fmla="*/ 0 h 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5"/>
                <a:gd name="T56" fmla="*/ 31 w 31"/>
                <a:gd name="T57" fmla="*/ 75 h 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5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5"/>
                  </a:lnTo>
                  <a:lnTo>
                    <a:pt x="1" y="75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9" name="Freeform 14"/>
            <p:cNvSpPr>
              <a:spLocks noEditPoints="1"/>
            </p:cNvSpPr>
            <p:nvPr/>
          </p:nvSpPr>
          <p:spPr bwMode="auto">
            <a:xfrm>
              <a:off x="3669" y="1991"/>
              <a:ext cx="52" cy="76"/>
            </a:xfrm>
            <a:custGeom>
              <a:avLst/>
              <a:gdLst>
                <a:gd name="T0" fmla="*/ 32 w 52"/>
                <a:gd name="T1" fmla="*/ 13 h 76"/>
                <a:gd name="T2" fmla="*/ 5 w 52"/>
                <a:gd name="T3" fmla="*/ 50 h 76"/>
                <a:gd name="T4" fmla="*/ 32 w 52"/>
                <a:gd name="T5" fmla="*/ 50 h 76"/>
                <a:gd name="T6" fmla="*/ 32 w 52"/>
                <a:gd name="T7" fmla="*/ 13 h 76"/>
                <a:gd name="T8" fmla="*/ 36 w 52"/>
                <a:gd name="T9" fmla="*/ 0 h 76"/>
                <a:gd name="T10" fmla="*/ 40 w 52"/>
                <a:gd name="T11" fmla="*/ 0 h 76"/>
                <a:gd name="T12" fmla="*/ 40 w 52"/>
                <a:gd name="T13" fmla="*/ 50 h 76"/>
                <a:gd name="T14" fmla="*/ 52 w 52"/>
                <a:gd name="T15" fmla="*/ 50 h 76"/>
                <a:gd name="T16" fmla="*/ 52 w 52"/>
                <a:gd name="T17" fmla="*/ 58 h 76"/>
                <a:gd name="T18" fmla="*/ 40 w 52"/>
                <a:gd name="T19" fmla="*/ 58 h 76"/>
                <a:gd name="T20" fmla="*/ 40 w 52"/>
                <a:gd name="T21" fmla="*/ 76 h 76"/>
                <a:gd name="T22" fmla="*/ 32 w 52"/>
                <a:gd name="T23" fmla="*/ 76 h 76"/>
                <a:gd name="T24" fmla="*/ 32 w 52"/>
                <a:gd name="T25" fmla="*/ 58 h 76"/>
                <a:gd name="T26" fmla="*/ 0 w 52"/>
                <a:gd name="T27" fmla="*/ 58 h 76"/>
                <a:gd name="T28" fmla="*/ 0 w 52"/>
                <a:gd name="T29" fmla="*/ 50 h 76"/>
                <a:gd name="T30" fmla="*/ 36 w 52"/>
                <a:gd name="T31" fmla="*/ 0 h 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2"/>
                <a:gd name="T49" fmla="*/ 0 h 76"/>
                <a:gd name="T50" fmla="*/ 52 w 52"/>
                <a:gd name="T51" fmla="*/ 76 h 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2" h="76">
                  <a:moveTo>
                    <a:pt x="32" y="13"/>
                  </a:moveTo>
                  <a:lnTo>
                    <a:pt x="5" y="50"/>
                  </a:lnTo>
                  <a:lnTo>
                    <a:pt x="32" y="50"/>
                  </a:lnTo>
                  <a:lnTo>
                    <a:pt x="32" y="13"/>
                  </a:lnTo>
                  <a:close/>
                  <a:moveTo>
                    <a:pt x="36" y="0"/>
                  </a:moveTo>
                  <a:lnTo>
                    <a:pt x="40" y="0"/>
                  </a:lnTo>
                  <a:lnTo>
                    <a:pt x="40" y="50"/>
                  </a:lnTo>
                  <a:lnTo>
                    <a:pt x="52" y="50"/>
                  </a:lnTo>
                  <a:lnTo>
                    <a:pt x="52" y="58"/>
                  </a:lnTo>
                  <a:lnTo>
                    <a:pt x="40" y="58"/>
                  </a:lnTo>
                  <a:lnTo>
                    <a:pt x="40" y="76"/>
                  </a:lnTo>
                  <a:lnTo>
                    <a:pt x="32" y="76"/>
                  </a:lnTo>
                  <a:lnTo>
                    <a:pt x="32" y="58"/>
                  </a:lnTo>
                  <a:lnTo>
                    <a:pt x="0" y="58"/>
                  </a:lnTo>
                  <a:lnTo>
                    <a:pt x="0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940425" y="4005263"/>
            <a:ext cx="941388" cy="123825"/>
            <a:chOff x="3742" y="2523"/>
            <a:chExt cx="593" cy="78"/>
          </a:xfrm>
        </p:grpSpPr>
        <p:sp>
          <p:nvSpPr>
            <p:cNvPr id="56494" name="Freeform 16"/>
            <p:cNvSpPr>
              <a:spLocks/>
            </p:cNvSpPr>
            <p:nvPr/>
          </p:nvSpPr>
          <p:spPr bwMode="auto">
            <a:xfrm>
              <a:off x="3742" y="2523"/>
              <a:ext cx="46" cy="78"/>
            </a:xfrm>
            <a:custGeom>
              <a:avLst/>
              <a:gdLst>
                <a:gd name="T0" fmla="*/ 43 w 46"/>
                <a:gd name="T1" fmla="*/ 0 h 78"/>
                <a:gd name="T2" fmla="*/ 46 w 46"/>
                <a:gd name="T3" fmla="*/ 0 h 78"/>
                <a:gd name="T4" fmla="*/ 42 w 46"/>
                <a:gd name="T5" fmla="*/ 10 h 78"/>
                <a:gd name="T6" fmla="*/ 18 w 46"/>
                <a:gd name="T7" fmla="*/ 10 h 78"/>
                <a:gd name="T8" fmla="*/ 13 w 46"/>
                <a:gd name="T9" fmla="*/ 20 h 78"/>
                <a:gd name="T10" fmla="*/ 30 w 46"/>
                <a:gd name="T11" fmla="*/ 25 h 78"/>
                <a:gd name="T12" fmla="*/ 35 w 46"/>
                <a:gd name="T13" fmla="*/ 28 h 78"/>
                <a:gd name="T14" fmla="*/ 39 w 46"/>
                <a:gd name="T15" fmla="*/ 32 h 78"/>
                <a:gd name="T16" fmla="*/ 45 w 46"/>
                <a:gd name="T17" fmla="*/ 43 h 78"/>
                <a:gd name="T18" fmla="*/ 45 w 46"/>
                <a:gd name="T19" fmla="*/ 55 h 78"/>
                <a:gd name="T20" fmla="*/ 43 w 46"/>
                <a:gd name="T21" fmla="*/ 60 h 78"/>
                <a:gd name="T22" fmla="*/ 40 w 46"/>
                <a:gd name="T23" fmla="*/ 66 h 78"/>
                <a:gd name="T24" fmla="*/ 36 w 46"/>
                <a:gd name="T25" fmla="*/ 70 h 78"/>
                <a:gd name="T26" fmla="*/ 28 w 46"/>
                <a:gd name="T27" fmla="*/ 76 h 78"/>
                <a:gd name="T28" fmla="*/ 22 w 46"/>
                <a:gd name="T29" fmla="*/ 78 h 78"/>
                <a:gd name="T30" fmla="*/ 12 w 46"/>
                <a:gd name="T31" fmla="*/ 78 h 78"/>
                <a:gd name="T32" fmla="*/ 8 w 46"/>
                <a:gd name="T33" fmla="*/ 76 h 78"/>
                <a:gd name="T34" fmla="*/ 2 w 46"/>
                <a:gd name="T35" fmla="*/ 73 h 78"/>
                <a:gd name="T36" fmla="*/ 0 w 46"/>
                <a:gd name="T37" fmla="*/ 72 h 78"/>
                <a:gd name="T38" fmla="*/ 0 w 46"/>
                <a:gd name="T39" fmla="*/ 70 h 78"/>
                <a:gd name="T40" fmla="*/ 2 w 46"/>
                <a:gd name="T41" fmla="*/ 68 h 78"/>
                <a:gd name="T42" fmla="*/ 9 w 46"/>
                <a:gd name="T43" fmla="*/ 68 h 78"/>
                <a:gd name="T44" fmla="*/ 12 w 46"/>
                <a:gd name="T45" fmla="*/ 69 h 78"/>
                <a:gd name="T46" fmla="*/ 13 w 46"/>
                <a:gd name="T47" fmla="*/ 70 h 78"/>
                <a:gd name="T48" fmla="*/ 19 w 46"/>
                <a:gd name="T49" fmla="*/ 73 h 78"/>
                <a:gd name="T50" fmla="*/ 25 w 46"/>
                <a:gd name="T51" fmla="*/ 73 h 78"/>
                <a:gd name="T52" fmla="*/ 30 w 46"/>
                <a:gd name="T53" fmla="*/ 70 h 78"/>
                <a:gd name="T54" fmla="*/ 35 w 46"/>
                <a:gd name="T55" fmla="*/ 66 h 78"/>
                <a:gd name="T56" fmla="*/ 36 w 46"/>
                <a:gd name="T57" fmla="*/ 62 h 78"/>
                <a:gd name="T58" fmla="*/ 36 w 46"/>
                <a:gd name="T59" fmla="*/ 49 h 78"/>
                <a:gd name="T60" fmla="*/ 35 w 46"/>
                <a:gd name="T61" fmla="*/ 45 h 78"/>
                <a:gd name="T62" fmla="*/ 32 w 46"/>
                <a:gd name="T63" fmla="*/ 40 h 78"/>
                <a:gd name="T64" fmla="*/ 29 w 46"/>
                <a:gd name="T65" fmla="*/ 38 h 78"/>
                <a:gd name="T66" fmla="*/ 19 w 46"/>
                <a:gd name="T67" fmla="*/ 33 h 78"/>
                <a:gd name="T68" fmla="*/ 5 w 46"/>
                <a:gd name="T69" fmla="*/ 30 h 78"/>
                <a:gd name="T70" fmla="*/ 5 w 46"/>
                <a:gd name="T71" fmla="*/ 29 h 78"/>
                <a:gd name="T72" fmla="*/ 18 w 46"/>
                <a:gd name="T73" fmla="*/ 2 h 78"/>
                <a:gd name="T74" fmla="*/ 42 w 46"/>
                <a:gd name="T75" fmla="*/ 2 h 78"/>
                <a:gd name="T76" fmla="*/ 43 w 46"/>
                <a:gd name="T77" fmla="*/ 0 h 7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6"/>
                <a:gd name="T118" fmla="*/ 0 h 78"/>
                <a:gd name="T119" fmla="*/ 46 w 46"/>
                <a:gd name="T120" fmla="*/ 78 h 7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6" h="78">
                  <a:moveTo>
                    <a:pt x="43" y="0"/>
                  </a:moveTo>
                  <a:lnTo>
                    <a:pt x="46" y="0"/>
                  </a:lnTo>
                  <a:lnTo>
                    <a:pt x="42" y="10"/>
                  </a:lnTo>
                  <a:lnTo>
                    <a:pt x="18" y="10"/>
                  </a:lnTo>
                  <a:lnTo>
                    <a:pt x="13" y="20"/>
                  </a:lnTo>
                  <a:lnTo>
                    <a:pt x="30" y="25"/>
                  </a:lnTo>
                  <a:lnTo>
                    <a:pt x="35" y="28"/>
                  </a:lnTo>
                  <a:lnTo>
                    <a:pt x="39" y="32"/>
                  </a:lnTo>
                  <a:lnTo>
                    <a:pt x="45" y="43"/>
                  </a:lnTo>
                  <a:lnTo>
                    <a:pt x="45" y="55"/>
                  </a:lnTo>
                  <a:lnTo>
                    <a:pt x="43" y="60"/>
                  </a:lnTo>
                  <a:lnTo>
                    <a:pt x="40" y="66"/>
                  </a:lnTo>
                  <a:lnTo>
                    <a:pt x="36" y="70"/>
                  </a:lnTo>
                  <a:lnTo>
                    <a:pt x="28" y="76"/>
                  </a:lnTo>
                  <a:lnTo>
                    <a:pt x="22" y="78"/>
                  </a:lnTo>
                  <a:lnTo>
                    <a:pt x="12" y="78"/>
                  </a:lnTo>
                  <a:lnTo>
                    <a:pt x="8" y="76"/>
                  </a:lnTo>
                  <a:lnTo>
                    <a:pt x="2" y="73"/>
                  </a:lnTo>
                  <a:lnTo>
                    <a:pt x="0" y="72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9" y="68"/>
                  </a:lnTo>
                  <a:lnTo>
                    <a:pt x="12" y="69"/>
                  </a:lnTo>
                  <a:lnTo>
                    <a:pt x="13" y="70"/>
                  </a:lnTo>
                  <a:lnTo>
                    <a:pt x="19" y="73"/>
                  </a:lnTo>
                  <a:lnTo>
                    <a:pt x="25" y="73"/>
                  </a:lnTo>
                  <a:lnTo>
                    <a:pt x="30" y="70"/>
                  </a:lnTo>
                  <a:lnTo>
                    <a:pt x="35" y="66"/>
                  </a:lnTo>
                  <a:lnTo>
                    <a:pt x="36" y="62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0"/>
                  </a:lnTo>
                  <a:lnTo>
                    <a:pt x="29" y="38"/>
                  </a:lnTo>
                  <a:lnTo>
                    <a:pt x="19" y="33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18" y="2"/>
                  </a:lnTo>
                  <a:lnTo>
                    <a:pt x="42" y="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5" name="Freeform 17"/>
            <p:cNvSpPr>
              <a:spLocks noEditPoints="1"/>
            </p:cNvSpPr>
            <p:nvPr/>
          </p:nvSpPr>
          <p:spPr bwMode="auto">
            <a:xfrm>
              <a:off x="4286" y="2523"/>
              <a:ext cx="49" cy="78"/>
            </a:xfrm>
            <a:custGeom>
              <a:avLst/>
              <a:gdLst>
                <a:gd name="T0" fmla="*/ 22 w 49"/>
                <a:gd name="T1" fmla="*/ 33 h 78"/>
                <a:gd name="T2" fmla="*/ 13 w 49"/>
                <a:gd name="T3" fmla="*/ 38 h 78"/>
                <a:gd name="T4" fmla="*/ 13 w 49"/>
                <a:gd name="T5" fmla="*/ 58 h 78"/>
                <a:gd name="T6" fmla="*/ 15 w 49"/>
                <a:gd name="T7" fmla="*/ 62 h 78"/>
                <a:gd name="T8" fmla="*/ 20 w 49"/>
                <a:gd name="T9" fmla="*/ 70 h 78"/>
                <a:gd name="T10" fmla="*/ 23 w 49"/>
                <a:gd name="T11" fmla="*/ 72 h 78"/>
                <a:gd name="T12" fmla="*/ 27 w 49"/>
                <a:gd name="T13" fmla="*/ 73 h 78"/>
                <a:gd name="T14" fmla="*/ 32 w 49"/>
                <a:gd name="T15" fmla="*/ 72 h 78"/>
                <a:gd name="T16" fmla="*/ 35 w 49"/>
                <a:gd name="T17" fmla="*/ 70 h 78"/>
                <a:gd name="T18" fmla="*/ 36 w 49"/>
                <a:gd name="T19" fmla="*/ 68 h 78"/>
                <a:gd name="T20" fmla="*/ 39 w 49"/>
                <a:gd name="T21" fmla="*/ 65 h 78"/>
                <a:gd name="T22" fmla="*/ 40 w 49"/>
                <a:gd name="T23" fmla="*/ 60 h 78"/>
                <a:gd name="T24" fmla="*/ 40 w 49"/>
                <a:gd name="T25" fmla="*/ 49 h 78"/>
                <a:gd name="T26" fmla="*/ 39 w 49"/>
                <a:gd name="T27" fmla="*/ 43 h 78"/>
                <a:gd name="T28" fmla="*/ 36 w 49"/>
                <a:gd name="T29" fmla="*/ 39 h 78"/>
                <a:gd name="T30" fmla="*/ 33 w 49"/>
                <a:gd name="T31" fmla="*/ 36 h 78"/>
                <a:gd name="T32" fmla="*/ 30 w 49"/>
                <a:gd name="T33" fmla="*/ 35 h 78"/>
                <a:gd name="T34" fmla="*/ 25 w 49"/>
                <a:gd name="T35" fmla="*/ 33 h 78"/>
                <a:gd name="T36" fmla="*/ 22 w 49"/>
                <a:gd name="T37" fmla="*/ 33 h 78"/>
                <a:gd name="T38" fmla="*/ 47 w 49"/>
                <a:gd name="T39" fmla="*/ 0 h 78"/>
                <a:gd name="T40" fmla="*/ 47 w 49"/>
                <a:gd name="T41" fmla="*/ 3 h 78"/>
                <a:gd name="T42" fmla="*/ 33 w 49"/>
                <a:gd name="T43" fmla="*/ 8 h 78"/>
                <a:gd name="T44" fmla="*/ 23 w 49"/>
                <a:gd name="T45" fmla="*/ 18 h 78"/>
                <a:gd name="T46" fmla="*/ 19 w 49"/>
                <a:gd name="T47" fmla="*/ 23 h 78"/>
                <a:gd name="T48" fmla="*/ 13 w 49"/>
                <a:gd name="T49" fmla="*/ 35 h 78"/>
                <a:gd name="T50" fmla="*/ 15 w 49"/>
                <a:gd name="T51" fmla="*/ 35 h 78"/>
                <a:gd name="T52" fmla="*/ 19 w 49"/>
                <a:gd name="T53" fmla="*/ 32 h 78"/>
                <a:gd name="T54" fmla="*/ 25 w 49"/>
                <a:gd name="T55" fmla="*/ 29 h 78"/>
                <a:gd name="T56" fmla="*/ 36 w 49"/>
                <a:gd name="T57" fmla="*/ 29 h 78"/>
                <a:gd name="T58" fmla="*/ 40 w 49"/>
                <a:gd name="T59" fmla="*/ 32 h 78"/>
                <a:gd name="T60" fmla="*/ 43 w 49"/>
                <a:gd name="T61" fmla="*/ 35 h 78"/>
                <a:gd name="T62" fmla="*/ 46 w 49"/>
                <a:gd name="T63" fmla="*/ 39 h 78"/>
                <a:gd name="T64" fmla="*/ 49 w 49"/>
                <a:gd name="T65" fmla="*/ 45 h 78"/>
                <a:gd name="T66" fmla="*/ 49 w 49"/>
                <a:gd name="T67" fmla="*/ 58 h 78"/>
                <a:gd name="T68" fmla="*/ 46 w 49"/>
                <a:gd name="T69" fmla="*/ 66 h 78"/>
                <a:gd name="T70" fmla="*/ 43 w 49"/>
                <a:gd name="T71" fmla="*/ 70 h 78"/>
                <a:gd name="T72" fmla="*/ 37 w 49"/>
                <a:gd name="T73" fmla="*/ 75 h 78"/>
                <a:gd name="T74" fmla="*/ 32 w 49"/>
                <a:gd name="T75" fmla="*/ 76 h 78"/>
                <a:gd name="T76" fmla="*/ 25 w 49"/>
                <a:gd name="T77" fmla="*/ 78 h 78"/>
                <a:gd name="T78" fmla="*/ 19 w 49"/>
                <a:gd name="T79" fmla="*/ 76 h 78"/>
                <a:gd name="T80" fmla="*/ 13 w 49"/>
                <a:gd name="T81" fmla="*/ 73 h 78"/>
                <a:gd name="T82" fmla="*/ 7 w 49"/>
                <a:gd name="T83" fmla="*/ 68 h 78"/>
                <a:gd name="T84" fmla="*/ 3 w 49"/>
                <a:gd name="T85" fmla="*/ 58 h 78"/>
                <a:gd name="T86" fmla="*/ 0 w 49"/>
                <a:gd name="T87" fmla="*/ 43 h 78"/>
                <a:gd name="T88" fmla="*/ 5 w 49"/>
                <a:gd name="T89" fmla="*/ 28 h 78"/>
                <a:gd name="T90" fmla="*/ 15 w 49"/>
                <a:gd name="T91" fmla="*/ 13 h 78"/>
                <a:gd name="T92" fmla="*/ 29 w 49"/>
                <a:gd name="T93" fmla="*/ 5 h 78"/>
                <a:gd name="T94" fmla="*/ 47 w 49"/>
                <a:gd name="T95" fmla="*/ 0 h 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"/>
                <a:gd name="T145" fmla="*/ 0 h 78"/>
                <a:gd name="T146" fmla="*/ 49 w 49"/>
                <a:gd name="T147" fmla="*/ 78 h 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" h="78">
                  <a:moveTo>
                    <a:pt x="22" y="33"/>
                  </a:moveTo>
                  <a:lnTo>
                    <a:pt x="13" y="38"/>
                  </a:lnTo>
                  <a:lnTo>
                    <a:pt x="13" y="58"/>
                  </a:lnTo>
                  <a:lnTo>
                    <a:pt x="15" y="62"/>
                  </a:lnTo>
                  <a:lnTo>
                    <a:pt x="20" y="70"/>
                  </a:lnTo>
                  <a:lnTo>
                    <a:pt x="23" y="72"/>
                  </a:lnTo>
                  <a:lnTo>
                    <a:pt x="27" y="73"/>
                  </a:lnTo>
                  <a:lnTo>
                    <a:pt x="32" y="72"/>
                  </a:lnTo>
                  <a:lnTo>
                    <a:pt x="35" y="70"/>
                  </a:lnTo>
                  <a:lnTo>
                    <a:pt x="36" y="68"/>
                  </a:lnTo>
                  <a:lnTo>
                    <a:pt x="39" y="65"/>
                  </a:lnTo>
                  <a:lnTo>
                    <a:pt x="40" y="60"/>
                  </a:lnTo>
                  <a:lnTo>
                    <a:pt x="40" y="49"/>
                  </a:lnTo>
                  <a:lnTo>
                    <a:pt x="39" y="43"/>
                  </a:lnTo>
                  <a:lnTo>
                    <a:pt x="36" y="39"/>
                  </a:lnTo>
                  <a:lnTo>
                    <a:pt x="33" y="36"/>
                  </a:lnTo>
                  <a:lnTo>
                    <a:pt x="30" y="35"/>
                  </a:lnTo>
                  <a:lnTo>
                    <a:pt x="25" y="33"/>
                  </a:lnTo>
                  <a:lnTo>
                    <a:pt x="22" y="33"/>
                  </a:lnTo>
                  <a:close/>
                  <a:moveTo>
                    <a:pt x="47" y="0"/>
                  </a:moveTo>
                  <a:lnTo>
                    <a:pt x="47" y="3"/>
                  </a:lnTo>
                  <a:lnTo>
                    <a:pt x="33" y="8"/>
                  </a:lnTo>
                  <a:lnTo>
                    <a:pt x="23" y="18"/>
                  </a:lnTo>
                  <a:lnTo>
                    <a:pt x="19" y="23"/>
                  </a:lnTo>
                  <a:lnTo>
                    <a:pt x="13" y="35"/>
                  </a:lnTo>
                  <a:lnTo>
                    <a:pt x="15" y="35"/>
                  </a:lnTo>
                  <a:lnTo>
                    <a:pt x="19" y="32"/>
                  </a:lnTo>
                  <a:lnTo>
                    <a:pt x="25" y="29"/>
                  </a:lnTo>
                  <a:lnTo>
                    <a:pt x="36" y="29"/>
                  </a:lnTo>
                  <a:lnTo>
                    <a:pt x="40" y="32"/>
                  </a:lnTo>
                  <a:lnTo>
                    <a:pt x="43" y="35"/>
                  </a:lnTo>
                  <a:lnTo>
                    <a:pt x="46" y="39"/>
                  </a:lnTo>
                  <a:lnTo>
                    <a:pt x="49" y="45"/>
                  </a:lnTo>
                  <a:lnTo>
                    <a:pt x="49" y="58"/>
                  </a:lnTo>
                  <a:lnTo>
                    <a:pt x="46" y="66"/>
                  </a:lnTo>
                  <a:lnTo>
                    <a:pt x="43" y="70"/>
                  </a:lnTo>
                  <a:lnTo>
                    <a:pt x="37" y="75"/>
                  </a:lnTo>
                  <a:lnTo>
                    <a:pt x="32" y="76"/>
                  </a:lnTo>
                  <a:lnTo>
                    <a:pt x="25" y="78"/>
                  </a:lnTo>
                  <a:lnTo>
                    <a:pt x="19" y="76"/>
                  </a:lnTo>
                  <a:lnTo>
                    <a:pt x="13" y="73"/>
                  </a:lnTo>
                  <a:lnTo>
                    <a:pt x="7" y="68"/>
                  </a:lnTo>
                  <a:lnTo>
                    <a:pt x="3" y="58"/>
                  </a:lnTo>
                  <a:lnTo>
                    <a:pt x="0" y="43"/>
                  </a:lnTo>
                  <a:lnTo>
                    <a:pt x="5" y="28"/>
                  </a:lnTo>
                  <a:lnTo>
                    <a:pt x="15" y="13"/>
                  </a:lnTo>
                  <a:lnTo>
                    <a:pt x="29" y="5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842963" y="1979613"/>
            <a:ext cx="3205162" cy="2106612"/>
            <a:chOff x="531" y="1247"/>
            <a:chExt cx="2019" cy="1327"/>
          </a:xfrm>
        </p:grpSpPr>
        <p:sp>
          <p:nvSpPr>
            <p:cNvPr id="56417" name="Freeform 19"/>
            <p:cNvSpPr>
              <a:spLocks/>
            </p:cNvSpPr>
            <p:nvPr/>
          </p:nvSpPr>
          <p:spPr bwMode="auto">
            <a:xfrm>
              <a:off x="580" y="1630"/>
              <a:ext cx="31" cy="76"/>
            </a:xfrm>
            <a:custGeom>
              <a:avLst/>
              <a:gdLst>
                <a:gd name="T0" fmla="*/ 21 w 31"/>
                <a:gd name="T1" fmla="*/ 0 h 76"/>
                <a:gd name="T2" fmla="*/ 21 w 31"/>
                <a:gd name="T3" fmla="*/ 70 h 76"/>
                <a:gd name="T4" fmla="*/ 24 w 31"/>
                <a:gd name="T5" fmla="*/ 73 h 76"/>
                <a:gd name="T6" fmla="*/ 31 w 31"/>
                <a:gd name="T7" fmla="*/ 73 h 76"/>
                <a:gd name="T8" fmla="*/ 31 w 31"/>
                <a:gd name="T9" fmla="*/ 76 h 76"/>
                <a:gd name="T10" fmla="*/ 1 w 31"/>
                <a:gd name="T11" fmla="*/ 76 h 76"/>
                <a:gd name="T12" fmla="*/ 1 w 31"/>
                <a:gd name="T13" fmla="*/ 73 h 76"/>
                <a:gd name="T14" fmla="*/ 7 w 31"/>
                <a:gd name="T15" fmla="*/ 73 h 76"/>
                <a:gd name="T16" fmla="*/ 10 w 31"/>
                <a:gd name="T17" fmla="*/ 72 h 76"/>
                <a:gd name="T18" fmla="*/ 10 w 31"/>
                <a:gd name="T19" fmla="*/ 70 h 76"/>
                <a:gd name="T20" fmla="*/ 11 w 31"/>
                <a:gd name="T21" fmla="*/ 67 h 76"/>
                <a:gd name="T22" fmla="*/ 11 w 31"/>
                <a:gd name="T23" fmla="*/ 13 h 76"/>
                <a:gd name="T24" fmla="*/ 10 w 31"/>
                <a:gd name="T25" fmla="*/ 10 h 76"/>
                <a:gd name="T26" fmla="*/ 4 w 31"/>
                <a:gd name="T27" fmla="*/ 10 h 76"/>
                <a:gd name="T28" fmla="*/ 0 w 31"/>
                <a:gd name="T29" fmla="*/ 13 h 76"/>
                <a:gd name="T30" fmla="*/ 0 w 31"/>
                <a:gd name="T31" fmla="*/ 12 h 76"/>
                <a:gd name="T32" fmla="*/ 10 w 31"/>
                <a:gd name="T33" fmla="*/ 6 h 76"/>
                <a:gd name="T34" fmla="*/ 21 w 31"/>
                <a:gd name="T35" fmla="*/ 0 h 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6"/>
                <a:gd name="T56" fmla="*/ 31 w 31"/>
                <a:gd name="T57" fmla="*/ 76 h 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6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6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0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8" name="Freeform 20"/>
            <p:cNvSpPr>
              <a:spLocks/>
            </p:cNvSpPr>
            <p:nvPr/>
          </p:nvSpPr>
          <p:spPr bwMode="auto">
            <a:xfrm>
              <a:off x="1221" y="1247"/>
              <a:ext cx="48" cy="76"/>
            </a:xfrm>
            <a:custGeom>
              <a:avLst/>
              <a:gdLst>
                <a:gd name="T0" fmla="*/ 24 w 48"/>
                <a:gd name="T1" fmla="*/ 0 h 76"/>
                <a:gd name="T2" fmla="*/ 30 w 48"/>
                <a:gd name="T3" fmla="*/ 2 h 76"/>
                <a:gd name="T4" fmla="*/ 34 w 48"/>
                <a:gd name="T5" fmla="*/ 3 h 76"/>
                <a:gd name="T6" fmla="*/ 38 w 48"/>
                <a:gd name="T7" fmla="*/ 6 h 76"/>
                <a:gd name="T8" fmla="*/ 44 w 48"/>
                <a:gd name="T9" fmla="*/ 15 h 76"/>
                <a:gd name="T10" fmla="*/ 44 w 48"/>
                <a:gd name="T11" fmla="*/ 26 h 76"/>
                <a:gd name="T12" fmla="*/ 38 w 48"/>
                <a:gd name="T13" fmla="*/ 37 h 76"/>
                <a:gd name="T14" fmla="*/ 30 w 48"/>
                <a:gd name="T15" fmla="*/ 49 h 76"/>
                <a:gd name="T16" fmla="*/ 11 w 48"/>
                <a:gd name="T17" fmla="*/ 67 h 76"/>
                <a:gd name="T18" fmla="*/ 43 w 48"/>
                <a:gd name="T19" fmla="*/ 67 h 76"/>
                <a:gd name="T20" fmla="*/ 44 w 48"/>
                <a:gd name="T21" fmla="*/ 66 h 76"/>
                <a:gd name="T22" fmla="*/ 46 w 48"/>
                <a:gd name="T23" fmla="*/ 63 h 76"/>
                <a:gd name="T24" fmla="*/ 48 w 48"/>
                <a:gd name="T25" fmla="*/ 60 h 76"/>
                <a:gd name="T26" fmla="*/ 47 w 48"/>
                <a:gd name="T27" fmla="*/ 69 h 76"/>
                <a:gd name="T28" fmla="*/ 43 w 48"/>
                <a:gd name="T29" fmla="*/ 76 h 76"/>
                <a:gd name="T30" fmla="*/ 0 w 48"/>
                <a:gd name="T31" fmla="*/ 76 h 76"/>
                <a:gd name="T32" fmla="*/ 0 w 48"/>
                <a:gd name="T33" fmla="*/ 75 h 76"/>
                <a:gd name="T34" fmla="*/ 16 w 48"/>
                <a:gd name="T35" fmla="*/ 60 h 76"/>
                <a:gd name="T36" fmla="*/ 27 w 48"/>
                <a:gd name="T37" fmla="*/ 46 h 76"/>
                <a:gd name="T38" fmla="*/ 30 w 48"/>
                <a:gd name="T39" fmla="*/ 40 h 76"/>
                <a:gd name="T40" fmla="*/ 33 w 48"/>
                <a:gd name="T41" fmla="*/ 36 h 76"/>
                <a:gd name="T42" fmla="*/ 36 w 48"/>
                <a:gd name="T43" fmla="*/ 25 h 76"/>
                <a:gd name="T44" fmla="*/ 36 w 48"/>
                <a:gd name="T45" fmla="*/ 22 h 76"/>
                <a:gd name="T46" fmla="*/ 33 w 48"/>
                <a:gd name="T47" fmla="*/ 16 h 76"/>
                <a:gd name="T48" fmla="*/ 27 w 48"/>
                <a:gd name="T49" fmla="*/ 10 h 76"/>
                <a:gd name="T50" fmla="*/ 23 w 48"/>
                <a:gd name="T51" fmla="*/ 9 h 76"/>
                <a:gd name="T52" fmla="*/ 18 w 48"/>
                <a:gd name="T53" fmla="*/ 9 h 76"/>
                <a:gd name="T54" fmla="*/ 14 w 48"/>
                <a:gd name="T55" fmla="*/ 10 h 76"/>
                <a:gd name="T56" fmla="*/ 8 w 48"/>
                <a:gd name="T57" fmla="*/ 13 h 76"/>
                <a:gd name="T58" fmla="*/ 6 w 48"/>
                <a:gd name="T59" fmla="*/ 16 h 76"/>
                <a:gd name="T60" fmla="*/ 4 w 48"/>
                <a:gd name="T61" fmla="*/ 19 h 76"/>
                <a:gd name="T62" fmla="*/ 3 w 48"/>
                <a:gd name="T63" fmla="*/ 23 h 76"/>
                <a:gd name="T64" fmla="*/ 0 w 48"/>
                <a:gd name="T65" fmla="*/ 23 h 76"/>
                <a:gd name="T66" fmla="*/ 1 w 48"/>
                <a:gd name="T67" fmla="*/ 16 h 76"/>
                <a:gd name="T68" fmla="*/ 4 w 48"/>
                <a:gd name="T69" fmla="*/ 12 h 76"/>
                <a:gd name="T70" fmla="*/ 8 w 48"/>
                <a:gd name="T71" fmla="*/ 6 h 76"/>
                <a:gd name="T72" fmla="*/ 13 w 48"/>
                <a:gd name="T73" fmla="*/ 3 h 76"/>
                <a:gd name="T74" fmla="*/ 24 w 48"/>
                <a:gd name="T75" fmla="*/ 0 h 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8"/>
                <a:gd name="T115" fmla="*/ 0 h 76"/>
                <a:gd name="T116" fmla="*/ 48 w 48"/>
                <a:gd name="T117" fmla="*/ 76 h 7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8" h="76">
                  <a:moveTo>
                    <a:pt x="24" y="0"/>
                  </a:moveTo>
                  <a:lnTo>
                    <a:pt x="30" y="2"/>
                  </a:lnTo>
                  <a:lnTo>
                    <a:pt x="34" y="3"/>
                  </a:lnTo>
                  <a:lnTo>
                    <a:pt x="38" y="6"/>
                  </a:lnTo>
                  <a:lnTo>
                    <a:pt x="44" y="15"/>
                  </a:lnTo>
                  <a:lnTo>
                    <a:pt x="44" y="26"/>
                  </a:lnTo>
                  <a:lnTo>
                    <a:pt x="38" y="37"/>
                  </a:lnTo>
                  <a:lnTo>
                    <a:pt x="30" y="49"/>
                  </a:lnTo>
                  <a:lnTo>
                    <a:pt x="11" y="67"/>
                  </a:lnTo>
                  <a:lnTo>
                    <a:pt x="43" y="67"/>
                  </a:lnTo>
                  <a:lnTo>
                    <a:pt x="44" y="66"/>
                  </a:lnTo>
                  <a:lnTo>
                    <a:pt x="46" y="63"/>
                  </a:lnTo>
                  <a:lnTo>
                    <a:pt x="48" y="60"/>
                  </a:lnTo>
                  <a:lnTo>
                    <a:pt x="47" y="69"/>
                  </a:lnTo>
                  <a:lnTo>
                    <a:pt x="43" y="76"/>
                  </a:lnTo>
                  <a:lnTo>
                    <a:pt x="0" y="76"/>
                  </a:lnTo>
                  <a:lnTo>
                    <a:pt x="0" y="75"/>
                  </a:lnTo>
                  <a:lnTo>
                    <a:pt x="16" y="60"/>
                  </a:lnTo>
                  <a:lnTo>
                    <a:pt x="27" y="46"/>
                  </a:lnTo>
                  <a:lnTo>
                    <a:pt x="30" y="40"/>
                  </a:lnTo>
                  <a:lnTo>
                    <a:pt x="33" y="36"/>
                  </a:lnTo>
                  <a:lnTo>
                    <a:pt x="36" y="25"/>
                  </a:lnTo>
                  <a:lnTo>
                    <a:pt x="36" y="22"/>
                  </a:lnTo>
                  <a:lnTo>
                    <a:pt x="33" y="16"/>
                  </a:lnTo>
                  <a:lnTo>
                    <a:pt x="27" y="10"/>
                  </a:lnTo>
                  <a:lnTo>
                    <a:pt x="23" y="9"/>
                  </a:lnTo>
                  <a:lnTo>
                    <a:pt x="18" y="9"/>
                  </a:lnTo>
                  <a:lnTo>
                    <a:pt x="14" y="10"/>
                  </a:lnTo>
                  <a:lnTo>
                    <a:pt x="8" y="13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3" y="23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4" y="12"/>
                  </a:lnTo>
                  <a:lnTo>
                    <a:pt x="8" y="6"/>
                  </a:lnTo>
                  <a:lnTo>
                    <a:pt x="13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9" name="Freeform 21"/>
            <p:cNvSpPr>
              <a:spLocks/>
            </p:cNvSpPr>
            <p:nvPr/>
          </p:nvSpPr>
          <p:spPr bwMode="auto">
            <a:xfrm>
              <a:off x="1001" y="1682"/>
              <a:ext cx="43" cy="77"/>
            </a:xfrm>
            <a:custGeom>
              <a:avLst/>
              <a:gdLst>
                <a:gd name="T0" fmla="*/ 21 w 43"/>
                <a:gd name="T1" fmla="*/ 0 h 77"/>
                <a:gd name="T2" fmla="*/ 27 w 43"/>
                <a:gd name="T3" fmla="*/ 1 h 77"/>
                <a:gd name="T4" fmla="*/ 31 w 43"/>
                <a:gd name="T5" fmla="*/ 2 h 77"/>
                <a:gd name="T6" fmla="*/ 34 w 43"/>
                <a:gd name="T7" fmla="*/ 5 h 77"/>
                <a:gd name="T8" fmla="*/ 37 w 43"/>
                <a:gd name="T9" fmla="*/ 7 h 77"/>
                <a:gd name="T10" fmla="*/ 40 w 43"/>
                <a:gd name="T11" fmla="*/ 12 h 77"/>
                <a:gd name="T12" fmla="*/ 40 w 43"/>
                <a:gd name="T13" fmla="*/ 20 h 77"/>
                <a:gd name="T14" fmla="*/ 37 w 43"/>
                <a:gd name="T15" fmla="*/ 24 h 77"/>
                <a:gd name="T16" fmla="*/ 31 w 43"/>
                <a:gd name="T17" fmla="*/ 30 h 77"/>
                <a:gd name="T18" fmla="*/ 28 w 43"/>
                <a:gd name="T19" fmla="*/ 30 h 77"/>
                <a:gd name="T20" fmla="*/ 31 w 43"/>
                <a:gd name="T21" fmla="*/ 31 h 77"/>
                <a:gd name="T22" fmla="*/ 40 w 43"/>
                <a:gd name="T23" fmla="*/ 40 h 77"/>
                <a:gd name="T24" fmla="*/ 41 w 43"/>
                <a:gd name="T25" fmla="*/ 42 h 77"/>
                <a:gd name="T26" fmla="*/ 43 w 43"/>
                <a:gd name="T27" fmla="*/ 47 h 77"/>
                <a:gd name="T28" fmla="*/ 43 w 43"/>
                <a:gd name="T29" fmla="*/ 57 h 77"/>
                <a:gd name="T30" fmla="*/ 41 w 43"/>
                <a:gd name="T31" fmla="*/ 61 h 77"/>
                <a:gd name="T32" fmla="*/ 38 w 43"/>
                <a:gd name="T33" fmla="*/ 65 h 77"/>
                <a:gd name="T34" fmla="*/ 34 w 43"/>
                <a:gd name="T35" fmla="*/ 70 h 77"/>
                <a:gd name="T36" fmla="*/ 26 w 43"/>
                <a:gd name="T37" fmla="*/ 75 h 77"/>
                <a:gd name="T38" fmla="*/ 20 w 43"/>
                <a:gd name="T39" fmla="*/ 77 h 77"/>
                <a:gd name="T40" fmla="*/ 6 w 43"/>
                <a:gd name="T41" fmla="*/ 77 h 77"/>
                <a:gd name="T42" fmla="*/ 4 w 43"/>
                <a:gd name="T43" fmla="*/ 75 h 77"/>
                <a:gd name="T44" fmla="*/ 1 w 43"/>
                <a:gd name="T45" fmla="*/ 74 h 77"/>
                <a:gd name="T46" fmla="*/ 1 w 43"/>
                <a:gd name="T47" fmla="*/ 72 h 77"/>
                <a:gd name="T48" fmla="*/ 0 w 43"/>
                <a:gd name="T49" fmla="*/ 71 h 77"/>
                <a:gd name="T50" fmla="*/ 0 w 43"/>
                <a:gd name="T51" fmla="*/ 70 h 77"/>
                <a:gd name="T52" fmla="*/ 1 w 43"/>
                <a:gd name="T53" fmla="*/ 67 h 77"/>
                <a:gd name="T54" fmla="*/ 6 w 43"/>
                <a:gd name="T55" fmla="*/ 67 h 77"/>
                <a:gd name="T56" fmla="*/ 11 w 43"/>
                <a:gd name="T57" fmla="*/ 70 h 77"/>
                <a:gd name="T58" fmla="*/ 16 w 43"/>
                <a:gd name="T59" fmla="*/ 71 h 77"/>
                <a:gd name="T60" fmla="*/ 18 w 43"/>
                <a:gd name="T61" fmla="*/ 72 h 77"/>
                <a:gd name="T62" fmla="*/ 26 w 43"/>
                <a:gd name="T63" fmla="*/ 72 h 77"/>
                <a:gd name="T64" fmla="*/ 31 w 43"/>
                <a:gd name="T65" fmla="*/ 67 h 77"/>
                <a:gd name="T66" fmla="*/ 33 w 43"/>
                <a:gd name="T67" fmla="*/ 64 h 77"/>
                <a:gd name="T68" fmla="*/ 34 w 43"/>
                <a:gd name="T69" fmla="*/ 60 h 77"/>
                <a:gd name="T70" fmla="*/ 34 w 43"/>
                <a:gd name="T71" fmla="*/ 51 h 77"/>
                <a:gd name="T72" fmla="*/ 33 w 43"/>
                <a:gd name="T73" fmla="*/ 47 h 77"/>
                <a:gd name="T74" fmla="*/ 30 w 43"/>
                <a:gd name="T75" fmla="*/ 42 h 77"/>
                <a:gd name="T76" fmla="*/ 26 w 43"/>
                <a:gd name="T77" fmla="*/ 40 h 77"/>
                <a:gd name="T78" fmla="*/ 21 w 43"/>
                <a:gd name="T79" fmla="*/ 38 h 77"/>
                <a:gd name="T80" fmla="*/ 13 w 43"/>
                <a:gd name="T81" fmla="*/ 38 h 77"/>
                <a:gd name="T82" fmla="*/ 11 w 43"/>
                <a:gd name="T83" fmla="*/ 37 h 77"/>
                <a:gd name="T84" fmla="*/ 17 w 43"/>
                <a:gd name="T85" fmla="*/ 35 h 77"/>
                <a:gd name="T86" fmla="*/ 26 w 43"/>
                <a:gd name="T87" fmla="*/ 30 h 77"/>
                <a:gd name="T88" fmla="*/ 28 w 43"/>
                <a:gd name="T89" fmla="*/ 27 h 77"/>
                <a:gd name="T90" fmla="*/ 30 w 43"/>
                <a:gd name="T91" fmla="*/ 22 h 77"/>
                <a:gd name="T92" fmla="*/ 30 w 43"/>
                <a:gd name="T93" fmla="*/ 15 h 77"/>
                <a:gd name="T94" fmla="*/ 28 w 43"/>
                <a:gd name="T95" fmla="*/ 12 h 77"/>
                <a:gd name="T96" fmla="*/ 24 w 43"/>
                <a:gd name="T97" fmla="*/ 8 h 77"/>
                <a:gd name="T98" fmla="*/ 21 w 43"/>
                <a:gd name="T99" fmla="*/ 8 h 77"/>
                <a:gd name="T100" fmla="*/ 17 w 43"/>
                <a:gd name="T101" fmla="*/ 7 h 77"/>
                <a:gd name="T102" fmla="*/ 14 w 43"/>
                <a:gd name="T103" fmla="*/ 7 h 77"/>
                <a:gd name="T104" fmla="*/ 11 w 43"/>
                <a:gd name="T105" fmla="*/ 8 h 77"/>
                <a:gd name="T106" fmla="*/ 8 w 43"/>
                <a:gd name="T107" fmla="*/ 11 h 77"/>
                <a:gd name="T108" fmla="*/ 6 w 43"/>
                <a:gd name="T109" fmla="*/ 12 h 77"/>
                <a:gd name="T110" fmla="*/ 3 w 43"/>
                <a:gd name="T111" fmla="*/ 18 h 77"/>
                <a:gd name="T112" fmla="*/ 0 w 43"/>
                <a:gd name="T113" fmla="*/ 18 h 77"/>
                <a:gd name="T114" fmla="*/ 1 w 43"/>
                <a:gd name="T115" fmla="*/ 14 h 77"/>
                <a:gd name="T116" fmla="*/ 6 w 43"/>
                <a:gd name="T117" fmla="*/ 8 h 77"/>
                <a:gd name="T118" fmla="*/ 8 w 43"/>
                <a:gd name="T119" fmla="*/ 5 h 77"/>
                <a:gd name="T120" fmla="*/ 13 w 43"/>
                <a:gd name="T121" fmla="*/ 2 h 77"/>
                <a:gd name="T122" fmla="*/ 21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1" y="0"/>
                  </a:moveTo>
                  <a:lnTo>
                    <a:pt x="27" y="1"/>
                  </a:lnTo>
                  <a:lnTo>
                    <a:pt x="31" y="2"/>
                  </a:lnTo>
                  <a:lnTo>
                    <a:pt x="34" y="5"/>
                  </a:lnTo>
                  <a:lnTo>
                    <a:pt x="37" y="7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1" y="30"/>
                  </a:lnTo>
                  <a:lnTo>
                    <a:pt x="28" y="30"/>
                  </a:lnTo>
                  <a:lnTo>
                    <a:pt x="31" y="31"/>
                  </a:lnTo>
                  <a:lnTo>
                    <a:pt x="40" y="40"/>
                  </a:lnTo>
                  <a:lnTo>
                    <a:pt x="41" y="42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1" y="61"/>
                  </a:lnTo>
                  <a:lnTo>
                    <a:pt x="38" y="65"/>
                  </a:lnTo>
                  <a:lnTo>
                    <a:pt x="34" y="70"/>
                  </a:lnTo>
                  <a:lnTo>
                    <a:pt x="26" y="75"/>
                  </a:lnTo>
                  <a:lnTo>
                    <a:pt x="20" y="77"/>
                  </a:lnTo>
                  <a:lnTo>
                    <a:pt x="6" y="77"/>
                  </a:lnTo>
                  <a:lnTo>
                    <a:pt x="4" y="75"/>
                  </a:lnTo>
                  <a:lnTo>
                    <a:pt x="1" y="74"/>
                  </a:lnTo>
                  <a:lnTo>
                    <a:pt x="1" y="72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6" y="67"/>
                  </a:lnTo>
                  <a:lnTo>
                    <a:pt x="11" y="70"/>
                  </a:lnTo>
                  <a:lnTo>
                    <a:pt x="16" y="71"/>
                  </a:lnTo>
                  <a:lnTo>
                    <a:pt x="18" y="72"/>
                  </a:lnTo>
                  <a:lnTo>
                    <a:pt x="26" y="72"/>
                  </a:lnTo>
                  <a:lnTo>
                    <a:pt x="31" y="67"/>
                  </a:lnTo>
                  <a:lnTo>
                    <a:pt x="33" y="64"/>
                  </a:lnTo>
                  <a:lnTo>
                    <a:pt x="34" y="60"/>
                  </a:lnTo>
                  <a:lnTo>
                    <a:pt x="34" y="51"/>
                  </a:lnTo>
                  <a:lnTo>
                    <a:pt x="33" y="47"/>
                  </a:lnTo>
                  <a:lnTo>
                    <a:pt x="30" y="42"/>
                  </a:lnTo>
                  <a:lnTo>
                    <a:pt x="26" y="40"/>
                  </a:lnTo>
                  <a:lnTo>
                    <a:pt x="21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7" y="35"/>
                  </a:lnTo>
                  <a:lnTo>
                    <a:pt x="26" y="30"/>
                  </a:lnTo>
                  <a:lnTo>
                    <a:pt x="28" y="27"/>
                  </a:lnTo>
                  <a:lnTo>
                    <a:pt x="30" y="22"/>
                  </a:lnTo>
                  <a:lnTo>
                    <a:pt x="30" y="15"/>
                  </a:lnTo>
                  <a:lnTo>
                    <a:pt x="28" y="12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6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0" name="Freeform 22"/>
            <p:cNvSpPr>
              <a:spLocks/>
            </p:cNvSpPr>
            <p:nvPr/>
          </p:nvSpPr>
          <p:spPr bwMode="auto">
            <a:xfrm>
              <a:off x="2276" y="1782"/>
              <a:ext cx="43" cy="77"/>
            </a:xfrm>
            <a:custGeom>
              <a:avLst/>
              <a:gdLst>
                <a:gd name="T0" fmla="*/ 22 w 43"/>
                <a:gd name="T1" fmla="*/ 0 h 77"/>
                <a:gd name="T2" fmla="*/ 27 w 43"/>
                <a:gd name="T3" fmla="*/ 1 h 77"/>
                <a:gd name="T4" fmla="*/ 32 w 43"/>
                <a:gd name="T5" fmla="*/ 2 h 77"/>
                <a:gd name="T6" fmla="*/ 35 w 43"/>
                <a:gd name="T7" fmla="*/ 5 h 77"/>
                <a:gd name="T8" fmla="*/ 37 w 43"/>
                <a:gd name="T9" fmla="*/ 7 h 77"/>
                <a:gd name="T10" fmla="*/ 40 w 43"/>
                <a:gd name="T11" fmla="*/ 12 h 77"/>
                <a:gd name="T12" fmla="*/ 40 w 43"/>
                <a:gd name="T13" fmla="*/ 20 h 77"/>
                <a:gd name="T14" fmla="*/ 37 w 43"/>
                <a:gd name="T15" fmla="*/ 24 h 77"/>
                <a:gd name="T16" fmla="*/ 32 w 43"/>
                <a:gd name="T17" fmla="*/ 30 h 77"/>
                <a:gd name="T18" fmla="*/ 29 w 43"/>
                <a:gd name="T19" fmla="*/ 30 h 77"/>
                <a:gd name="T20" fmla="*/ 32 w 43"/>
                <a:gd name="T21" fmla="*/ 31 h 77"/>
                <a:gd name="T22" fmla="*/ 40 w 43"/>
                <a:gd name="T23" fmla="*/ 40 h 77"/>
                <a:gd name="T24" fmla="*/ 42 w 43"/>
                <a:gd name="T25" fmla="*/ 42 h 77"/>
                <a:gd name="T26" fmla="*/ 43 w 43"/>
                <a:gd name="T27" fmla="*/ 47 h 77"/>
                <a:gd name="T28" fmla="*/ 43 w 43"/>
                <a:gd name="T29" fmla="*/ 57 h 77"/>
                <a:gd name="T30" fmla="*/ 42 w 43"/>
                <a:gd name="T31" fmla="*/ 61 h 77"/>
                <a:gd name="T32" fmla="*/ 39 w 43"/>
                <a:gd name="T33" fmla="*/ 65 h 77"/>
                <a:gd name="T34" fmla="*/ 35 w 43"/>
                <a:gd name="T35" fmla="*/ 70 h 77"/>
                <a:gd name="T36" fmla="*/ 26 w 43"/>
                <a:gd name="T37" fmla="*/ 75 h 77"/>
                <a:gd name="T38" fmla="*/ 20 w 43"/>
                <a:gd name="T39" fmla="*/ 77 h 77"/>
                <a:gd name="T40" fmla="*/ 6 w 43"/>
                <a:gd name="T41" fmla="*/ 77 h 77"/>
                <a:gd name="T42" fmla="*/ 5 w 43"/>
                <a:gd name="T43" fmla="*/ 75 h 77"/>
                <a:gd name="T44" fmla="*/ 2 w 43"/>
                <a:gd name="T45" fmla="*/ 74 h 77"/>
                <a:gd name="T46" fmla="*/ 2 w 43"/>
                <a:gd name="T47" fmla="*/ 72 h 77"/>
                <a:gd name="T48" fmla="*/ 0 w 43"/>
                <a:gd name="T49" fmla="*/ 71 h 77"/>
                <a:gd name="T50" fmla="*/ 0 w 43"/>
                <a:gd name="T51" fmla="*/ 70 h 77"/>
                <a:gd name="T52" fmla="*/ 2 w 43"/>
                <a:gd name="T53" fmla="*/ 67 h 77"/>
                <a:gd name="T54" fmla="*/ 6 w 43"/>
                <a:gd name="T55" fmla="*/ 67 h 77"/>
                <a:gd name="T56" fmla="*/ 12 w 43"/>
                <a:gd name="T57" fmla="*/ 70 h 77"/>
                <a:gd name="T58" fmla="*/ 16 w 43"/>
                <a:gd name="T59" fmla="*/ 71 h 77"/>
                <a:gd name="T60" fmla="*/ 19 w 43"/>
                <a:gd name="T61" fmla="*/ 72 h 77"/>
                <a:gd name="T62" fmla="*/ 26 w 43"/>
                <a:gd name="T63" fmla="*/ 72 h 77"/>
                <a:gd name="T64" fmla="*/ 32 w 43"/>
                <a:gd name="T65" fmla="*/ 67 h 77"/>
                <a:gd name="T66" fmla="*/ 33 w 43"/>
                <a:gd name="T67" fmla="*/ 64 h 77"/>
                <a:gd name="T68" fmla="*/ 35 w 43"/>
                <a:gd name="T69" fmla="*/ 60 h 77"/>
                <a:gd name="T70" fmla="*/ 35 w 43"/>
                <a:gd name="T71" fmla="*/ 51 h 77"/>
                <a:gd name="T72" fmla="*/ 33 w 43"/>
                <a:gd name="T73" fmla="*/ 47 h 77"/>
                <a:gd name="T74" fmla="*/ 30 w 43"/>
                <a:gd name="T75" fmla="*/ 42 h 77"/>
                <a:gd name="T76" fmla="*/ 26 w 43"/>
                <a:gd name="T77" fmla="*/ 40 h 77"/>
                <a:gd name="T78" fmla="*/ 22 w 43"/>
                <a:gd name="T79" fmla="*/ 38 h 77"/>
                <a:gd name="T80" fmla="*/ 13 w 43"/>
                <a:gd name="T81" fmla="*/ 38 h 77"/>
                <a:gd name="T82" fmla="*/ 12 w 43"/>
                <a:gd name="T83" fmla="*/ 37 h 77"/>
                <a:gd name="T84" fmla="*/ 17 w 43"/>
                <a:gd name="T85" fmla="*/ 35 h 77"/>
                <a:gd name="T86" fmla="*/ 26 w 43"/>
                <a:gd name="T87" fmla="*/ 30 h 77"/>
                <a:gd name="T88" fmla="*/ 29 w 43"/>
                <a:gd name="T89" fmla="*/ 27 h 77"/>
                <a:gd name="T90" fmla="*/ 30 w 43"/>
                <a:gd name="T91" fmla="*/ 22 h 77"/>
                <a:gd name="T92" fmla="*/ 30 w 43"/>
                <a:gd name="T93" fmla="*/ 15 h 77"/>
                <a:gd name="T94" fmla="*/ 29 w 43"/>
                <a:gd name="T95" fmla="*/ 12 h 77"/>
                <a:gd name="T96" fmla="*/ 25 w 43"/>
                <a:gd name="T97" fmla="*/ 8 h 77"/>
                <a:gd name="T98" fmla="*/ 22 w 43"/>
                <a:gd name="T99" fmla="*/ 8 h 77"/>
                <a:gd name="T100" fmla="*/ 17 w 43"/>
                <a:gd name="T101" fmla="*/ 7 h 77"/>
                <a:gd name="T102" fmla="*/ 15 w 43"/>
                <a:gd name="T103" fmla="*/ 7 h 77"/>
                <a:gd name="T104" fmla="*/ 12 w 43"/>
                <a:gd name="T105" fmla="*/ 8 h 77"/>
                <a:gd name="T106" fmla="*/ 9 w 43"/>
                <a:gd name="T107" fmla="*/ 11 h 77"/>
                <a:gd name="T108" fmla="*/ 6 w 43"/>
                <a:gd name="T109" fmla="*/ 12 h 77"/>
                <a:gd name="T110" fmla="*/ 3 w 43"/>
                <a:gd name="T111" fmla="*/ 18 h 77"/>
                <a:gd name="T112" fmla="*/ 0 w 43"/>
                <a:gd name="T113" fmla="*/ 18 h 77"/>
                <a:gd name="T114" fmla="*/ 2 w 43"/>
                <a:gd name="T115" fmla="*/ 14 h 77"/>
                <a:gd name="T116" fmla="*/ 6 w 43"/>
                <a:gd name="T117" fmla="*/ 8 h 77"/>
                <a:gd name="T118" fmla="*/ 9 w 43"/>
                <a:gd name="T119" fmla="*/ 5 h 77"/>
                <a:gd name="T120" fmla="*/ 13 w 43"/>
                <a:gd name="T121" fmla="*/ 2 h 77"/>
                <a:gd name="T122" fmla="*/ 22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2" y="0"/>
                  </a:moveTo>
                  <a:lnTo>
                    <a:pt x="27" y="1"/>
                  </a:lnTo>
                  <a:lnTo>
                    <a:pt x="32" y="2"/>
                  </a:lnTo>
                  <a:lnTo>
                    <a:pt x="35" y="5"/>
                  </a:lnTo>
                  <a:lnTo>
                    <a:pt x="37" y="7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32" y="31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2" y="61"/>
                  </a:lnTo>
                  <a:lnTo>
                    <a:pt x="39" y="65"/>
                  </a:lnTo>
                  <a:lnTo>
                    <a:pt x="35" y="70"/>
                  </a:lnTo>
                  <a:lnTo>
                    <a:pt x="26" y="75"/>
                  </a:lnTo>
                  <a:lnTo>
                    <a:pt x="20" y="77"/>
                  </a:lnTo>
                  <a:lnTo>
                    <a:pt x="6" y="77"/>
                  </a:lnTo>
                  <a:lnTo>
                    <a:pt x="5" y="75"/>
                  </a:lnTo>
                  <a:lnTo>
                    <a:pt x="2" y="74"/>
                  </a:lnTo>
                  <a:lnTo>
                    <a:pt x="2" y="72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7"/>
                  </a:lnTo>
                  <a:lnTo>
                    <a:pt x="6" y="67"/>
                  </a:lnTo>
                  <a:lnTo>
                    <a:pt x="12" y="70"/>
                  </a:lnTo>
                  <a:lnTo>
                    <a:pt x="16" y="71"/>
                  </a:lnTo>
                  <a:lnTo>
                    <a:pt x="19" y="72"/>
                  </a:lnTo>
                  <a:lnTo>
                    <a:pt x="26" y="72"/>
                  </a:lnTo>
                  <a:lnTo>
                    <a:pt x="32" y="67"/>
                  </a:lnTo>
                  <a:lnTo>
                    <a:pt x="33" y="64"/>
                  </a:lnTo>
                  <a:lnTo>
                    <a:pt x="35" y="60"/>
                  </a:lnTo>
                  <a:lnTo>
                    <a:pt x="35" y="51"/>
                  </a:lnTo>
                  <a:lnTo>
                    <a:pt x="33" y="47"/>
                  </a:lnTo>
                  <a:lnTo>
                    <a:pt x="30" y="42"/>
                  </a:lnTo>
                  <a:lnTo>
                    <a:pt x="26" y="40"/>
                  </a:lnTo>
                  <a:lnTo>
                    <a:pt x="22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17" y="35"/>
                  </a:lnTo>
                  <a:lnTo>
                    <a:pt x="26" y="30"/>
                  </a:lnTo>
                  <a:lnTo>
                    <a:pt x="29" y="27"/>
                  </a:lnTo>
                  <a:lnTo>
                    <a:pt x="30" y="22"/>
                  </a:lnTo>
                  <a:lnTo>
                    <a:pt x="30" y="15"/>
                  </a:lnTo>
                  <a:lnTo>
                    <a:pt x="29" y="12"/>
                  </a:lnTo>
                  <a:lnTo>
                    <a:pt x="25" y="8"/>
                  </a:lnTo>
                  <a:lnTo>
                    <a:pt x="22" y="8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2" y="8"/>
                  </a:lnTo>
                  <a:lnTo>
                    <a:pt x="9" y="11"/>
                  </a:lnTo>
                  <a:lnTo>
                    <a:pt x="6" y="1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6" y="8"/>
                  </a:lnTo>
                  <a:lnTo>
                    <a:pt x="9" y="5"/>
                  </a:lnTo>
                  <a:lnTo>
                    <a:pt x="13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1" name="Freeform 23"/>
            <p:cNvSpPr>
              <a:spLocks noEditPoints="1"/>
            </p:cNvSpPr>
            <p:nvPr/>
          </p:nvSpPr>
          <p:spPr bwMode="auto">
            <a:xfrm>
              <a:off x="2499" y="2114"/>
              <a:ext cx="51" cy="76"/>
            </a:xfrm>
            <a:custGeom>
              <a:avLst/>
              <a:gdLst>
                <a:gd name="T0" fmla="*/ 31 w 51"/>
                <a:gd name="T1" fmla="*/ 13 h 76"/>
                <a:gd name="T2" fmla="*/ 4 w 51"/>
                <a:gd name="T3" fmla="*/ 50 h 76"/>
                <a:gd name="T4" fmla="*/ 31 w 51"/>
                <a:gd name="T5" fmla="*/ 50 h 76"/>
                <a:gd name="T6" fmla="*/ 31 w 51"/>
                <a:gd name="T7" fmla="*/ 13 h 76"/>
                <a:gd name="T8" fmla="*/ 36 w 51"/>
                <a:gd name="T9" fmla="*/ 0 h 76"/>
                <a:gd name="T10" fmla="*/ 40 w 51"/>
                <a:gd name="T11" fmla="*/ 0 h 76"/>
                <a:gd name="T12" fmla="*/ 40 w 51"/>
                <a:gd name="T13" fmla="*/ 50 h 76"/>
                <a:gd name="T14" fmla="*/ 51 w 51"/>
                <a:gd name="T15" fmla="*/ 50 h 76"/>
                <a:gd name="T16" fmla="*/ 51 w 51"/>
                <a:gd name="T17" fmla="*/ 58 h 76"/>
                <a:gd name="T18" fmla="*/ 40 w 51"/>
                <a:gd name="T19" fmla="*/ 58 h 76"/>
                <a:gd name="T20" fmla="*/ 40 w 51"/>
                <a:gd name="T21" fmla="*/ 76 h 76"/>
                <a:gd name="T22" fmla="*/ 31 w 51"/>
                <a:gd name="T23" fmla="*/ 76 h 76"/>
                <a:gd name="T24" fmla="*/ 31 w 51"/>
                <a:gd name="T25" fmla="*/ 58 h 76"/>
                <a:gd name="T26" fmla="*/ 0 w 51"/>
                <a:gd name="T27" fmla="*/ 58 h 76"/>
                <a:gd name="T28" fmla="*/ 0 w 51"/>
                <a:gd name="T29" fmla="*/ 50 h 76"/>
                <a:gd name="T30" fmla="*/ 36 w 51"/>
                <a:gd name="T31" fmla="*/ 0 h 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1"/>
                <a:gd name="T49" fmla="*/ 0 h 76"/>
                <a:gd name="T50" fmla="*/ 51 w 51"/>
                <a:gd name="T51" fmla="*/ 76 h 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1" h="76">
                  <a:moveTo>
                    <a:pt x="31" y="13"/>
                  </a:moveTo>
                  <a:lnTo>
                    <a:pt x="4" y="50"/>
                  </a:lnTo>
                  <a:lnTo>
                    <a:pt x="31" y="50"/>
                  </a:lnTo>
                  <a:lnTo>
                    <a:pt x="31" y="13"/>
                  </a:lnTo>
                  <a:close/>
                  <a:moveTo>
                    <a:pt x="36" y="0"/>
                  </a:moveTo>
                  <a:lnTo>
                    <a:pt x="40" y="0"/>
                  </a:lnTo>
                  <a:lnTo>
                    <a:pt x="40" y="50"/>
                  </a:lnTo>
                  <a:lnTo>
                    <a:pt x="51" y="50"/>
                  </a:lnTo>
                  <a:lnTo>
                    <a:pt x="51" y="58"/>
                  </a:lnTo>
                  <a:lnTo>
                    <a:pt x="40" y="58"/>
                  </a:lnTo>
                  <a:lnTo>
                    <a:pt x="40" y="76"/>
                  </a:lnTo>
                  <a:lnTo>
                    <a:pt x="31" y="76"/>
                  </a:lnTo>
                  <a:lnTo>
                    <a:pt x="31" y="58"/>
                  </a:lnTo>
                  <a:lnTo>
                    <a:pt x="0" y="58"/>
                  </a:lnTo>
                  <a:lnTo>
                    <a:pt x="0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2" name="Freeform 24"/>
            <p:cNvSpPr>
              <a:spLocks/>
            </p:cNvSpPr>
            <p:nvPr/>
          </p:nvSpPr>
          <p:spPr bwMode="auto">
            <a:xfrm>
              <a:off x="2490" y="1359"/>
              <a:ext cx="49" cy="75"/>
            </a:xfrm>
            <a:custGeom>
              <a:avLst/>
              <a:gdLst>
                <a:gd name="T0" fmla="*/ 25 w 49"/>
                <a:gd name="T1" fmla="*/ 0 h 75"/>
                <a:gd name="T2" fmla="*/ 30 w 49"/>
                <a:gd name="T3" fmla="*/ 1 h 75"/>
                <a:gd name="T4" fmla="*/ 35 w 49"/>
                <a:gd name="T5" fmla="*/ 3 h 75"/>
                <a:gd name="T6" fmla="*/ 39 w 49"/>
                <a:gd name="T7" fmla="*/ 5 h 75"/>
                <a:gd name="T8" fmla="*/ 45 w 49"/>
                <a:gd name="T9" fmla="*/ 14 h 75"/>
                <a:gd name="T10" fmla="*/ 45 w 49"/>
                <a:gd name="T11" fmla="*/ 25 h 75"/>
                <a:gd name="T12" fmla="*/ 39 w 49"/>
                <a:gd name="T13" fmla="*/ 37 h 75"/>
                <a:gd name="T14" fmla="*/ 30 w 49"/>
                <a:gd name="T15" fmla="*/ 48 h 75"/>
                <a:gd name="T16" fmla="*/ 12 w 49"/>
                <a:gd name="T17" fmla="*/ 67 h 75"/>
                <a:gd name="T18" fmla="*/ 43 w 49"/>
                <a:gd name="T19" fmla="*/ 67 h 75"/>
                <a:gd name="T20" fmla="*/ 45 w 49"/>
                <a:gd name="T21" fmla="*/ 65 h 75"/>
                <a:gd name="T22" fmla="*/ 46 w 49"/>
                <a:gd name="T23" fmla="*/ 63 h 75"/>
                <a:gd name="T24" fmla="*/ 49 w 49"/>
                <a:gd name="T25" fmla="*/ 60 h 75"/>
                <a:gd name="T26" fmla="*/ 48 w 49"/>
                <a:gd name="T27" fmla="*/ 68 h 75"/>
                <a:gd name="T28" fmla="*/ 43 w 49"/>
                <a:gd name="T29" fmla="*/ 75 h 75"/>
                <a:gd name="T30" fmla="*/ 0 w 49"/>
                <a:gd name="T31" fmla="*/ 75 h 75"/>
                <a:gd name="T32" fmla="*/ 0 w 49"/>
                <a:gd name="T33" fmla="*/ 74 h 75"/>
                <a:gd name="T34" fmla="*/ 16 w 49"/>
                <a:gd name="T35" fmla="*/ 60 h 75"/>
                <a:gd name="T36" fmla="*/ 28 w 49"/>
                <a:gd name="T37" fmla="*/ 45 h 75"/>
                <a:gd name="T38" fmla="*/ 30 w 49"/>
                <a:gd name="T39" fmla="*/ 40 h 75"/>
                <a:gd name="T40" fmla="*/ 33 w 49"/>
                <a:gd name="T41" fmla="*/ 35 h 75"/>
                <a:gd name="T42" fmla="*/ 36 w 49"/>
                <a:gd name="T43" fmla="*/ 24 h 75"/>
                <a:gd name="T44" fmla="*/ 36 w 49"/>
                <a:gd name="T45" fmla="*/ 21 h 75"/>
                <a:gd name="T46" fmla="*/ 33 w 49"/>
                <a:gd name="T47" fmla="*/ 15 h 75"/>
                <a:gd name="T48" fmla="*/ 28 w 49"/>
                <a:gd name="T49" fmla="*/ 10 h 75"/>
                <a:gd name="T50" fmla="*/ 23 w 49"/>
                <a:gd name="T51" fmla="*/ 8 h 75"/>
                <a:gd name="T52" fmla="*/ 19 w 49"/>
                <a:gd name="T53" fmla="*/ 8 h 75"/>
                <a:gd name="T54" fmla="*/ 15 w 49"/>
                <a:gd name="T55" fmla="*/ 10 h 75"/>
                <a:gd name="T56" fmla="*/ 9 w 49"/>
                <a:gd name="T57" fmla="*/ 13 h 75"/>
                <a:gd name="T58" fmla="*/ 6 w 49"/>
                <a:gd name="T59" fmla="*/ 15 h 75"/>
                <a:gd name="T60" fmla="*/ 5 w 49"/>
                <a:gd name="T61" fmla="*/ 18 h 75"/>
                <a:gd name="T62" fmla="*/ 3 w 49"/>
                <a:gd name="T63" fmla="*/ 23 h 75"/>
                <a:gd name="T64" fmla="*/ 0 w 49"/>
                <a:gd name="T65" fmla="*/ 23 h 75"/>
                <a:gd name="T66" fmla="*/ 2 w 49"/>
                <a:gd name="T67" fmla="*/ 15 h 75"/>
                <a:gd name="T68" fmla="*/ 5 w 49"/>
                <a:gd name="T69" fmla="*/ 11 h 75"/>
                <a:gd name="T70" fmla="*/ 9 w 49"/>
                <a:gd name="T71" fmla="*/ 5 h 75"/>
                <a:gd name="T72" fmla="*/ 13 w 49"/>
                <a:gd name="T73" fmla="*/ 3 h 75"/>
                <a:gd name="T74" fmla="*/ 25 w 49"/>
                <a:gd name="T75" fmla="*/ 0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75"/>
                <a:gd name="T116" fmla="*/ 49 w 49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75">
                  <a:moveTo>
                    <a:pt x="25" y="0"/>
                  </a:moveTo>
                  <a:lnTo>
                    <a:pt x="30" y="1"/>
                  </a:lnTo>
                  <a:lnTo>
                    <a:pt x="35" y="3"/>
                  </a:lnTo>
                  <a:lnTo>
                    <a:pt x="39" y="5"/>
                  </a:lnTo>
                  <a:lnTo>
                    <a:pt x="45" y="14"/>
                  </a:lnTo>
                  <a:lnTo>
                    <a:pt x="45" y="25"/>
                  </a:lnTo>
                  <a:lnTo>
                    <a:pt x="39" y="37"/>
                  </a:lnTo>
                  <a:lnTo>
                    <a:pt x="30" y="48"/>
                  </a:lnTo>
                  <a:lnTo>
                    <a:pt x="12" y="67"/>
                  </a:lnTo>
                  <a:lnTo>
                    <a:pt x="43" y="67"/>
                  </a:lnTo>
                  <a:lnTo>
                    <a:pt x="45" y="65"/>
                  </a:lnTo>
                  <a:lnTo>
                    <a:pt x="46" y="63"/>
                  </a:lnTo>
                  <a:lnTo>
                    <a:pt x="49" y="60"/>
                  </a:lnTo>
                  <a:lnTo>
                    <a:pt x="48" y="68"/>
                  </a:lnTo>
                  <a:lnTo>
                    <a:pt x="43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16" y="60"/>
                  </a:lnTo>
                  <a:lnTo>
                    <a:pt x="28" y="45"/>
                  </a:lnTo>
                  <a:lnTo>
                    <a:pt x="30" y="40"/>
                  </a:lnTo>
                  <a:lnTo>
                    <a:pt x="33" y="35"/>
                  </a:lnTo>
                  <a:lnTo>
                    <a:pt x="36" y="24"/>
                  </a:lnTo>
                  <a:lnTo>
                    <a:pt x="36" y="21"/>
                  </a:lnTo>
                  <a:lnTo>
                    <a:pt x="33" y="15"/>
                  </a:lnTo>
                  <a:lnTo>
                    <a:pt x="28" y="10"/>
                  </a:lnTo>
                  <a:lnTo>
                    <a:pt x="23" y="8"/>
                  </a:lnTo>
                  <a:lnTo>
                    <a:pt x="19" y="8"/>
                  </a:lnTo>
                  <a:lnTo>
                    <a:pt x="15" y="10"/>
                  </a:lnTo>
                  <a:lnTo>
                    <a:pt x="9" y="13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3" y="23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5" y="11"/>
                  </a:lnTo>
                  <a:lnTo>
                    <a:pt x="9" y="5"/>
                  </a:lnTo>
                  <a:lnTo>
                    <a:pt x="13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3" name="Freeform 25"/>
            <p:cNvSpPr>
              <a:spLocks/>
            </p:cNvSpPr>
            <p:nvPr/>
          </p:nvSpPr>
          <p:spPr bwMode="auto">
            <a:xfrm>
              <a:off x="1935" y="1666"/>
              <a:ext cx="31" cy="76"/>
            </a:xfrm>
            <a:custGeom>
              <a:avLst/>
              <a:gdLst>
                <a:gd name="T0" fmla="*/ 21 w 31"/>
                <a:gd name="T1" fmla="*/ 0 h 76"/>
                <a:gd name="T2" fmla="*/ 21 w 31"/>
                <a:gd name="T3" fmla="*/ 70 h 76"/>
                <a:gd name="T4" fmla="*/ 24 w 31"/>
                <a:gd name="T5" fmla="*/ 73 h 76"/>
                <a:gd name="T6" fmla="*/ 31 w 31"/>
                <a:gd name="T7" fmla="*/ 73 h 76"/>
                <a:gd name="T8" fmla="*/ 31 w 31"/>
                <a:gd name="T9" fmla="*/ 76 h 76"/>
                <a:gd name="T10" fmla="*/ 1 w 31"/>
                <a:gd name="T11" fmla="*/ 76 h 76"/>
                <a:gd name="T12" fmla="*/ 1 w 31"/>
                <a:gd name="T13" fmla="*/ 73 h 76"/>
                <a:gd name="T14" fmla="*/ 7 w 31"/>
                <a:gd name="T15" fmla="*/ 73 h 76"/>
                <a:gd name="T16" fmla="*/ 10 w 31"/>
                <a:gd name="T17" fmla="*/ 71 h 76"/>
                <a:gd name="T18" fmla="*/ 10 w 31"/>
                <a:gd name="T19" fmla="*/ 70 h 76"/>
                <a:gd name="T20" fmla="*/ 11 w 31"/>
                <a:gd name="T21" fmla="*/ 67 h 76"/>
                <a:gd name="T22" fmla="*/ 11 w 31"/>
                <a:gd name="T23" fmla="*/ 13 h 76"/>
                <a:gd name="T24" fmla="*/ 10 w 31"/>
                <a:gd name="T25" fmla="*/ 10 h 76"/>
                <a:gd name="T26" fmla="*/ 4 w 31"/>
                <a:gd name="T27" fmla="*/ 10 h 76"/>
                <a:gd name="T28" fmla="*/ 0 w 31"/>
                <a:gd name="T29" fmla="*/ 13 h 76"/>
                <a:gd name="T30" fmla="*/ 0 w 31"/>
                <a:gd name="T31" fmla="*/ 11 h 76"/>
                <a:gd name="T32" fmla="*/ 10 w 31"/>
                <a:gd name="T33" fmla="*/ 6 h 76"/>
                <a:gd name="T34" fmla="*/ 21 w 31"/>
                <a:gd name="T35" fmla="*/ 0 h 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6"/>
                <a:gd name="T56" fmla="*/ 31 w 31"/>
                <a:gd name="T57" fmla="*/ 76 h 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6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6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4" name="Freeform 26"/>
            <p:cNvSpPr>
              <a:spLocks/>
            </p:cNvSpPr>
            <p:nvPr/>
          </p:nvSpPr>
          <p:spPr bwMode="auto">
            <a:xfrm>
              <a:off x="1848" y="1692"/>
              <a:ext cx="43" cy="77"/>
            </a:xfrm>
            <a:custGeom>
              <a:avLst/>
              <a:gdLst>
                <a:gd name="T0" fmla="*/ 21 w 43"/>
                <a:gd name="T1" fmla="*/ 0 h 77"/>
                <a:gd name="T2" fmla="*/ 27 w 43"/>
                <a:gd name="T3" fmla="*/ 1 h 77"/>
                <a:gd name="T4" fmla="*/ 31 w 43"/>
                <a:gd name="T5" fmla="*/ 2 h 77"/>
                <a:gd name="T6" fmla="*/ 34 w 43"/>
                <a:gd name="T7" fmla="*/ 5 h 77"/>
                <a:gd name="T8" fmla="*/ 37 w 43"/>
                <a:gd name="T9" fmla="*/ 7 h 77"/>
                <a:gd name="T10" fmla="*/ 40 w 43"/>
                <a:gd name="T11" fmla="*/ 12 h 77"/>
                <a:gd name="T12" fmla="*/ 40 w 43"/>
                <a:gd name="T13" fmla="*/ 20 h 77"/>
                <a:gd name="T14" fmla="*/ 37 w 43"/>
                <a:gd name="T15" fmla="*/ 24 h 77"/>
                <a:gd name="T16" fmla="*/ 31 w 43"/>
                <a:gd name="T17" fmla="*/ 30 h 77"/>
                <a:gd name="T18" fmla="*/ 28 w 43"/>
                <a:gd name="T19" fmla="*/ 30 h 77"/>
                <a:gd name="T20" fmla="*/ 31 w 43"/>
                <a:gd name="T21" fmla="*/ 31 h 77"/>
                <a:gd name="T22" fmla="*/ 40 w 43"/>
                <a:gd name="T23" fmla="*/ 40 h 77"/>
                <a:gd name="T24" fmla="*/ 41 w 43"/>
                <a:gd name="T25" fmla="*/ 42 h 77"/>
                <a:gd name="T26" fmla="*/ 43 w 43"/>
                <a:gd name="T27" fmla="*/ 47 h 77"/>
                <a:gd name="T28" fmla="*/ 43 w 43"/>
                <a:gd name="T29" fmla="*/ 57 h 77"/>
                <a:gd name="T30" fmla="*/ 41 w 43"/>
                <a:gd name="T31" fmla="*/ 61 h 77"/>
                <a:gd name="T32" fmla="*/ 38 w 43"/>
                <a:gd name="T33" fmla="*/ 65 h 77"/>
                <a:gd name="T34" fmla="*/ 34 w 43"/>
                <a:gd name="T35" fmla="*/ 70 h 77"/>
                <a:gd name="T36" fmla="*/ 25 w 43"/>
                <a:gd name="T37" fmla="*/ 75 h 77"/>
                <a:gd name="T38" fmla="*/ 20 w 43"/>
                <a:gd name="T39" fmla="*/ 77 h 77"/>
                <a:gd name="T40" fmla="*/ 5 w 43"/>
                <a:gd name="T41" fmla="*/ 77 h 77"/>
                <a:gd name="T42" fmla="*/ 4 w 43"/>
                <a:gd name="T43" fmla="*/ 75 h 77"/>
                <a:gd name="T44" fmla="*/ 1 w 43"/>
                <a:gd name="T45" fmla="*/ 74 h 77"/>
                <a:gd name="T46" fmla="*/ 1 w 43"/>
                <a:gd name="T47" fmla="*/ 72 h 77"/>
                <a:gd name="T48" fmla="*/ 0 w 43"/>
                <a:gd name="T49" fmla="*/ 71 h 77"/>
                <a:gd name="T50" fmla="*/ 0 w 43"/>
                <a:gd name="T51" fmla="*/ 70 h 77"/>
                <a:gd name="T52" fmla="*/ 1 w 43"/>
                <a:gd name="T53" fmla="*/ 67 h 77"/>
                <a:gd name="T54" fmla="*/ 5 w 43"/>
                <a:gd name="T55" fmla="*/ 67 h 77"/>
                <a:gd name="T56" fmla="*/ 11 w 43"/>
                <a:gd name="T57" fmla="*/ 70 h 77"/>
                <a:gd name="T58" fmla="*/ 15 w 43"/>
                <a:gd name="T59" fmla="*/ 71 h 77"/>
                <a:gd name="T60" fmla="*/ 18 w 43"/>
                <a:gd name="T61" fmla="*/ 72 h 77"/>
                <a:gd name="T62" fmla="*/ 25 w 43"/>
                <a:gd name="T63" fmla="*/ 72 h 77"/>
                <a:gd name="T64" fmla="*/ 31 w 43"/>
                <a:gd name="T65" fmla="*/ 67 h 77"/>
                <a:gd name="T66" fmla="*/ 33 w 43"/>
                <a:gd name="T67" fmla="*/ 64 h 77"/>
                <a:gd name="T68" fmla="*/ 34 w 43"/>
                <a:gd name="T69" fmla="*/ 60 h 77"/>
                <a:gd name="T70" fmla="*/ 34 w 43"/>
                <a:gd name="T71" fmla="*/ 51 h 77"/>
                <a:gd name="T72" fmla="*/ 33 w 43"/>
                <a:gd name="T73" fmla="*/ 47 h 77"/>
                <a:gd name="T74" fmla="*/ 30 w 43"/>
                <a:gd name="T75" fmla="*/ 42 h 77"/>
                <a:gd name="T76" fmla="*/ 25 w 43"/>
                <a:gd name="T77" fmla="*/ 40 h 77"/>
                <a:gd name="T78" fmla="*/ 21 w 43"/>
                <a:gd name="T79" fmla="*/ 38 h 77"/>
                <a:gd name="T80" fmla="*/ 13 w 43"/>
                <a:gd name="T81" fmla="*/ 38 h 77"/>
                <a:gd name="T82" fmla="*/ 11 w 43"/>
                <a:gd name="T83" fmla="*/ 37 h 77"/>
                <a:gd name="T84" fmla="*/ 17 w 43"/>
                <a:gd name="T85" fmla="*/ 35 h 77"/>
                <a:gd name="T86" fmla="*/ 25 w 43"/>
                <a:gd name="T87" fmla="*/ 30 h 77"/>
                <a:gd name="T88" fmla="*/ 28 w 43"/>
                <a:gd name="T89" fmla="*/ 27 h 77"/>
                <a:gd name="T90" fmla="*/ 30 w 43"/>
                <a:gd name="T91" fmla="*/ 22 h 77"/>
                <a:gd name="T92" fmla="*/ 30 w 43"/>
                <a:gd name="T93" fmla="*/ 15 h 77"/>
                <a:gd name="T94" fmla="*/ 28 w 43"/>
                <a:gd name="T95" fmla="*/ 12 h 77"/>
                <a:gd name="T96" fmla="*/ 24 w 43"/>
                <a:gd name="T97" fmla="*/ 8 h 77"/>
                <a:gd name="T98" fmla="*/ 21 w 43"/>
                <a:gd name="T99" fmla="*/ 8 h 77"/>
                <a:gd name="T100" fmla="*/ 17 w 43"/>
                <a:gd name="T101" fmla="*/ 7 h 77"/>
                <a:gd name="T102" fmla="*/ 14 w 43"/>
                <a:gd name="T103" fmla="*/ 7 h 77"/>
                <a:gd name="T104" fmla="*/ 11 w 43"/>
                <a:gd name="T105" fmla="*/ 8 h 77"/>
                <a:gd name="T106" fmla="*/ 8 w 43"/>
                <a:gd name="T107" fmla="*/ 11 h 77"/>
                <a:gd name="T108" fmla="*/ 5 w 43"/>
                <a:gd name="T109" fmla="*/ 12 h 77"/>
                <a:gd name="T110" fmla="*/ 3 w 43"/>
                <a:gd name="T111" fmla="*/ 18 h 77"/>
                <a:gd name="T112" fmla="*/ 0 w 43"/>
                <a:gd name="T113" fmla="*/ 18 h 77"/>
                <a:gd name="T114" fmla="*/ 1 w 43"/>
                <a:gd name="T115" fmla="*/ 14 h 77"/>
                <a:gd name="T116" fmla="*/ 5 w 43"/>
                <a:gd name="T117" fmla="*/ 8 h 77"/>
                <a:gd name="T118" fmla="*/ 8 w 43"/>
                <a:gd name="T119" fmla="*/ 5 h 77"/>
                <a:gd name="T120" fmla="*/ 13 w 43"/>
                <a:gd name="T121" fmla="*/ 2 h 77"/>
                <a:gd name="T122" fmla="*/ 21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1" y="0"/>
                  </a:moveTo>
                  <a:lnTo>
                    <a:pt x="27" y="1"/>
                  </a:lnTo>
                  <a:lnTo>
                    <a:pt x="31" y="2"/>
                  </a:lnTo>
                  <a:lnTo>
                    <a:pt x="34" y="5"/>
                  </a:lnTo>
                  <a:lnTo>
                    <a:pt x="37" y="7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1" y="30"/>
                  </a:lnTo>
                  <a:lnTo>
                    <a:pt x="28" y="30"/>
                  </a:lnTo>
                  <a:lnTo>
                    <a:pt x="31" y="31"/>
                  </a:lnTo>
                  <a:lnTo>
                    <a:pt x="40" y="40"/>
                  </a:lnTo>
                  <a:lnTo>
                    <a:pt x="41" y="42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1" y="61"/>
                  </a:lnTo>
                  <a:lnTo>
                    <a:pt x="38" y="65"/>
                  </a:lnTo>
                  <a:lnTo>
                    <a:pt x="34" y="70"/>
                  </a:lnTo>
                  <a:lnTo>
                    <a:pt x="25" y="75"/>
                  </a:lnTo>
                  <a:lnTo>
                    <a:pt x="20" y="77"/>
                  </a:lnTo>
                  <a:lnTo>
                    <a:pt x="5" y="77"/>
                  </a:lnTo>
                  <a:lnTo>
                    <a:pt x="4" y="75"/>
                  </a:lnTo>
                  <a:lnTo>
                    <a:pt x="1" y="74"/>
                  </a:lnTo>
                  <a:lnTo>
                    <a:pt x="1" y="72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5" y="67"/>
                  </a:lnTo>
                  <a:lnTo>
                    <a:pt x="11" y="70"/>
                  </a:lnTo>
                  <a:lnTo>
                    <a:pt x="15" y="71"/>
                  </a:lnTo>
                  <a:lnTo>
                    <a:pt x="18" y="72"/>
                  </a:lnTo>
                  <a:lnTo>
                    <a:pt x="25" y="72"/>
                  </a:lnTo>
                  <a:lnTo>
                    <a:pt x="31" y="67"/>
                  </a:lnTo>
                  <a:lnTo>
                    <a:pt x="33" y="64"/>
                  </a:lnTo>
                  <a:lnTo>
                    <a:pt x="34" y="60"/>
                  </a:lnTo>
                  <a:lnTo>
                    <a:pt x="34" y="51"/>
                  </a:lnTo>
                  <a:lnTo>
                    <a:pt x="33" y="47"/>
                  </a:lnTo>
                  <a:lnTo>
                    <a:pt x="30" y="42"/>
                  </a:lnTo>
                  <a:lnTo>
                    <a:pt x="25" y="40"/>
                  </a:lnTo>
                  <a:lnTo>
                    <a:pt x="21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7" y="35"/>
                  </a:lnTo>
                  <a:lnTo>
                    <a:pt x="25" y="30"/>
                  </a:lnTo>
                  <a:lnTo>
                    <a:pt x="28" y="27"/>
                  </a:lnTo>
                  <a:lnTo>
                    <a:pt x="30" y="22"/>
                  </a:lnTo>
                  <a:lnTo>
                    <a:pt x="30" y="15"/>
                  </a:lnTo>
                  <a:lnTo>
                    <a:pt x="28" y="12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5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5" name="Freeform 27"/>
            <p:cNvSpPr>
              <a:spLocks/>
            </p:cNvSpPr>
            <p:nvPr/>
          </p:nvSpPr>
          <p:spPr bwMode="auto">
            <a:xfrm>
              <a:off x="1398" y="1692"/>
              <a:ext cx="48" cy="75"/>
            </a:xfrm>
            <a:custGeom>
              <a:avLst/>
              <a:gdLst>
                <a:gd name="T0" fmla="*/ 24 w 48"/>
                <a:gd name="T1" fmla="*/ 0 h 75"/>
                <a:gd name="T2" fmla="*/ 30 w 48"/>
                <a:gd name="T3" fmla="*/ 1 h 75"/>
                <a:gd name="T4" fmla="*/ 34 w 48"/>
                <a:gd name="T5" fmla="*/ 2 h 75"/>
                <a:gd name="T6" fmla="*/ 38 w 48"/>
                <a:gd name="T7" fmla="*/ 5 h 75"/>
                <a:gd name="T8" fmla="*/ 44 w 48"/>
                <a:gd name="T9" fmla="*/ 14 h 75"/>
                <a:gd name="T10" fmla="*/ 44 w 48"/>
                <a:gd name="T11" fmla="*/ 25 h 75"/>
                <a:gd name="T12" fmla="*/ 38 w 48"/>
                <a:gd name="T13" fmla="*/ 37 h 75"/>
                <a:gd name="T14" fmla="*/ 30 w 48"/>
                <a:gd name="T15" fmla="*/ 48 h 75"/>
                <a:gd name="T16" fmla="*/ 11 w 48"/>
                <a:gd name="T17" fmla="*/ 67 h 75"/>
                <a:gd name="T18" fmla="*/ 43 w 48"/>
                <a:gd name="T19" fmla="*/ 67 h 75"/>
                <a:gd name="T20" fmla="*/ 44 w 48"/>
                <a:gd name="T21" fmla="*/ 65 h 75"/>
                <a:gd name="T22" fmla="*/ 46 w 48"/>
                <a:gd name="T23" fmla="*/ 62 h 75"/>
                <a:gd name="T24" fmla="*/ 48 w 48"/>
                <a:gd name="T25" fmla="*/ 60 h 75"/>
                <a:gd name="T26" fmla="*/ 47 w 48"/>
                <a:gd name="T27" fmla="*/ 68 h 75"/>
                <a:gd name="T28" fmla="*/ 43 w 48"/>
                <a:gd name="T29" fmla="*/ 75 h 75"/>
                <a:gd name="T30" fmla="*/ 0 w 48"/>
                <a:gd name="T31" fmla="*/ 75 h 75"/>
                <a:gd name="T32" fmla="*/ 0 w 48"/>
                <a:gd name="T33" fmla="*/ 74 h 75"/>
                <a:gd name="T34" fmla="*/ 16 w 48"/>
                <a:gd name="T35" fmla="*/ 60 h 75"/>
                <a:gd name="T36" fmla="*/ 27 w 48"/>
                <a:gd name="T37" fmla="*/ 45 h 75"/>
                <a:gd name="T38" fmla="*/ 30 w 48"/>
                <a:gd name="T39" fmla="*/ 40 h 75"/>
                <a:gd name="T40" fmla="*/ 33 w 48"/>
                <a:gd name="T41" fmla="*/ 35 h 75"/>
                <a:gd name="T42" fmla="*/ 36 w 48"/>
                <a:gd name="T43" fmla="*/ 24 h 75"/>
                <a:gd name="T44" fmla="*/ 36 w 48"/>
                <a:gd name="T45" fmla="*/ 21 h 75"/>
                <a:gd name="T46" fmla="*/ 33 w 48"/>
                <a:gd name="T47" fmla="*/ 15 h 75"/>
                <a:gd name="T48" fmla="*/ 27 w 48"/>
                <a:gd name="T49" fmla="*/ 10 h 75"/>
                <a:gd name="T50" fmla="*/ 23 w 48"/>
                <a:gd name="T51" fmla="*/ 8 h 75"/>
                <a:gd name="T52" fmla="*/ 18 w 48"/>
                <a:gd name="T53" fmla="*/ 8 h 75"/>
                <a:gd name="T54" fmla="*/ 14 w 48"/>
                <a:gd name="T55" fmla="*/ 10 h 75"/>
                <a:gd name="T56" fmla="*/ 8 w 48"/>
                <a:gd name="T57" fmla="*/ 12 h 75"/>
                <a:gd name="T58" fmla="*/ 6 w 48"/>
                <a:gd name="T59" fmla="*/ 15 h 75"/>
                <a:gd name="T60" fmla="*/ 4 w 48"/>
                <a:gd name="T61" fmla="*/ 18 h 75"/>
                <a:gd name="T62" fmla="*/ 3 w 48"/>
                <a:gd name="T63" fmla="*/ 22 h 75"/>
                <a:gd name="T64" fmla="*/ 0 w 48"/>
                <a:gd name="T65" fmla="*/ 22 h 75"/>
                <a:gd name="T66" fmla="*/ 1 w 48"/>
                <a:gd name="T67" fmla="*/ 15 h 75"/>
                <a:gd name="T68" fmla="*/ 4 w 48"/>
                <a:gd name="T69" fmla="*/ 11 h 75"/>
                <a:gd name="T70" fmla="*/ 8 w 48"/>
                <a:gd name="T71" fmla="*/ 5 h 75"/>
                <a:gd name="T72" fmla="*/ 13 w 48"/>
                <a:gd name="T73" fmla="*/ 2 h 75"/>
                <a:gd name="T74" fmla="*/ 24 w 48"/>
                <a:gd name="T75" fmla="*/ 0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8"/>
                <a:gd name="T115" fmla="*/ 0 h 75"/>
                <a:gd name="T116" fmla="*/ 48 w 48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8" h="75">
                  <a:moveTo>
                    <a:pt x="24" y="0"/>
                  </a:moveTo>
                  <a:lnTo>
                    <a:pt x="30" y="1"/>
                  </a:lnTo>
                  <a:lnTo>
                    <a:pt x="34" y="2"/>
                  </a:lnTo>
                  <a:lnTo>
                    <a:pt x="38" y="5"/>
                  </a:lnTo>
                  <a:lnTo>
                    <a:pt x="44" y="14"/>
                  </a:lnTo>
                  <a:lnTo>
                    <a:pt x="44" y="25"/>
                  </a:lnTo>
                  <a:lnTo>
                    <a:pt x="38" y="37"/>
                  </a:lnTo>
                  <a:lnTo>
                    <a:pt x="30" y="48"/>
                  </a:lnTo>
                  <a:lnTo>
                    <a:pt x="11" y="67"/>
                  </a:lnTo>
                  <a:lnTo>
                    <a:pt x="43" y="67"/>
                  </a:lnTo>
                  <a:lnTo>
                    <a:pt x="44" y="65"/>
                  </a:lnTo>
                  <a:lnTo>
                    <a:pt x="46" y="62"/>
                  </a:lnTo>
                  <a:lnTo>
                    <a:pt x="48" y="60"/>
                  </a:lnTo>
                  <a:lnTo>
                    <a:pt x="47" y="68"/>
                  </a:lnTo>
                  <a:lnTo>
                    <a:pt x="43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16" y="60"/>
                  </a:lnTo>
                  <a:lnTo>
                    <a:pt x="27" y="45"/>
                  </a:lnTo>
                  <a:lnTo>
                    <a:pt x="30" y="40"/>
                  </a:lnTo>
                  <a:lnTo>
                    <a:pt x="33" y="35"/>
                  </a:lnTo>
                  <a:lnTo>
                    <a:pt x="36" y="24"/>
                  </a:lnTo>
                  <a:lnTo>
                    <a:pt x="36" y="21"/>
                  </a:lnTo>
                  <a:lnTo>
                    <a:pt x="33" y="15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8" y="12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8" y="5"/>
                  </a:lnTo>
                  <a:lnTo>
                    <a:pt x="13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6" name="Freeform 28"/>
            <p:cNvSpPr>
              <a:spLocks/>
            </p:cNvSpPr>
            <p:nvPr/>
          </p:nvSpPr>
          <p:spPr bwMode="auto">
            <a:xfrm>
              <a:off x="1249" y="2039"/>
              <a:ext cx="32" cy="75"/>
            </a:xfrm>
            <a:custGeom>
              <a:avLst/>
              <a:gdLst>
                <a:gd name="T0" fmla="*/ 22 w 32"/>
                <a:gd name="T1" fmla="*/ 0 h 75"/>
                <a:gd name="T2" fmla="*/ 22 w 32"/>
                <a:gd name="T3" fmla="*/ 70 h 75"/>
                <a:gd name="T4" fmla="*/ 25 w 32"/>
                <a:gd name="T5" fmla="*/ 73 h 75"/>
                <a:gd name="T6" fmla="*/ 32 w 32"/>
                <a:gd name="T7" fmla="*/ 73 h 75"/>
                <a:gd name="T8" fmla="*/ 32 w 32"/>
                <a:gd name="T9" fmla="*/ 75 h 75"/>
                <a:gd name="T10" fmla="*/ 2 w 32"/>
                <a:gd name="T11" fmla="*/ 75 h 75"/>
                <a:gd name="T12" fmla="*/ 2 w 32"/>
                <a:gd name="T13" fmla="*/ 73 h 75"/>
                <a:gd name="T14" fmla="*/ 8 w 32"/>
                <a:gd name="T15" fmla="*/ 73 h 75"/>
                <a:gd name="T16" fmla="*/ 10 w 32"/>
                <a:gd name="T17" fmla="*/ 71 h 75"/>
                <a:gd name="T18" fmla="*/ 10 w 32"/>
                <a:gd name="T19" fmla="*/ 70 h 75"/>
                <a:gd name="T20" fmla="*/ 12 w 32"/>
                <a:gd name="T21" fmla="*/ 67 h 75"/>
                <a:gd name="T22" fmla="*/ 12 w 32"/>
                <a:gd name="T23" fmla="*/ 13 h 75"/>
                <a:gd name="T24" fmla="*/ 10 w 32"/>
                <a:gd name="T25" fmla="*/ 10 h 75"/>
                <a:gd name="T26" fmla="*/ 5 w 32"/>
                <a:gd name="T27" fmla="*/ 10 h 75"/>
                <a:gd name="T28" fmla="*/ 0 w 32"/>
                <a:gd name="T29" fmla="*/ 13 h 75"/>
                <a:gd name="T30" fmla="*/ 0 w 32"/>
                <a:gd name="T31" fmla="*/ 11 h 75"/>
                <a:gd name="T32" fmla="*/ 10 w 32"/>
                <a:gd name="T33" fmla="*/ 5 h 75"/>
                <a:gd name="T34" fmla="*/ 22 w 32"/>
                <a:gd name="T35" fmla="*/ 0 h 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"/>
                <a:gd name="T55" fmla="*/ 0 h 75"/>
                <a:gd name="T56" fmla="*/ 32 w 32"/>
                <a:gd name="T57" fmla="*/ 75 h 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" h="75">
                  <a:moveTo>
                    <a:pt x="22" y="0"/>
                  </a:moveTo>
                  <a:lnTo>
                    <a:pt x="22" y="70"/>
                  </a:lnTo>
                  <a:lnTo>
                    <a:pt x="25" y="73"/>
                  </a:lnTo>
                  <a:lnTo>
                    <a:pt x="32" y="73"/>
                  </a:lnTo>
                  <a:lnTo>
                    <a:pt x="32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8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2" y="67"/>
                  </a:lnTo>
                  <a:lnTo>
                    <a:pt x="12" y="13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7" name="Freeform 29"/>
            <p:cNvSpPr>
              <a:spLocks noEditPoints="1"/>
            </p:cNvSpPr>
            <p:nvPr/>
          </p:nvSpPr>
          <p:spPr bwMode="auto">
            <a:xfrm>
              <a:off x="1124" y="1993"/>
              <a:ext cx="51" cy="76"/>
            </a:xfrm>
            <a:custGeom>
              <a:avLst/>
              <a:gdLst>
                <a:gd name="T0" fmla="*/ 31 w 51"/>
                <a:gd name="T1" fmla="*/ 13 h 76"/>
                <a:gd name="T2" fmla="*/ 4 w 51"/>
                <a:gd name="T3" fmla="*/ 50 h 76"/>
                <a:gd name="T4" fmla="*/ 31 w 51"/>
                <a:gd name="T5" fmla="*/ 50 h 76"/>
                <a:gd name="T6" fmla="*/ 31 w 51"/>
                <a:gd name="T7" fmla="*/ 13 h 76"/>
                <a:gd name="T8" fmla="*/ 35 w 51"/>
                <a:gd name="T9" fmla="*/ 0 h 76"/>
                <a:gd name="T10" fmla="*/ 40 w 51"/>
                <a:gd name="T11" fmla="*/ 0 h 76"/>
                <a:gd name="T12" fmla="*/ 40 w 51"/>
                <a:gd name="T13" fmla="*/ 50 h 76"/>
                <a:gd name="T14" fmla="*/ 51 w 51"/>
                <a:gd name="T15" fmla="*/ 50 h 76"/>
                <a:gd name="T16" fmla="*/ 51 w 51"/>
                <a:gd name="T17" fmla="*/ 57 h 76"/>
                <a:gd name="T18" fmla="*/ 40 w 51"/>
                <a:gd name="T19" fmla="*/ 57 h 76"/>
                <a:gd name="T20" fmla="*/ 40 w 51"/>
                <a:gd name="T21" fmla="*/ 76 h 76"/>
                <a:gd name="T22" fmla="*/ 31 w 51"/>
                <a:gd name="T23" fmla="*/ 76 h 76"/>
                <a:gd name="T24" fmla="*/ 31 w 51"/>
                <a:gd name="T25" fmla="*/ 57 h 76"/>
                <a:gd name="T26" fmla="*/ 0 w 51"/>
                <a:gd name="T27" fmla="*/ 57 h 76"/>
                <a:gd name="T28" fmla="*/ 0 w 51"/>
                <a:gd name="T29" fmla="*/ 50 h 76"/>
                <a:gd name="T30" fmla="*/ 35 w 51"/>
                <a:gd name="T31" fmla="*/ 0 h 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1"/>
                <a:gd name="T49" fmla="*/ 0 h 76"/>
                <a:gd name="T50" fmla="*/ 51 w 51"/>
                <a:gd name="T51" fmla="*/ 76 h 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1" h="76">
                  <a:moveTo>
                    <a:pt x="31" y="13"/>
                  </a:moveTo>
                  <a:lnTo>
                    <a:pt x="4" y="50"/>
                  </a:lnTo>
                  <a:lnTo>
                    <a:pt x="31" y="50"/>
                  </a:lnTo>
                  <a:lnTo>
                    <a:pt x="31" y="13"/>
                  </a:lnTo>
                  <a:close/>
                  <a:moveTo>
                    <a:pt x="35" y="0"/>
                  </a:moveTo>
                  <a:lnTo>
                    <a:pt x="40" y="0"/>
                  </a:lnTo>
                  <a:lnTo>
                    <a:pt x="40" y="50"/>
                  </a:lnTo>
                  <a:lnTo>
                    <a:pt x="51" y="50"/>
                  </a:lnTo>
                  <a:lnTo>
                    <a:pt x="51" y="57"/>
                  </a:lnTo>
                  <a:lnTo>
                    <a:pt x="40" y="57"/>
                  </a:lnTo>
                  <a:lnTo>
                    <a:pt x="40" y="76"/>
                  </a:lnTo>
                  <a:lnTo>
                    <a:pt x="31" y="76"/>
                  </a:lnTo>
                  <a:lnTo>
                    <a:pt x="31" y="57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8" name="Freeform 30"/>
            <p:cNvSpPr>
              <a:spLocks noEditPoints="1"/>
            </p:cNvSpPr>
            <p:nvPr/>
          </p:nvSpPr>
          <p:spPr bwMode="auto">
            <a:xfrm>
              <a:off x="1719" y="1989"/>
              <a:ext cx="52" cy="75"/>
            </a:xfrm>
            <a:custGeom>
              <a:avLst/>
              <a:gdLst>
                <a:gd name="T0" fmla="*/ 32 w 52"/>
                <a:gd name="T1" fmla="*/ 13 h 75"/>
                <a:gd name="T2" fmla="*/ 5 w 52"/>
                <a:gd name="T3" fmla="*/ 50 h 75"/>
                <a:gd name="T4" fmla="*/ 32 w 52"/>
                <a:gd name="T5" fmla="*/ 50 h 75"/>
                <a:gd name="T6" fmla="*/ 32 w 52"/>
                <a:gd name="T7" fmla="*/ 13 h 75"/>
                <a:gd name="T8" fmla="*/ 36 w 52"/>
                <a:gd name="T9" fmla="*/ 0 h 75"/>
                <a:gd name="T10" fmla="*/ 40 w 52"/>
                <a:gd name="T11" fmla="*/ 0 h 75"/>
                <a:gd name="T12" fmla="*/ 40 w 52"/>
                <a:gd name="T13" fmla="*/ 50 h 75"/>
                <a:gd name="T14" fmla="*/ 52 w 52"/>
                <a:gd name="T15" fmla="*/ 50 h 75"/>
                <a:gd name="T16" fmla="*/ 52 w 52"/>
                <a:gd name="T17" fmla="*/ 57 h 75"/>
                <a:gd name="T18" fmla="*/ 40 w 52"/>
                <a:gd name="T19" fmla="*/ 57 h 75"/>
                <a:gd name="T20" fmla="*/ 40 w 52"/>
                <a:gd name="T21" fmla="*/ 75 h 75"/>
                <a:gd name="T22" fmla="*/ 32 w 52"/>
                <a:gd name="T23" fmla="*/ 75 h 75"/>
                <a:gd name="T24" fmla="*/ 32 w 52"/>
                <a:gd name="T25" fmla="*/ 57 h 75"/>
                <a:gd name="T26" fmla="*/ 0 w 52"/>
                <a:gd name="T27" fmla="*/ 57 h 75"/>
                <a:gd name="T28" fmla="*/ 0 w 52"/>
                <a:gd name="T29" fmla="*/ 50 h 75"/>
                <a:gd name="T30" fmla="*/ 36 w 52"/>
                <a:gd name="T31" fmla="*/ 0 h 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2"/>
                <a:gd name="T49" fmla="*/ 0 h 75"/>
                <a:gd name="T50" fmla="*/ 52 w 52"/>
                <a:gd name="T51" fmla="*/ 75 h 7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2" h="75">
                  <a:moveTo>
                    <a:pt x="32" y="13"/>
                  </a:moveTo>
                  <a:lnTo>
                    <a:pt x="5" y="50"/>
                  </a:lnTo>
                  <a:lnTo>
                    <a:pt x="32" y="50"/>
                  </a:lnTo>
                  <a:lnTo>
                    <a:pt x="32" y="13"/>
                  </a:lnTo>
                  <a:close/>
                  <a:moveTo>
                    <a:pt x="36" y="0"/>
                  </a:moveTo>
                  <a:lnTo>
                    <a:pt x="40" y="0"/>
                  </a:lnTo>
                  <a:lnTo>
                    <a:pt x="40" y="50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40" y="57"/>
                  </a:lnTo>
                  <a:lnTo>
                    <a:pt x="40" y="75"/>
                  </a:lnTo>
                  <a:lnTo>
                    <a:pt x="32" y="75"/>
                  </a:lnTo>
                  <a:lnTo>
                    <a:pt x="32" y="57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29" name="Freeform 31"/>
            <p:cNvSpPr>
              <a:spLocks/>
            </p:cNvSpPr>
            <p:nvPr/>
          </p:nvSpPr>
          <p:spPr bwMode="auto">
            <a:xfrm>
              <a:off x="1362" y="2202"/>
              <a:ext cx="47" cy="75"/>
            </a:xfrm>
            <a:custGeom>
              <a:avLst/>
              <a:gdLst>
                <a:gd name="T0" fmla="*/ 6 w 47"/>
                <a:gd name="T1" fmla="*/ 0 h 75"/>
                <a:gd name="T2" fmla="*/ 47 w 47"/>
                <a:gd name="T3" fmla="*/ 0 h 75"/>
                <a:gd name="T4" fmla="*/ 47 w 47"/>
                <a:gd name="T5" fmla="*/ 2 h 75"/>
                <a:gd name="T6" fmla="*/ 23 w 47"/>
                <a:gd name="T7" fmla="*/ 75 h 75"/>
                <a:gd name="T8" fmla="*/ 16 w 47"/>
                <a:gd name="T9" fmla="*/ 75 h 75"/>
                <a:gd name="T10" fmla="*/ 39 w 47"/>
                <a:gd name="T11" fmla="*/ 8 h 75"/>
                <a:gd name="T12" fmla="*/ 9 w 47"/>
                <a:gd name="T13" fmla="*/ 8 h 75"/>
                <a:gd name="T14" fmla="*/ 6 w 47"/>
                <a:gd name="T15" fmla="*/ 11 h 75"/>
                <a:gd name="T16" fmla="*/ 4 w 47"/>
                <a:gd name="T17" fmla="*/ 14 h 75"/>
                <a:gd name="T18" fmla="*/ 2 w 47"/>
                <a:gd name="T19" fmla="*/ 17 h 75"/>
                <a:gd name="T20" fmla="*/ 0 w 47"/>
                <a:gd name="T21" fmla="*/ 17 h 75"/>
                <a:gd name="T22" fmla="*/ 6 w 47"/>
                <a:gd name="T23" fmla="*/ 0 h 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"/>
                <a:gd name="T37" fmla="*/ 0 h 75"/>
                <a:gd name="T38" fmla="*/ 47 w 47"/>
                <a:gd name="T39" fmla="*/ 75 h 7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" h="75">
                  <a:moveTo>
                    <a:pt x="6" y="0"/>
                  </a:moveTo>
                  <a:lnTo>
                    <a:pt x="47" y="0"/>
                  </a:lnTo>
                  <a:lnTo>
                    <a:pt x="47" y="2"/>
                  </a:lnTo>
                  <a:lnTo>
                    <a:pt x="23" y="75"/>
                  </a:lnTo>
                  <a:lnTo>
                    <a:pt x="16" y="75"/>
                  </a:lnTo>
                  <a:lnTo>
                    <a:pt x="39" y="8"/>
                  </a:lnTo>
                  <a:lnTo>
                    <a:pt x="9" y="8"/>
                  </a:lnTo>
                  <a:lnTo>
                    <a:pt x="6" y="11"/>
                  </a:lnTo>
                  <a:lnTo>
                    <a:pt x="4" y="14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0" name="Freeform 32"/>
            <p:cNvSpPr>
              <a:spLocks noEditPoints="1"/>
            </p:cNvSpPr>
            <p:nvPr/>
          </p:nvSpPr>
          <p:spPr bwMode="auto">
            <a:xfrm>
              <a:off x="1949" y="2210"/>
              <a:ext cx="44" cy="77"/>
            </a:xfrm>
            <a:custGeom>
              <a:avLst/>
              <a:gdLst>
                <a:gd name="T0" fmla="*/ 16 w 44"/>
                <a:gd name="T1" fmla="*/ 43 h 77"/>
                <a:gd name="T2" fmla="*/ 10 w 44"/>
                <a:gd name="T3" fmla="*/ 50 h 77"/>
                <a:gd name="T4" fmla="*/ 9 w 44"/>
                <a:gd name="T5" fmla="*/ 63 h 77"/>
                <a:gd name="T6" fmla="*/ 16 w 44"/>
                <a:gd name="T7" fmla="*/ 72 h 77"/>
                <a:gd name="T8" fmla="*/ 26 w 44"/>
                <a:gd name="T9" fmla="*/ 73 h 77"/>
                <a:gd name="T10" fmla="*/ 34 w 44"/>
                <a:gd name="T11" fmla="*/ 64 h 77"/>
                <a:gd name="T12" fmla="*/ 33 w 44"/>
                <a:gd name="T13" fmla="*/ 54 h 77"/>
                <a:gd name="T14" fmla="*/ 30 w 44"/>
                <a:gd name="T15" fmla="*/ 50 h 77"/>
                <a:gd name="T16" fmla="*/ 23 w 44"/>
                <a:gd name="T17" fmla="*/ 44 h 77"/>
                <a:gd name="T18" fmla="*/ 19 w 44"/>
                <a:gd name="T19" fmla="*/ 4 h 77"/>
                <a:gd name="T20" fmla="*/ 10 w 44"/>
                <a:gd name="T21" fmla="*/ 13 h 77"/>
                <a:gd name="T22" fmla="*/ 12 w 44"/>
                <a:gd name="T23" fmla="*/ 23 h 77"/>
                <a:gd name="T24" fmla="*/ 23 w 44"/>
                <a:gd name="T25" fmla="*/ 32 h 77"/>
                <a:gd name="T26" fmla="*/ 33 w 44"/>
                <a:gd name="T27" fmla="*/ 20 h 77"/>
                <a:gd name="T28" fmla="*/ 30 w 44"/>
                <a:gd name="T29" fmla="*/ 7 h 77"/>
                <a:gd name="T30" fmla="*/ 19 w 44"/>
                <a:gd name="T31" fmla="*/ 4 h 77"/>
                <a:gd name="T32" fmla="*/ 27 w 44"/>
                <a:gd name="T33" fmla="*/ 2 h 77"/>
                <a:gd name="T34" fmla="*/ 36 w 44"/>
                <a:gd name="T35" fmla="*/ 6 h 77"/>
                <a:gd name="T36" fmla="*/ 42 w 44"/>
                <a:gd name="T37" fmla="*/ 13 h 77"/>
                <a:gd name="T38" fmla="*/ 39 w 44"/>
                <a:gd name="T39" fmla="*/ 24 h 77"/>
                <a:gd name="T40" fmla="*/ 32 w 44"/>
                <a:gd name="T41" fmla="*/ 30 h 77"/>
                <a:gd name="T42" fmla="*/ 33 w 44"/>
                <a:gd name="T43" fmla="*/ 39 h 77"/>
                <a:gd name="T44" fmla="*/ 40 w 44"/>
                <a:gd name="T45" fmla="*/ 47 h 77"/>
                <a:gd name="T46" fmla="*/ 44 w 44"/>
                <a:gd name="T47" fmla="*/ 59 h 77"/>
                <a:gd name="T48" fmla="*/ 42 w 44"/>
                <a:gd name="T49" fmla="*/ 69 h 77"/>
                <a:gd name="T50" fmla="*/ 33 w 44"/>
                <a:gd name="T51" fmla="*/ 76 h 77"/>
                <a:gd name="T52" fmla="*/ 16 w 44"/>
                <a:gd name="T53" fmla="*/ 77 h 77"/>
                <a:gd name="T54" fmla="*/ 6 w 44"/>
                <a:gd name="T55" fmla="*/ 73 h 77"/>
                <a:gd name="T56" fmla="*/ 2 w 44"/>
                <a:gd name="T57" fmla="*/ 64 h 77"/>
                <a:gd name="T58" fmla="*/ 0 w 44"/>
                <a:gd name="T59" fmla="*/ 54 h 77"/>
                <a:gd name="T60" fmla="*/ 4 w 44"/>
                <a:gd name="T61" fmla="*/ 47 h 77"/>
                <a:gd name="T62" fmla="*/ 16 w 44"/>
                <a:gd name="T63" fmla="*/ 39 h 77"/>
                <a:gd name="T64" fmla="*/ 4 w 44"/>
                <a:gd name="T65" fmla="*/ 30 h 77"/>
                <a:gd name="T66" fmla="*/ 2 w 44"/>
                <a:gd name="T67" fmla="*/ 14 h 77"/>
                <a:gd name="T68" fmla="*/ 10 w 44"/>
                <a:gd name="T69" fmla="*/ 3 h 77"/>
                <a:gd name="T70" fmla="*/ 17 w 44"/>
                <a:gd name="T71" fmla="*/ 2 h 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77"/>
                <a:gd name="T110" fmla="*/ 44 w 44"/>
                <a:gd name="T111" fmla="*/ 77 h 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77">
                  <a:moveTo>
                    <a:pt x="17" y="42"/>
                  </a:moveTo>
                  <a:lnTo>
                    <a:pt x="16" y="43"/>
                  </a:lnTo>
                  <a:lnTo>
                    <a:pt x="13" y="44"/>
                  </a:lnTo>
                  <a:lnTo>
                    <a:pt x="10" y="50"/>
                  </a:lnTo>
                  <a:lnTo>
                    <a:pt x="9" y="54"/>
                  </a:lnTo>
                  <a:lnTo>
                    <a:pt x="9" y="63"/>
                  </a:lnTo>
                  <a:lnTo>
                    <a:pt x="10" y="66"/>
                  </a:lnTo>
                  <a:lnTo>
                    <a:pt x="16" y="72"/>
                  </a:lnTo>
                  <a:lnTo>
                    <a:pt x="19" y="73"/>
                  </a:lnTo>
                  <a:lnTo>
                    <a:pt x="26" y="73"/>
                  </a:lnTo>
                  <a:lnTo>
                    <a:pt x="32" y="70"/>
                  </a:lnTo>
                  <a:lnTo>
                    <a:pt x="34" y="64"/>
                  </a:lnTo>
                  <a:lnTo>
                    <a:pt x="34" y="57"/>
                  </a:lnTo>
                  <a:lnTo>
                    <a:pt x="33" y="54"/>
                  </a:lnTo>
                  <a:lnTo>
                    <a:pt x="32" y="53"/>
                  </a:lnTo>
                  <a:lnTo>
                    <a:pt x="30" y="50"/>
                  </a:lnTo>
                  <a:lnTo>
                    <a:pt x="27" y="47"/>
                  </a:lnTo>
                  <a:lnTo>
                    <a:pt x="23" y="44"/>
                  </a:lnTo>
                  <a:lnTo>
                    <a:pt x="17" y="42"/>
                  </a:lnTo>
                  <a:close/>
                  <a:moveTo>
                    <a:pt x="19" y="4"/>
                  </a:moveTo>
                  <a:lnTo>
                    <a:pt x="13" y="7"/>
                  </a:lnTo>
                  <a:lnTo>
                    <a:pt x="10" y="13"/>
                  </a:lnTo>
                  <a:lnTo>
                    <a:pt x="10" y="20"/>
                  </a:lnTo>
                  <a:lnTo>
                    <a:pt x="12" y="23"/>
                  </a:lnTo>
                  <a:lnTo>
                    <a:pt x="14" y="26"/>
                  </a:lnTo>
                  <a:lnTo>
                    <a:pt x="23" y="32"/>
                  </a:lnTo>
                  <a:lnTo>
                    <a:pt x="29" y="29"/>
                  </a:lnTo>
                  <a:lnTo>
                    <a:pt x="33" y="20"/>
                  </a:lnTo>
                  <a:lnTo>
                    <a:pt x="33" y="13"/>
                  </a:lnTo>
                  <a:lnTo>
                    <a:pt x="30" y="7"/>
                  </a:lnTo>
                  <a:lnTo>
                    <a:pt x="24" y="4"/>
                  </a:lnTo>
                  <a:lnTo>
                    <a:pt x="19" y="4"/>
                  </a:lnTo>
                  <a:close/>
                  <a:moveTo>
                    <a:pt x="22" y="0"/>
                  </a:moveTo>
                  <a:lnTo>
                    <a:pt x="27" y="2"/>
                  </a:lnTo>
                  <a:lnTo>
                    <a:pt x="32" y="3"/>
                  </a:lnTo>
                  <a:lnTo>
                    <a:pt x="36" y="6"/>
                  </a:lnTo>
                  <a:lnTo>
                    <a:pt x="39" y="9"/>
                  </a:lnTo>
                  <a:lnTo>
                    <a:pt x="42" y="13"/>
                  </a:lnTo>
                  <a:lnTo>
                    <a:pt x="42" y="20"/>
                  </a:lnTo>
                  <a:lnTo>
                    <a:pt x="39" y="24"/>
                  </a:lnTo>
                  <a:lnTo>
                    <a:pt x="36" y="27"/>
                  </a:lnTo>
                  <a:lnTo>
                    <a:pt x="32" y="30"/>
                  </a:lnTo>
                  <a:lnTo>
                    <a:pt x="27" y="34"/>
                  </a:lnTo>
                  <a:lnTo>
                    <a:pt x="33" y="39"/>
                  </a:lnTo>
                  <a:lnTo>
                    <a:pt x="37" y="43"/>
                  </a:lnTo>
                  <a:lnTo>
                    <a:pt x="40" y="47"/>
                  </a:lnTo>
                  <a:lnTo>
                    <a:pt x="42" y="50"/>
                  </a:lnTo>
                  <a:lnTo>
                    <a:pt x="44" y="59"/>
                  </a:lnTo>
                  <a:lnTo>
                    <a:pt x="43" y="64"/>
                  </a:lnTo>
                  <a:lnTo>
                    <a:pt x="42" y="69"/>
                  </a:lnTo>
                  <a:lnTo>
                    <a:pt x="37" y="73"/>
                  </a:lnTo>
                  <a:lnTo>
                    <a:pt x="33" y="76"/>
                  </a:lnTo>
                  <a:lnTo>
                    <a:pt x="27" y="77"/>
                  </a:lnTo>
                  <a:lnTo>
                    <a:pt x="16" y="77"/>
                  </a:lnTo>
                  <a:lnTo>
                    <a:pt x="10" y="74"/>
                  </a:lnTo>
                  <a:lnTo>
                    <a:pt x="6" y="73"/>
                  </a:lnTo>
                  <a:lnTo>
                    <a:pt x="3" y="69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4" y="47"/>
                  </a:lnTo>
                  <a:lnTo>
                    <a:pt x="7" y="44"/>
                  </a:lnTo>
                  <a:lnTo>
                    <a:pt x="16" y="39"/>
                  </a:lnTo>
                  <a:lnTo>
                    <a:pt x="7" y="33"/>
                  </a:lnTo>
                  <a:lnTo>
                    <a:pt x="4" y="30"/>
                  </a:lnTo>
                  <a:lnTo>
                    <a:pt x="2" y="24"/>
                  </a:lnTo>
                  <a:lnTo>
                    <a:pt x="2" y="14"/>
                  </a:lnTo>
                  <a:lnTo>
                    <a:pt x="4" y="9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1" name="Freeform 33"/>
            <p:cNvSpPr>
              <a:spLocks noEditPoints="1"/>
            </p:cNvSpPr>
            <p:nvPr/>
          </p:nvSpPr>
          <p:spPr bwMode="auto">
            <a:xfrm>
              <a:off x="1639" y="1622"/>
              <a:ext cx="63" cy="80"/>
            </a:xfrm>
            <a:custGeom>
              <a:avLst/>
              <a:gdLst>
                <a:gd name="T0" fmla="*/ 25 w 63"/>
                <a:gd name="T1" fmla="*/ 2 h 80"/>
                <a:gd name="T2" fmla="*/ 25 w 63"/>
                <a:gd name="T3" fmla="*/ 4 h 80"/>
                <a:gd name="T4" fmla="*/ 23 w 63"/>
                <a:gd name="T5" fmla="*/ 4 h 80"/>
                <a:gd name="T6" fmla="*/ 23 w 63"/>
                <a:gd name="T7" fmla="*/ 40 h 80"/>
                <a:gd name="T8" fmla="*/ 35 w 63"/>
                <a:gd name="T9" fmla="*/ 40 h 80"/>
                <a:gd name="T10" fmla="*/ 40 w 63"/>
                <a:gd name="T11" fmla="*/ 38 h 80"/>
                <a:gd name="T12" fmla="*/ 45 w 63"/>
                <a:gd name="T13" fmla="*/ 35 h 80"/>
                <a:gd name="T14" fmla="*/ 47 w 63"/>
                <a:gd name="T15" fmla="*/ 31 h 80"/>
                <a:gd name="T16" fmla="*/ 49 w 63"/>
                <a:gd name="T17" fmla="*/ 27 h 80"/>
                <a:gd name="T18" fmla="*/ 49 w 63"/>
                <a:gd name="T19" fmla="*/ 17 h 80"/>
                <a:gd name="T20" fmla="*/ 47 w 63"/>
                <a:gd name="T21" fmla="*/ 12 h 80"/>
                <a:gd name="T22" fmla="*/ 46 w 63"/>
                <a:gd name="T23" fmla="*/ 10 h 80"/>
                <a:gd name="T24" fmla="*/ 45 w 63"/>
                <a:gd name="T25" fmla="*/ 8 h 80"/>
                <a:gd name="T26" fmla="*/ 40 w 63"/>
                <a:gd name="T27" fmla="*/ 5 h 80"/>
                <a:gd name="T28" fmla="*/ 37 w 63"/>
                <a:gd name="T29" fmla="*/ 4 h 80"/>
                <a:gd name="T30" fmla="*/ 32 w 63"/>
                <a:gd name="T31" fmla="*/ 2 h 80"/>
                <a:gd name="T32" fmla="*/ 25 w 63"/>
                <a:gd name="T33" fmla="*/ 2 h 80"/>
                <a:gd name="T34" fmla="*/ 0 w 63"/>
                <a:gd name="T35" fmla="*/ 0 h 80"/>
                <a:gd name="T36" fmla="*/ 45 w 63"/>
                <a:gd name="T37" fmla="*/ 0 h 80"/>
                <a:gd name="T38" fmla="*/ 50 w 63"/>
                <a:gd name="T39" fmla="*/ 1 h 80"/>
                <a:gd name="T40" fmla="*/ 59 w 63"/>
                <a:gd name="T41" fmla="*/ 7 h 80"/>
                <a:gd name="T42" fmla="*/ 60 w 63"/>
                <a:gd name="T43" fmla="*/ 11 h 80"/>
                <a:gd name="T44" fmla="*/ 63 w 63"/>
                <a:gd name="T45" fmla="*/ 15 h 80"/>
                <a:gd name="T46" fmla="*/ 63 w 63"/>
                <a:gd name="T47" fmla="*/ 21 h 80"/>
                <a:gd name="T48" fmla="*/ 60 w 63"/>
                <a:gd name="T49" fmla="*/ 32 h 80"/>
                <a:gd name="T50" fmla="*/ 56 w 63"/>
                <a:gd name="T51" fmla="*/ 37 h 80"/>
                <a:gd name="T52" fmla="*/ 45 w 63"/>
                <a:gd name="T53" fmla="*/ 41 h 80"/>
                <a:gd name="T54" fmla="*/ 32 w 63"/>
                <a:gd name="T55" fmla="*/ 42 h 80"/>
                <a:gd name="T56" fmla="*/ 23 w 63"/>
                <a:gd name="T57" fmla="*/ 42 h 80"/>
                <a:gd name="T58" fmla="*/ 23 w 63"/>
                <a:gd name="T59" fmla="*/ 71 h 80"/>
                <a:gd name="T60" fmla="*/ 25 w 63"/>
                <a:gd name="T61" fmla="*/ 74 h 80"/>
                <a:gd name="T62" fmla="*/ 26 w 63"/>
                <a:gd name="T63" fmla="*/ 75 h 80"/>
                <a:gd name="T64" fmla="*/ 30 w 63"/>
                <a:gd name="T65" fmla="*/ 77 h 80"/>
                <a:gd name="T66" fmla="*/ 35 w 63"/>
                <a:gd name="T67" fmla="*/ 77 h 80"/>
                <a:gd name="T68" fmla="*/ 35 w 63"/>
                <a:gd name="T69" fmla="*/ 80 h 80"/>
                <a:gd name="T70" fmla="*/ 0 w 63"/>
                <a:gd name="T71" fmla="*/ 80 h 80"/>
                <a:gd name="T72" fmla="*/ 0 w 63"/>
                <a:gd name="T73" fmla="*/ 77 h 80"/>
                <a:gd name="T74" fmla="*/ 3 w 63"/>
                <a:gd name="T75" fmla="*/ 77 h 80"/>
                <a:gd name="T76" fmla="*/ 6 w 63"/>
                <a:gd name="T77" fmla="*/ 75 h 80"/>
                <a:gd name="T78" fmla="*/ 10 w 63"/>
                <a:gd name="T79" fmla="*/ 71 h 80"/>
                <a:gd name="T80" fmla="*/ 10 w 63"/>
                <a:gd name="T81" fmla="*/ 11 h 80"/>
                <a:gd name="T82" fmla="*/ 9 w 63"/>
                <a:gd name="T83" fmla="*/ 7 h 80"/>
                <a:gd name="T84" fmla="*/ 7 w 63"/>
                <a:gd name="T85" fmla="*/ 4 h 80"/>
                <a:gd name="T86" fmla="*/ 6 w 63"/>
                <a:gd name="T87" fmla="*/ 2 h 80"/>
                <a:gd name="T88" fmla="*/ 3 w 63"/>
                <a:gd name="T89" fmla="*/ 2 h 80"/>
                <a:gd name="T90" fmla="*/ 0 w 63"/>
                <a:gd name="T91" fmla="*/ 1 h 80"/>
                <a:gd name="T92" fmla="*/ 0 w 63"/>
                <a:gd name="T93" fmla="*/ 0 h 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3"/>
                <a:gd name="T142" fmla="*/ 0 h 80"/>
                <a:gd name="T143" fmla="*/ 63 w 63"/>
                <a:gd name="T144" fmla="*/ 80 h 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3" h="80">
                  <a:moveTo>
                    <a:pt x="25" y="2"/>
                  </a:moveTo>
                  <a:lnTo>
                    <a:pt x="25" y="4"/>
                  </a:lnTo>
                  <a:lnTo>
                    <a:pt x="23" y="4"/>
                  </a:lnTo>
                  <a:lnTo>
                    <a:pt x="23" y="40"/>
                  </a:lnTo>
                  <a:lnTo>
                    <a:pt x="35" y="40"/>
                  </a:lnTo>
                  <a:lnTo>
                    <a:pt x="40" y="38"/>
                  </a:lnTo>
                  <a:lnTo>
                    <a:pt x="45" y="35"/>
                  </a:lnTo>
                  <a:lnTo>
                    <a:pt x="47" y="31"/>
                  </a:lnTo>
                  <a:lnTo>
                    <a:pt x="49" y="27"/>
                  </a:lnTo>
                  <a:lnTo>
                    <a:pt x="49" y="17"/>
                  </a:lnTo>
                  <a:lnTo>
                    <a:pt x="47" y="12"/>
                  </a:lnTo>
                  <a:lnTo>
                    <a:pt x="46" y="10"/>
                  </a:lnTo>
                  <a:lnTo>
                    <a:pt x="45" y="8"/>
                  </a:lnTo>
                  <a:lnTo>
                    <a:pt x="40" y="5"/>
                  </a:lnTo>
                  <a:lnTo>
                    <a:pt x="37" y="4"/>
                  </a:lnTo>
                  <a:lnTo>
                    <a:pt x="32" y="2"/>
                  </a:lnTo>
                  <a:lnTo>
                    <a:pt x="25" y="2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50" y="1"/>
                  </a:lnTo>
                  <a:lnTo>
                    <a:pt x="59" y="7"/>
                  </a:lnTo>
                  <a:lnTo>
                    <a:pt x="60" y="11"/>
                  </a:lnTo>
                  <a:lnTo>
                    <a:pt x="63" y="15"/>
                  </a:lnTo>
                  <a:lnTo>
                    <a:pt x="63" y="21"/>
                  </a:lnTo>
                  <a:lnTo>
                    <a:pt x="60" y="32"/>
                  </a:lnTo>
                  <a:lnTo>
                    <a:pt x="56" y="37"/>
                  </a:lnTo>
                  <a:lnTo>
                    <a:pt x="45" y="41"/>
                  </a:lnTo>
                  <a:lnTo>
                    <a:pt x="32" y="42"/>
                  </a:lnTo>
                  <a:lnTo>
                    <a:pt x="23" y="42"/>
                  </a:lnTo>
                  <a:lnTo>
                    <a:pt x="23" y="71"/>
                  </a:lnTo>
                  <a:lnTo>
                    <a:pt x="25" y="74"/>
                  </a:lnTo>
                  <a:lnTo>
                    <a:pt x="26" y="75"/>
                  </a:lnTo>
                  <a:lnTo>
                    <a:pt x="30" y="77"/>
                  </a:lnTo>
                  <a:lnTo>
                    <a:pt x="35" y="77"/>
                  </a:lnTo>
                  <a:lnTo>
                    <a:pt x="35" y="80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3" y="77"/>
                  </a:lnTo>
                  <a:lnTo>
                    <a:pt x="6" y="75"/>
                  </a:lnTo>
                  <a:lnTo>
                    <a:pt x="10" y="71"/>
                  </a:lnTo>
                  <a:lnTo>
                    <a:pt x="10" y="11"/>
                  </a:lnTo>
                  <a:lnTo>
                    <a:pt x="9" y="7"/>
                  </a:lnTo>
                  <a:lnTo>
                    <a:pt x="7" y="4"/>
                  </a:lnTo>
                  <a:lnTo>
                    <a:pt x="6" y="2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2" name="Freeform 34"/>
            <p:cNvSpPr>
              <a:spLocks noEditPoints="1"/>
            </p:cNvSpPr>
            <p:nvPr/>
          </p:nvSpPr>
          <p:spPr bwMode="auto">
            <a:xfrm>
              <a:off x="1659" y="2497"/>
              <a:ext cx="49" cy="77"/>
            </a:xfrm>
            <a:custGeom>
              <a:avLst/>
              <a:gdLst>
                <a:gd name="T0" fmla="*/ 22 w 49"/>
                <a:gd name="T1" fmla="*/ 33 h 77"/>
                <a:gd name="T2" fmla="*/ 13 w 49"/>
                <a:gd name="T3" fmla="*/ 37 h 77"/>
                <a:gd name="T4" fmla="*/ 13 w 49"/>
                <a:gd name="T5" fmla="*/ 57 h 77"/>
                <a:gd name="T6" fmla="*/ 15 w 49"/>
                <a:gd name="T7" fmla="*/ 62 h 77"/>
                <a:gd name="T8" fmla="*/ 20 w 49"/>
                <a:gd name="T9" fmla="*/ 70 h 77"/>
                <a:gd name="T10" fmla="*/ 23 w 49"/>
                <a:gd name="T11" fmla="*/ 72 h 77"/>
                <a:gd name="T12" fmla="*/ 27 w 49"/>
                <a:gd name="T13" fmla="*/ 73 h 77"/>
                <a:gd name="T14" fmla="*/ 32 w 49"/>
                <a:gd name="T15" fmla="*/ 72 h 77"/>
                <a:gd name="T16" fmla="*/ 35 w 49"/>
                <a:gd name="T17" fmla="*/ 70 h 77"/>
                <a:gd name="T18" fmla="*/ 36 w 49"/>
                <a:gd name="T19" fmla="*/ 67 h 77"/>
                <a:gd name="T20" fmla="*/ 39 w 49"/>
                <a:gd name="T21" fmla="*/ 65 h 77"/>
                <a:gd name="T22" fmla="*/ 40 w 49"/>
                <a:gd name="T23" fmla="*/ 60 h 77"/>
                <a:gd name="T24" fmla="*/ 40 w 49"/>
                <a:gd name="T25" fmla="*/ 49 h 77"/>
                <a:gd name="T26" fmla="*/ 39 w 49"/>
                <a:gd name="T27" fmla="*/ 43 h 77"/>
                <a:gd name="T28" fmla="*/ 36 w 49"/>
                <a:gd name="T29" fmla="*/ 39 h 77"/>
                <a:gd name="T30" fmla="*/ 33 w 49"/>
                <a:gd name="T31" fmla="*/ 36 h 77"/>
                <a:gd name="T32" fmla="*/ 30 w 49"/>
                <a:gd name="T33" fmla="*/ 35 h 77"/>
                <a:gd name="T34" fmla="*/ 25 w 49"/>
                <a:gd name="T35" fmla="*/ 33 h 77"/>
                <a:gd name="T36" fmla="*/ 22 w 49"/>
                <a:gd name="T37" fmla="*/ 33 h 77"/>
                <a:gd name="T38" fmla="*/ 47 w 49"/>
                <a:gd name="T39" fmla="*/ 0 h 77"/>
                <a:gd name="T40" fmla="*/ 47 w 49"/>
                <a:gd name="T41" fmla="*/ 3 h 77"/>
                <a:gd name="T42" fmla="*/ 33 w 49"/>
                <a:gd name="T43" fmla="*/ 7 h 77"/>
                <a:gd name="T44" fmla="*/ 23 w 49"/>
                <a:gd name="T45" fmla="*/ 17 h 77"/>
                <a:gd name="T46" fmla="*/ 19 w 49"/>
                <a:gd name="T47" fmla="*/ 23 h 77"/>
                <a:gd name="T48" fmla="*/ 13 w 49"/>
                <a:gd name="T49" fmla="*/ 35 h 77"/>
                <a:gd name="T50" fmla="*/ 15 w 49"/>
                <a:gd name="T51" fmla="*/ 35 h 77"/>
                <a:gd name="T52" fmla="*/ 19 w 49"/>
                <a:gd name="T53" fmla="*/ 32 h 77"/>
                <a:gd name="T54" fmla="*/ 25 w 49"/>
                <a:gd name="T55" fmla="*/ 29 h 77"/>
                <a:gd name="T56" fmla="*/ 36 w 49"/>
                <a:gd name="T57" fmla="*/ 29 h 77"/>
                <a:gd name="T58" fmla="*/ 40 w 49"/>
                <a:gd name="T59" fmla="*/ 32 h 77"/>
                <a:gd name="T60" fmla="*/ 43 w 49"/>
                <a:gd name="T61" fmla="*/ 35 h 77"/>
                <a:gd name="T62" fmla="*/ 46 w 49"/>
                <a:gd name="T63" fmla="*/ 39 h 77"/>
                <a:gd name="T64" fmla="*/ 49 w 49"/>
                <a:gd name="T65" fmla="*/ 45 h 77"/>
                <a:gd name="T66" fmla="*/ 49 w 49"/>
                <a:gd name="T67" fmla="*/ 57 h 77"/>
                <a:gd name="T68" fmla="*/ 46 w 49"/>
                <a:gd name="T69" fmla="*/ 66 h 77"/>
                <a:gd name="T70" fmla="*/ 43 w 49"/>
                <a:gd name="T71" fmla="*/ 70 h 77"/>
                <a:gd name="T72" fmla="*/ 37 w 49"/>
                <a:gd name="T73" fmla="*/ 75 h 77"/>
                <a:gd name="T74" fmla="*/ 32 w 49"/>
                <a:gd name="T75" fmla="*/ 76 h 77"/>
                <a:gd name="T76" fmla="*/ 25 w 49"/>
                <a:gd name="T77" fmla="*/ 77 h 77"/>
                <a:gd name="T78" fmla="*/ 19 w 49"/>
                <a:gd name="T79" fmla="*/ 76 h 77"/>
                <a:gd name="T80" fmla="*/ 13 w 49"/>
                <a:gd name="T81" fmla="*/ 73 h 77"/>
                <a:gd name="T82" fmla="*/ 7 w 49"/>
                <a:gd name="T83" fmla="*/ 67 h 77"/>
                <a:gd name="T84" fmla="*/ 3 w 49"/>
                <a:gd name="T85" fmla="*/ 57 h 77"/>
                <a:gd name="T86" fmla="*/ 0 w 49"/>
                <a:gd name="T87" fmla="*/ 43 h 77"/>
                <a:gd name="T88" fmla="*/ 5 w 49"/>
                <a:gd name="T89" fmla="*/ 27 h 77"/>
                <a:gd name="T90" fmla="*/ 15 w 49"/>
                <a:gd name="T91" fmla="*/ 13 h 77"/>
                <a:gd name="T92" fmla="*/ 29 w 49"/>
                <a:gd name="T93" fmla="*/ 5 h 77"/>
                <a:gd name="T94" fmla="*/ 47 w 49"/>
                <a:gd name="T95" fmla="*/ 0 h 7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"/>
                <a:gd name="T145" fmla="*/ 0 h 77"/>
                <a:gd name="T146" fmla="*/ 49 w 49"/>
                <a:gd name="T147" fmla="*/ 77 h 7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" h="77">
                  <a:moveTo>
                    <a:pt x="22" y="33"/>
                  </a:moveTo>
                  <a:lnTo>
                    <a:pt x="13" y="37"/>
                  </a:lnTo>
                  <a:lnTo>
                    <a:pt x="13" y="57"/>
                  </a:lnTo>
                  <a:lnTo>
                    <a:pt x="15" y="62"/>
                  </a:lnTo>
                  <a:lnTo>
                    <a:pt x="20" y="70"/>
                  </a:lnTo>
                  <a:lnTo>
                    <a:pt x="23" y="72"/>
                  </a:lnTo>
                  <a:lnTo>
                    <a:pt x="27" y="73"/>
                  </a:lnTo>
                  <a:lnTo>
                    <a:pt x="32" y="72"/>
                  </a:lnTo>
                  <a:lnTo>
                    <a:pt x="35" y="70"/>
                  </a:lnTo>
                  <a:lnTo>
                    <a:pt x="36" y="67"/>
                  </a:lnTo>
                  <a:lnTo>
                    <a:pt x="39" y="65"/>
                  </a:lnTo>
                  <a:lnTo>
                    <a:pt x="40" y="60"/>
                  </a:lnTo>
                  <a:lnTo>
                    <a:pt x="40" y="49"/>
                  </a:lnTo>
                  <a:lnTo>
                    <a:pt x="39" y="43"/>
                  </a:lnTo>
                  <a:lnTo>
                    <a:pt x="36" y="39"/>
                  </a:lnTo>
                  <a:lnTo>
                    <a:pt x="33" y="36"/>
                  </a:lnTo>
                  <a:lnTo>
                    <a:pt x="30" y="35"/>
                  </a:lnTo>
                  <a:lnTo>
                    <a:pt x="25" y="33"/>
                  </a:lnTo>
                  <a:lnTo>
                    <a:pt x="22" y="33"/>
                  </a:lnTo>
                  <a:close/>
                  <a:moveTo>
                    <a:pt x="47" y="0"/>
                  </a:moveTo>
                  <a:lnTo>
                    <a:pt x="47" y="3"/>
                  </a:lnTo>
                  <a:lnTo>
                    <a:pt x="33" y="7"/>
                  </a:lnTo>
                  <a:lnTo>
                    <a:pt x="23" y="17"/>
                  </a:lnTo>
                  <a:lnTo>
                    <a:pt x="19" y="23"/>
                  </a:lnTo>
                  <a:lnTo>
                    <a:pt x="13" y="35"/>
                  </a:lnTo>
                  <a:lnTo>
                    <a:pt x="15" y="35"/>
                  </a:lnTo>
                  <a:lnTo>
                    <a:pt x="19" y="32"/>
                  </a:lnTo>
                  <a:lnTo>
                    <a:pt x="25" y="29"/>
                  </a:lnTo>
                  <a:lnTo>
                    <a:pt x="36" y="29"/>
                  </a:lnTo>
                  <a:lnTo>
                    <a:pt x="40" y="32"/>
                  </a:lnTo>
                  <a:lnTo>
                    <a:pt x="43" y="35"/>
                  </a:lnTo>
                  <a:lnTo>
                    <a:pt x="46" y="39"/>
                  </a:lnTo>
                  <a:lnTo>
                    <a:pt x="49" y="45"/>
                  </a:lnTo>
                  <a:lnTo>
                    <a:pt x="49" y="57"/>
                  </a:lnTo>
                  <a:lnTo>
                    <a:pt x="46" y="66"/>
                  </a:lnTo>
                  <a:lnTo>
                    <a:pt x="43" y="70"/>
                  </a:lnTo>
                  <a:lnTo>
                    <a:pt x="37" y="75"/>
                  </a:lnTo>
                  <a:lnTo>
                    <a:pt x="32" y="76"/>
                  </a:lnTo>
                  <a:lnTo>
                    <a:pt x="25" y="77"/>
                  </a:lnTo>
                  <a:lnTo>
                    <a:pt x="19" y="76"/>
                  </a:lnTo>
                  <a:lnTo>
                    <a:pt x="13" y="73"/>
                  </a:lnTo>
                  <a:lnTo>
                    <a:pt x="7" y="67"/>
                  </a:lnTo>
                  <a:lnTo>
                    <a:pt x="3" y="57"/>
                  </a:lnTo>
                  <a:lnTo>
                    <a:pt x="0" y="43"/>
                  </a:lnTo>
                  <a:lnTo>
                    <a:pt x="5" y="27"/>
                  </a:lnTo>
                  <a:lnTo>
                    <a:pt x="15" y="13"/>
                  </a:lnTo>
                  <a:lnTo>
                    <a:pt x="29" y="5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3" name="Line 35"/>
            <p:cNvSpPr>
              <a:spLocks noChangeShapeType="1"/>
            </p:cNvSpPr>
            <p:nvPr/>
          </p:nvSpPr>
          <p:spPr bwMode="auto">
            <a:xfrm flipH="1" flipV="1">
              <a:off x="2318" y="1754"/>
              <a:ext cx="180" cy="36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4" name="Line 36"/>
            <p:cNvSpPr>
              <a:spLocks noChangeShapeType="1"/>
            </p:cNvSpPr>
            <p:nvPr/>
          </p:nvSpPr>
          <p:spPr bwMode="auto">
            <a:xfrm flipH="1">
              <a:off x="2318" y="1449"/>
              <a:ext cx="175" cy="30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5" name="Line 37"/>
            <p:cNvSpPr>
              <a:spLocks noChangeShapeType="1"/>
            </p:cNvSpPr>
            <p:nvPr/>
          </p:nvSpPr>
          <p:spPr bwMode="auto">
            <a:xfrm flipH="1">
              <a:off x="1915" y="1754"/>
              <a:ext cx="403" cy="2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6" name="Line 38"/>
            <p:cNvSpPr>
              <a:spLocks noChangeShapeType="1"/>
            </p:cNvSpPr>
            <p:nvPr/>
          </p:nvSpPr>
          <p:spPr bwMode="auto">
            <a:xfrm>
              <a:off x="1915" y="1780"/>
              <a:ext cx="577" cy="33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7" name="Line 39"/>
            <p:cNvSpPr>
              <a:spLocks noChangeShapeType="1"/>
            </p:cNvSpPr>
            <p:nvPr/>
          </p:nvSpPr>
          <p:spPr bwMode="auto">
            <a:xfrm flipV="1">
              <a:off x="2492" y="1447"/>
              <a:ext cx="0" cy="66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8" name="Line 40"/>
            <p:cNvSpPr>
              <a:spLocks noChangeShapeType="1"/>
            </p:cNvSpPr>
            <p:nvPr/>
          </p:nvSpPr>
          <p:spPr bwMode="auto">
            <a:xfrm flipH="1">
              <a:off x="1915" y="1447"/>
              <a:ext cx="577" cy="33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39" name="Line 41"/>
            <p:cNvSpPr>
              <a:spLocks noChangeShapeType="1"/>
            </p:cNvSpPr>
            <p:nvPr/>
          </p:nvSpPr>
          <p:spPr bwMode="auto">
            <a:xfrm flipH="1" flipV="1">
              <a:off x="1041" y="1646"/>
              <a:ext cx="180" cy="36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0" name="Line 42"/>
            <p:cNvSpPr>
              <a:spLocks noChangeShapeType="1"/>
            </p:cNvSpPr>
            <p:nvPr/>
          </p:nvSpPr>
          <p:spPr bwMode="auto">
            <a:xfrm flipH="1">
              <a:off x="1041" y="1340"/>
              <a:ext cx="177" cy="30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1" name="Line 43"/>
            <p:cNvSpPr>
              <a:spLocks noChangeShapeType="1"/>
            </p:cNvSpPr>
            <p:nvPr/>
          </p:nvSpPr>
          <p:spPr bwMode="auto">
            <a:xfrm flipH="1">
              <a:off x="638" y="1646"/>
              <a:ext cx="403" cy="2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2" name="Line 44"/>
            <p:cNvSpPr>
              <a:spLocks noChangeShapeType="1"/>
            </p:cNvSpPr>
            <p:nvPr/>
          </p:nvSpPr>
          <p:spPr bwMode="auto">
            <a:xfrm>
              <a:off x="638" y="1672"/>
              <a:ext cx="577" cy="33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3" name="Line 45"/>
            <p:cNvSpPr>
              <a:spLocks noChangeShapeType="1"/>
            </p:cNvSpPr>
            <p:nvPr/>
          </p:nvSpPr>
          <p:spPr bwMode="auto">
            <a:xfrm flipV="1">
              <a:off x="1215" y="1339"/>
              <a:ext cx="2" cy="66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4" name="Line 46"/>
            <p:cNvSpPr>
              <a:spLocks noChangeShapeType="1"/>
            </p:cNvSpPr>
            <p:nvPr/>
          </p:nvSpPr>
          <p:spPr bwMode="auto">
            <a:xfrm flipH="1">
              <a:off x="638" y="1339"/>
              <a:ext cx="579" cy="33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5" name="Line 47"/>
            <p:cNvSpPr>
              <a:spLocks noChangeShapeType="1"/>
            </p:cNvSpPr>
            <p:nvPr/>
          </p:nvSpPr>
          <p:spPr bwMode="auto">
            <a:xfrm>
              <a:off x="1452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6" name="Line 48"/>
            <p:cNvSpPr>
              <a:spLocks noChangeShapeType="1"/>
            </p:cNvSpPr>
            <p:nvPr/>
          </p:nvSpPr>
          <p:spPr bwMode="auto">
            <a:xfrm>
              <a:off x="1492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7" name="Line 49"/>
            <p:cNvSpPr>
              <a:spLocks noChangeShapeType="1"/>
            </p:cNvSpPr>
            <p:nvPr/>
          </p:nvSpPr>
          <p:spPr bwMode="auto">
            <a:xfrm>
              <a:off x="1532" y="2244"/>
              <a:ext cx="22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8" name="Line 50"/>
            <p:cNvSpPr>
              <a:spLocks noChangeShapeType="1"/>
            </p:cNvSpPr>
            <p:nvPr/>
          </p:nvSpPr>
          <p:spPr bwMode="auto">
            <a:xfrm>
              <a:off x="1574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49" name="Line 51"/>
            <p:cNvSpPr>
              <a:spLocks noChangeShapeType="1"/>
            </p:cNvSpPr>
            <p:nvPr/>
          </p:nvSpPr>
          <p:spPr bwMode="auto">
            <a:xfrm>
              <a:off x="1614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0" name="Line 52"/>
            <p:cNvSpPr>
              <a:spLocks noChangeShapeType="1"/>
            </p:cNvSpPr>
            <p:nvPr/>
          </p:nvSpPr>
          <p:spPr bwMode="auto">
            <a:xfrm>
              <a:off x="1654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1" name="Line 53"/>
            <p:cNvSpPr>
              <a:spLocks noChangeShapeType="1"/>
            </p:cNvSpPr>
            <p:nvPr/>
          </p:nvSpPr>
          <p:spPr bwMode="auto">
            <a:xfrm>
              <a:off x="1694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2" name="Line 54"/>
            <p:cNvSpPr>
              <a:spLocks noChangeShapeType="1"/>
            </p:cNvSpPr>
            <p:nvPr/>
          </p:nvSpPr>
          <p:spPr bwMode="auto">
            <a:xfrm>
              <a:off x="1735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3" name="Line 55"/>
            <p:cNvSpPr>
              <a:spLocks noChangeShapeType="1"/>
            </p:cNvSpPr>
            <p:nvPr/>
          </p:nvSpPr>
          <p:spPr bwMode="auto">
            <a:xfrm>
              <a:off x="1775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4" name="Line 56"/>
            <p:cNvSpPr>
              <a:spLocks noChangeShapeType="1"/>
            </p:cNvSpPr>
            <p:nvPr/>
          </p:nvSpPr>
          <p:spPr bwMode="auto">
            <a:xfrm>
              <a:off x="1815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5" name="Line 57"/>
            <p:cNvSpPr>
              <a:spLocks noChangeShapeType="1"/>
            </p:cNvSpPr>
            <p:nvPr/>
          </p:nvSpPr>
          <p:spPr bwMode="auto">
            <a:xfrm>
              <a:off x="1855" y="2244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6" name="Line 58"/>
            <p:cNvSpPr>
              <a:spLocks noChangeShapeType="1"/>
            </p:cNvSpPr>
            <p:nvPr/>
          </p:nvSpPr>
          <p:spPr bwMode="auto">
            <a:xfrm>
              <a:off x="1895" y="2244"/>
              <a:ext cx="21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7" name="Line 59"/>
            <p:cNvSpPr>
              <a:spLocks noChangeShapeType="1"/>
            </p:cNvSpPr>
            <p:nvPr/>
          </p:nvSpPr>
          <p:spPr bwMode="auto">
            <a:xfrm flipV="1">
              <a:off x="1221" y="2462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8" name="Line 60"/>
            <p:cNvSpPr>
              <a:spLocks noChangeShapeType="1"/>
            </p:cNvSpPr>
            <p:nvPr/>
          </p:nvSpPr>
          <p:spPr bwMode="auto">
            <a:xfrm flipV="1">
              <a:off x="1249" y="2433"/>
              <a:ext cx="15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59" name="Line 61"/>
            <p:cNvSpPr>
              <a:spLocks noChangeShapeType="1"/>
            </p:cNvSpPr>
            <p:nvPr/>
          </p:nvSpPr>
          <p:spPr bwMode="auto">
            <a:xfrm flipV="1">
              <a:off x="1278" y="2404"/>
              <a:ext cx="14" cy="1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0" name="Line 62"/>
            <p:cNvSpPr>
              <a:spLocks noChangeShapeType="1"/>
            </p:cNvSpPr>
            <p:nvPr/>
          </p:nvSpPr>
          <p:spPr bwMode="auto">
            <a:xfrm flipV="1">
              <a:off x="1307" y="2376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1" name="Line 63"/>
            <p:cNvSpPr>
              <a:spLocks noChangeShapeType="1"/>
            </p:cNvSpPr>
            <p:nvPr/>
          </p:nvSpPr>
          <p:spPr bwMode="auto">
            <a:xfrm flipV="1">
              <a:off x="1335" y="2347"/>
              <a:ext cx="14" cy="1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2" name="Line 64"/>
            <p:cNvSpPr>
              <a:spLocks noChangeShapeType="1"/>
            </p:cNvSpPr>
            <p:nvPr/>
          </p:nvSpPr>
          <p:spPr bwMode="auto">
            <a:xfrm flipV="1">
              <a:off x="1364" y="2319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3" name="Line 65"/>
            <p:cNvSpPr>
              <a:spLocks noChangeShapeType="1"/>
            </p:cNvSpPr>
            <p:nvPr/>
          </p:nvSpPr>
          <p:spPr bwMode="auto">
            <a:xfrm flipV="1">
              <a:off x="1392" y="2290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4" name="Line 66"/>
            <p:cNvSpPr>
              <a:spLocks noChangeShapeType="1"/>
            </p:cNvSpPr>
            <p:nvPr/>
          </p:nvSpPr>
          <p:spPr bwMode="auto">
            <a:xfrm flipV="1">
              <a:off x="1421" y="2262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5" name="Line 67"/>
            <p:cNvSpPr>
              <a:spLocks noChangeShapeType="1"/>
            </p:cNvSpPr>
            <p:nvPr/>
          </p:nvSpPr>
          <p:spPr bwMode="auto">
            <a:xfrm flipV="1">
              <a:off x="1449" y="2244"/>
              <a:ext cx="3" cy="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6" name="Line 68"/>
            <p:cNvSpPr>
              <a:spLocks noChangeShapeType="1"/>
            </p:cNvSpPr>
            <p:nvPr/>
          </p:nvSpPr>
          <p:spPr bwMode="auto">
            <a:xfrm flipV="1">
              <a:off x="1452" y="2229"/>
              <a:ext cx="0" cy="1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7" name="Line 69"/>
            <p:cNvSpPr>
              <a:spLocks noChangeShapeType="1"/>
            </p:cNvSpPr>
            <p:nvPr/>
          </p:nvSpPr>
          <p:spPr bwMode="auto">
            <a:xfrm flipV="1">
              <a:off x="1452" y="2189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8" name="Line 70"/>
            <p:cNvSpPr>
              <a:spLocks noChangeShapeType="1"/>
            </p:cNvSpPr>
            <p:nvPr/>
          </p:nvSpPr>
          <p:spPr bwMode="auto">
            <a:xfrm flipV="1">
              <a:off x="1452" y="2149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69" name="Line 71"/>
            <p:cNvSpPr>
              <a:spLocks noChangeShapeType="1"/>
            </p:cNvSpPr>
            <p:nvPr/>
          </p:nvSpPr>
          <p:spPr bwMode="auto">
            <a:xfrm flipV="1">
              <a:off x="1452" y="2109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0" name="Line 72"/>
            <p:cNvSpPr>
              <a:spLocks noChangeShapeType="1"/>
            </p:cNvSpPr>
            <p:nvPr/>
          </p:nvSpPr>
          <p:spPr bwMode="auto">
            <a:xfrm flipV="1">
              <a:off x="1452" y="206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1" name="Line 73"/>
            <p:cNvSpPr>
              <a:spLocks noChangeShapeType="1"/>
            </p:cNvSpPr>
            <p:nvPr/>
          </p:nvSpPr>
          <p:spPr bwMode="auto">
            <a:xfrm flipV="1">
              <a:off x="1452" y="202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2" name="Line 74"/>
            <p:cNvSpPr>
              <a:spLocks noChangeShapeType="1"/>
            </p:cNvSpPr>
            <p:nvPr/>
          </p:nvSpPr>
          <p:spPr bwMode="auto">
            <a:xfrm flipV="1">
              <a:off x="1452" y="198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3" name="Line 75"/>
            <p:cNvSpPr>
              <a:spLocks noChangeShapeType="1"/>
            </p:cNvSpPr>
            <p:nvPr/>
          </p:nvSpPr>
          <p:spPr bwMode="auto">
            <a:xfrm flipV="1">
              <a:off x="1452" y="194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4" name="Line 76"/>
            <p:cNvSpPr>
              <a:spLocks noChangeShapeType="1"/>
            </p:cNvSpPr>
            <p:nvPr/>
          </p:nvSpPr>
          <p:spPr bwMode="auto">
            <a:xfrm flipV="1">
              <a:off x="1452" y="1906"/>
              <a:ext cx="0" cy="2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5" name="Line 77"/>
            <p:cNvSpPr>
              <a:spLocks noChangeShapeType="1"/>
            </p:cNvSpPr>
            <p:nvPr/>
          </p:nvSpPr>
          <p:spPr bwMode="auto">
            <a:xfrm flipV="1">
              <a:off x="1452" y="186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6" name="Line 78"/>
            <p:cNvSpPr>
              <a:spLocks noChangeShapeType="1"/>
            </p:cNvSpPr>
            <p:nvPr/>
          </p:nvSpPr>
          <p:spPr bwMode="auto">
            <a:xfrm flipV="1">
              <a:off x="1452" y="182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7" name="Line 79"/>
            <p:cNvSpPr>
              <a:spLocks noChangeShapeType="1"/>
            </p:cNvSpPr>
            <p:nvPr/>
          </p:nvSpPr>
          <p:spPr bwMode="auto">
            <a:xfrm flipV="1">
              <a:off x="1452" y="178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8" name="Line 80"/>
            <p:cNvSpPr>
              <a:spLocks noChangeShapeType="1"/>
            </p:cNvSpPr>
            <p:nvPr/>
          </p:nvSpPr>
          <p:spPr bwMode="auto">
            <a:xfrm flipV="1">
              <a:off x="1684" y="2244"/>
              <a:ext cx="232" cy="23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79" name="Line 81"/>
            <p:cNvSpPr>
              <a:spLocks noChangeShapeType="1"/>
            </p:cNvSpPr>
            <p:nvPr/>
          </p:nvSpPr>
          <p:spPr bwMode="auto">
            <a:xfrm flipV="1">
              <a:off x="1916" y="1780"/>
              <a:ext cx="0" cy="46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0" name="Line 82"/>
            <p:cNvSpPr>
              <a:spLocks noChangeShapeType="1"/>
            </p:cNvSpPr>
            <p:nvPr/>
          </p:nvSpPr>
          <p:spPr bwMode="auto">
            <a:xfrm flipV="1">
              <a:off x="1221" y="1780"/>
              <a:ext cx="231" cy="23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1" name="Line 83"/>
            <p:cNvSpPr>
              <a:spLocks noChangeShapeType="1"/>
            </p:cNvSpPr>
            <p:nvPr/>
          </p:nvSpPr>
          <p:spPr bwMode="auto">
            <a:xfrm>
              <a:off x="1452" y="1780"/>
              <a:ext cx="464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2" name="Line 84"/>
            <p:cNvSpPr>
              <a:spLocks noChangeShapeType="1"/>
            </p:cNvSpPr>
            <p:nvPr/>
          </p:nvSpPr>
          <p:spPr bwMode="auto">
            <a:xfrm flipH="1">
              <a:off x="1684" y="1780"/>
              <a:ext cx="232" cy="23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3" name="Line 85"/>
            <p:cNvSpPr>
              <a:spLocks noChangeShapeType="1"/>
            </p:cNvSpPr>
            <p:nvPr/>
          </p:nvSpPr>
          <p:spPr bwMode="auto">
            <a:xfrm>
              <a:off x="1221" y="2012"/>
              <a:ext cx="463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4" name="Line 86"/>
            <p:cNvSpPr>
              <a:spLocks noChangeShapeType="1"/>
            </p:cNvSpPr>
            <p:nvPr/>
          </p:nvSpPr>
          <p:spPr bwMode="auto">
            <a:xfrm>
              <a:off x="1684" y="2012"/>
              <a:ext cx="0" cy="46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5" name="Line 87"/>
            <p:cNvSpPr>
              <a:spLocks noChangeShapeType="1"/>
            </p:cNvSpPr>
            <p:nvPr/>
          </p:nvSpPr>
          <p:spPr bwMode="auto">
            <a:xfrm flipH="1">
              <a:off x="1221" y="2476"/>
              <a:ext cx="463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6" name="Line 88"/>
            <p:cNvSpPr>
              <a:spLocks noChangeShapeType="1"/>
            </p:cNvSpPr>
            <p:nvPr/>
          </p:nvSpPr>
          <p:spPr bwMode="auto">
            <a:xfrm flipV="1">
              <a:off x="1221" y="2012"/>
              <a:ext cx="0" cy="46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7" name="Freeform 89"/>
            <p:cNvSpPr>
              <a:spLocks/>
            </p:cNvSpPr>
            <p:nvPr/>
          </p:nvSpPr>
          <p:spPr bwMode="auto">
            <a:xfrm>
              <a:off x="1187" y="2497"/>
              <a:ext cx="45" cy="77"/>
            </a:xfrm>
            <a:custGeom>
              <a:avLst/>
              <a:gdLst>
                <a:gd name="T0" fmla="*/ 42 w 45"/>
                <a:gd name="T1" fmla="*/ 0 h 77"/>
                <a:gd name="T2" fmla="*/ 45 w 45"/>
                <a:gd name="T3" fmla="*/ 0 h 77"/>
                <a:gd name="T4" fmla="*/ 41 w 45"/>
                <a:gd name="T5" fmla="*/ 10 h 77"/>
                <a:gd name="T6" fmla="*/ 17 w 45"/>
                <a:gd name="T7" fmla="*/ 10 h 77"/>
                <a:gd name="T8" fmla="*/ 12 w 45"/>
                <a:gd name="T9" fmla="*/ 20 h 77"/>
                <a:gd name="T10" fmla="*/ 30 w 45"/>
                <a:gd name="T11" fmla="*/ 25 h 77"/>
                <a:gd name="T12" fmla="*/ 34 w 45"/>
                <a:gd name="T13" fmla="*/ 27 h 77"/>
                <a:gd name="T14" fmla="*/ 38 w 45"/>
                <a:gd name="T15" fmla="*/ 32 h 77"/>
                <a:gd name="T16" fmla="*/ 44 w 45"/>
                <a:gd name="T17" fmla="*/ 43 h 77"/>
                <a:gd name="T18" fmla="*/ 44 w 45"/>
                <a:gd name="T19" fmla="*/ 55 h 77"/>
                <a:gd name="T20" fmla="*/ 42 w 45"/>
                <a:gd name="T21" fmla="*/ 60 h 77"/>
                <a:gd name="T22" fmla="*/ 40 w 45"/>
                <a:gd name="T23" fmla="*/ 66 h 77"/>
                <a:gd name="T24" fmla="*/ 35 w 45"/>
                <a:gd name="T25" fmla="*/ 70 h 77"/>
                <a:gd name="T26" fmla="*/ 27 w 45"/>
                <a:gd name="T27" fmla="*/ 76 h 77"/>
                <a:gd name="T28" fmla="*/ 21 w 45"/>
                <a:gd name="T29" fmla="*/ 77 h 77"/>
                <a:gd name="T30" fmla="*/ 11 w 45"/>
                <a:gd name="T31" fmla="*/ 77 h 77"/>
                <a:gd name="T32" fmla="*/ 7 w 45"/>
                <a:gd name="T33" fmla="*/ 76 h 77"/>
                <a:gd name="T34" fmla="*/ 1 w 45"/>
                <a:gd name="T35" fmla="*/ 73 h 77"/>
                <a:gd name="T36" fmla="*/ 0 w 45"/>
                <a:gd name="T37" fmla="*/ 72 h 77"/>
                <a:gd name="T38" fmla="*/ 0 w 45"/>
                <a:gd name="T39" fmla="*/ 70 h 77"/>
                <a:gd name="T40" fmla="*/ 1 w 45"/>
                <a:gd name="T41" fmla="*/ 67 h 77"/>
                <a:gd name="T42" fmla="*/ 8 w 45"/>
                <a:gd name="T43" fmla="*/ 67 h 77"/>
                <a:gd name="T44" fmla="*/ 11 w 45"/>
                <a:gd name="T45" fmla="*/ 69 h 77"/>
                <a:gd name="T46" fmla="*/ 12 w 45"/>
                <a:gd name="T47" fmla="*/ 70 h 77"/>
                <a:gd name="T48" fmla="*/ 18 w 45"/>
                <a:gd name="T49" fmla="*/ 73 h 77"/>
                <a:gd name="T50" fmla="*/ 24 w 45"/>
                <a:gd name="T51" fmla="*/ 73 h 77"/>
                <a:gd name="T52" fmla="*/ 30 w 45"/>
                <a:gd name="T53" fmla="*/ 70 h 77"/>
                <a:gd name="T54" fmla="*/ 34 w 45"/>
                <a:gd name="T55" fmla="*/ 66 h 77"/>
                <a:gd name="T56" fmla="*/ 35 w 45"/>
                <a:gd name="T57" fmla="*/ 62 h 77"/>
                <a:gd name="T58" fmla="*/ 35 w 45"/>
                <a:gd name="T59" fmla="*/ 49 h 77"/>
                <a:gd name="T60" fmla="*/ 34 w 45"/>
                <a:gd name="T61" fmla="*/ 45 h 77"/>
                <a:gd name="T62" fmla="*/ 31 w 45"/>
                <a:gd name="T63" fmla="*/ 40 h 77"/>
                <a:gd name="T64" fmla="*/ 28 w 45"/>
                <a:gd name="T65" fmla="*/ 37 h 77"/>
                <a:gd name="T66" fmla="*/ 18 w 45"/>
                <a:gd name="T67" fmla="*/ 33 h 77"/>
                <a:gd name="T68" fmla="*/ 4 w 45"/>
                <a:gd name="T69" fmla="*/ 30 h 77"/>
                <a:gd name="T70" fmla="*/ 4 w 45"/>
                <a:gd name="T71" fmla="*/ 29 h 77"/>
                <a:gd name="T72" fmla="*/ 17 w 45"/>
                <a:gd name="T73" fmla="*/ 2 h 77"/>
                <a:gd name="T74" fmla="*/ 41 w 45"/>
                <a:gd name="T75" fmla="*/ 2 h 77"/>
                <a:gd name="T76" fmla="*/ 42 w 45"/>
                <a:gd name="T77" fmla="*/ 0 h 7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5"/>
                <a:gd name="T118" fmla="*/ 0 h 77"/>
                <a:gd name="T119" fmla="*/ 45 w 45"/>
                <a:gd name="T120" fmla="*/ 77 h 7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5" h="77">
                  <a:moveTo>
                    <a:pt x="42" y="0"/>
                  </a:moveTo>
                  <a:lnTo>
                    <a:pt x="45" y="0"/>
                  </a:lnTo>
                  <a:lnTo>
                    <a:pt x="41" y="10"/>
                  </a:lnTo>
                  <a:lnTo>
                    <a:pt x="17" y="10"/>
                  </a:lnTo>
                  <a:lnTo>
                    <a:pt x="12" y="20"/>
                  </a:lnTo>
                  <a:lnTo>
                    <a:pt x="30" y="25"/>
                  </a:lnTo>
                  <a:lnTo>
                    <a:pt x="34" y="27"/>
                  </a:lnTo>
                  <a:lnTo>
                    <a:pt x="38" y="32"/>
                  </a:lnTo>
                  <a:lnTo>
                    <a:pt x="44" y="43"/>
                  </a:lnTo>
                  <a:lnTo>
                    <a:pt x="44" y="55"/>
                  </a:lnTo>
                  <a:lnTo>
                    <a:pt x="42" y="60"/>
                  </a:lnTo>
                  <a:lnTo>
                    <a:pt x="40" y="66"/>
                  </a:lnTo>
                  <a:lnTo>
                    <a:pt x="35" y="70"/>
                  </a:lnTo>
                  <a:lnTo>
                    <a:pt x="27" y="76"/>
                  </a:lnTo>
                  <a:lnTo>
                    <a:pt x="21" y="77"/>
                  </a:lnTo>
                  <a:lnTo>
                    <a:pt x="11" y="77"/>
                  </a:lnTo>
                  <a:lnTo>
                    <a:pt x="7" y="76"/>
                  </a:lnTo>
                  <a:lnTo>
                    <a:pt x="1" y="73"/>
                  </a:lnTo>
                  <a:lnTo>
                    <a:pt x="0" y="72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8" y="67"/>
                  </a:lnTo>
                  <a:lnTo>
                    <a:pt x="11" y="69"/>
                  </a:lnTo>
                  <a:lnTo>
                    <a:pt x="12" y="70"/>
                  </a:lnTo>
                  <a:lnTo>
                    <a:pt x="18" y="73"/>
                  </a:lnTo>
                  <a:lnTo>
                    <a:pt x="24" y="73"/>
                  </a:lnTo>
                  <a:lnTo>
                    <a:pt x="30" y="70"/>
                  </a:lnTo>
                  <a:lnTo>
                    <a:pt x="34" y="66"/>
                  </a:lnTo>
                  <a:lnTo>
                    <a:pt x="35" y="62"/>
                  </a:lnTo>
                  <a:lnTo>
                    <a:pt x="35" y="49"/>
                  </a:lnTo>
                  <a:lnTo>
                    <a:pt x="34" y="45"/>
                  </a:lnTo>
                  <a:lnTo>
                    <a:pt x="31" y="40"/>
                  </a:lnTo>
                  <a:lnTo>
                    <a:pt x="28" y="37"/>
                  </a:lnTo>
                  <a:lnTo>
                    <a:pt x="18" y="33"/>
                  </a:lnTo>
                  <a:lnTo>
                    <a:pt x="4" y="30"/>
                  </a:lnTo>
                  <a:lnTo>
                    <a:pt x="4" y="29"/>
                  </a:lnTo>
                  <a:lnTo>
                    <a:pt x="17" y="2"/>
                  </a:lnTo>
                  <a:lnTo>
                    <a:pt x="41" y="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8" name="Freeform 90"/>
            <p:cNvSpPr>
              <a:spLocks/>
            </p:cNvSpPr>
            <p:nvPr/>
          </p:nvSpPr>
          <p:spPr bwMode="auto">
            <a:xfrm>
              <a:off x="531" y="1963"/>
              <a:ext cx="77" cy="117"/>
            </a:xfrm>
            <a:custGeom>
              <a:avLst/>
              <a:gdLst>
                <a:gd name="T0" fmla="*/ 41 w 77"/>
                <a:gd name="T1" fmla="*/ 0 h 117"/>
                <a:gd name="T2" fmla="*/ 56 w 77"/>
                <a:gd name="T3" fmla="*/ 6 h 117"/>
                <a:gd name="T4" fmla="*/ 64 w 77"/>
                <a:gd name="T5" fmla="*/ 4 h 117"/>
                <a:gd name="T6" fmla="*/ 66 w 77"/>
                <a:gd name="T7" fmla="*/ 0 h 117"/>
                <a:gd name="T8" fmla="*/ 73 w 77"/>
                <a:gd name="T9" fmla="*/ 36 h 117"/>
                <a:gd name="T10" fmla="*/ 69 w 77"/>
                <a:gd name="T11" fmla="*/ 29 h 117"/>
                <a:gd name="T12" fmla="*/ 57 w 77"/>
                <a:gd name="T13" fmla="*/ 14 h 117"/>
                <a:gd name="T14" fmla="*/ 44 w 77"/>
                <a:gd name="T15" fmla="*/ 6 h 117"/>
                <a:gd name="T16" fmla="*/ 29 w 77"/>
                <a:gd name="T17" fmla="*/ 7 h 117"/>
                <a:gd name="T18" fmla="*/ 21 w 77"/>
                <a:gd name="T19" fmla="*/ 13 h 117"/>
                <a:gd name="T20" fmla="*/ 20 w 77"/>
                <a:gd name="T21" fmla="*/ 26 h 117"/>
                <a:gd name="T22" fmla="*/ 24 w 77"/>
                <a:gd name="T23" fmla="*/ 34 h 117"/>
                <a:gd name="T24" fmla="*/ 41 w 77"/>
                <a:gd name="T25" fmla="*/ 46 h 117"/>
                <a:gd name="T26" fmla="*/ 74 w 77"/>
                <a:gd name="T27" fmla="*/ 73 h 117"/>
                <a:gd name="T28" fmla="*/ 77 w 77"/>
                <a:gd name="T29" fmla="*/ 86 h 117"/>
                <a:gd name="T30" fmla="*/ 66 w 77"/>
                <a:gd name="T31" fmla="*/ 109 h 117"/>
                <a:gd name="T32" fmla="*/ 41 w 77"/>
                <a:gd name="T33" fmla="*/ 117 h 117"/>
                <a:gd name="T34" fmla="*/ 17 w 77"/>
                <a:gd name="T35" fmla="*/ 113 h 117"/>
                <a:gd name="T36" fmla="*/ 10 w 77"/>
                <a:gd name="T37" fmla="*/ 114 h 117"/>
                <a:gd name="T38" fmla="*/ 6 w 77"/>
                <a:gd name="T39" fmla="*/ 117 h 117"/>
                <a:gd name="T40" fmla="*/ 3 w 77"/>
                <a:gd name="T41" fmla="*/ 81 h 117"/>
                <a:gd name="T42" fmla="*/ 17 w 77"/>
                <a:gd name="T43" fmla="*/ 106 h 117"/>
                <a:gd name="T44" fmla="*/ 39 w 77"/>
                <a:gd name="T45" fmla="*/ 113 h 117"/>
                <a:gd name="T46" fmla="*/ 53 w 77"/>
                <a:gd name="T47" fmla="*/ 107 h 117"/>
                <a:gd name="T48" fmla="*/ 59 w 77"/>
                <a:gd name="T49" fmla="*/ 97 h 117"/>
                <a:gd name="T50" fmla="*/ 57 w 77"/>
                <a:gd name="T51" fmla="*/ 83 h 117"/>
                <a:gd name="T52" fmla="*/ 40 w 77"/>
                <a:gd name="T53" fmla="*/ 69 h 117"/>
                <a:gd name="T54" fmla="*/ 20 w 77"/>
                <a:gd name="T55" fmla="*/ 54 h 117"/>
                <a:gd name="T56" fmla="*/ 7 w 77"/>
                <a:gd name="T57" fmla="*/ 40 h 117"/>
                <a:gd name="T58" fmla="*/ 6 w 77"/>
                <a:gd name="T59" fmla="*/ 23 h 117"/>
                <a:gd name="T60" fmla="*/ 9 w 77"/>
                <a:gd name="T61" fmla="*/ 16 h 117"/>
                <a:gd name="T62" fmla="*/ 19 w 77"/>
                <a:gd name="T63" fmla="*/ 4 h 117"/>
                <a:gd name="T64" fmla="*/ 30 w 77"/>
                <a:gd name="T65" fmla="*/ 0 h 1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7"/>
                <a:gd name="T100" fmla="*/ 0 h 117"/>
                <a:gd name="T101" fmla="*/ 77 w 77"/>
                <a:gd name="T102" fmla="*/ 117 h 1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7" h="117">
                  <a:moveTo>
                    <a:pt x="30" y="0"/>
                  </a:moveTo>
                  <a:lnTo>
                    <a:pt x="41" y="0"/>
                  </a:lnTo>
                  <a:lnTo>
                    <a:pt x="49" y="1"/>
                  </a:lnTo>
                  <a:lnTo>
                    <a:pt x="56" y="6"/>
                  </a:lnTo>
                  <a:lnTo>
                    <a:pt x="63" y="6"/>
                  </a:lnTo>
                  <a:lnTo>
                    <a:pt x="64" y="4"/>
                  </a:lnTo>
                  <a:lnTo>
                    <a:pt x="66" y="1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3" y="36"/>
                  </a:lnTo>
                  <a:lnTo>
                    <a:pt x="70" y="36"/>
                  </a:lnTo>
                  <a:lnTo>
                    <a:pt x="69" y="29"/>
                  </a:lnTo>
                  <a:lnTo>
                    <a:pt x="66" y="23"/>
                  </a:lnTo>
                  <a:lnTo>
                    <a:pt x="57" y="14"/>
                  </a:lnTo>
                  <a:lnTo>
                    <a:pt x="51" y="10"/>
                  </a:lnTo>
                  <a:lnTo>
                    <a:pt x="44" y="6"/>
                  </a:lnTo>
                  <a:lnTo>
                    <a:pt x="33" y="6"/>
                  </a:lnTo>
                  <a:lnTo>
                    <a:pt x="29" y="7"/>
                  </a:lnTo>
                  <a:lnTo>
                    <a:pt x="24" y="10"/>
                  </a:lnTo>
                  <a:lnTo>
                    <a:pt x="21" y="13"/>
                  </a:lnTo>
                  <a:lnTo>
                    <a:pt x="20" y="17"/>
                  </a:lnTo>
                  <a:lnTo>
                    <a:pt x="20" y="26"/>
                  </a:lnTo>
                  <a:lnTo>
                    <a:pt x="21" y="30"/>
                  </a:lnTo>
                  <a:lnTo>
                    <a:pt x="24" y="34"/>
                  </a:lnTo>
                  <a:lnTo>
                    <a:pt x="30" y="40"/>
                  </a:lnTo>
                  <a:lnTo>
                    <a:pt x="41" y="46"/>
                  </a:lnTo>
                  <a:lnTo>
                    <a:pt x="70" y="67"/>
                  </a:lnTo>
                  <a:lnTo>
                    <a:pt x="74" y="73"/>
                  </a:lnTo>
                  <a:lnTo>
                    <a:pt x="76" y="79"/>
                  </a:lnTo>
                  <a:lnTo>
                    <a:pt x="77" y="86"/>
                  </a:lnTo>
                  <a:lnTo>
                    <a:pt x="74" y="99"/>
                  </a:lnTo>
                  <a:lnTo>
                    <a:pt x="66" y="109"/>
                  </a:lnTo>
                  <a:lnTo>
                    <a:pt x="54" y="116"/>
                  </a:lnTo>
                  <a:lnTo>
                    <a:pt x="41" y="117"/>
                  </a:lnTo>
                  <a:lnTo>
                    <a:pt x="30" y="117"/>
                  </a:lnTo>
                  <a:lnTo>
                    <a:pt x="17" y="113"/>
                  </a:lnTo>
                  <a:lnTo>
                    <a:pt x="11" y="113"/>
                  </a:lnTo>
                  <a:lnTo>
                    <a:pt x="10" y="114"/>
                  </a:lnTo>
                  <a:lnTo>
                    <a:pt x="9" y="117"/>
                  </a:lnTo>
                  <a:lnTo>
                    <a:pt x="6" y="117"/>
                  </a:lnTo>
                  <a:lnTo>
                    <a:pt x="0" y="81"/>
                  </a:lnTo>
                  <a:lnTo>
                    <a:pt x="3" y="81"/>
                  </a:lnTo>
                  <a:lnTo>
                    <a:pt x="10" y="96"/>
                  </a:lnTo>
                  <a:lnTo>
                    <a:pt x="17" y="106"/>
                  </a:lnTo>
                  <a:lnTo>
                    <a:pt x="24" y="110"/>
                  </a:lnTo>
                  <a:lnTo>
                    <a:pt x="39" y="113"/>
                  </a:lnTo>
                  <a:lnTo>
                    <a:pt x="50" y="110"/>
                  </a:lnTo>
                  <a:lnTo>
                    <a:pt x="53" y="107"/>
                  </a:lnTo>
                  <a:lnTo>
                    <a:pt x="56" y="103"/>
                  </a:lnTo>
                  <a:lnTo>
                    <a:pt x="59" y="97"/>
                  </a:lnTo>
                  <a:lnTo>
                    <a:pt x="59" y="87"/>
                  </a:lnTo>
                  <a:lnTo>
                    <a:pt x="57" y="83"/>
                  </a:lnTo>
                  <a:lnTo>
                    <a:pt x="46" y="71"/>
                  </a:lnTo>
                  <a:lnTo>
                    <a:pt x="40" y="69"/>
                  </a:lnTo>
                  <a:lnTo>
                    <a:pt x="34" y="64"/>
                  </a:lnTo>
                  <a:lnTo>
                    <a:pt x="20" y="54"/>
                  </a:lnTo>
                  <a:lnTo>
                    <a:pt x="10" y="46"/>
                  </a:lnTo>
                  <a:lnTo>
                    <a:pt x="7" y="40"/>
                  </a:lnTo>
                  <a:lnTo>
                    <a:pt x="6" y="34"/>
                  </a:lnTo>
                  <a:lnTo>
                    <a:pt x="6" y="23"/>
                  </a:lnTo>
                  <a:lnTo>
                    <a:pt x="7" y="19"/>
                  </a:lnTo>
                  <a:lnTo>
                    <a:pt x="9" y="16"/>
                  </a:lnTo>
                  <a:lnTo>
                    <a:pt x="11" y="11"/>
                  </a:lnTo>
                  <a:lnTo>
                    <a:pt x="19" y="4"/>
                  </a:lnTo>
                  <a:lnTo>
                    <a:pt x="24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89" name="Freeform 91"/>
            <p:cNvSpPr>
              <a:spLocks noEditPoints="1"/>
            </p:cNvSpPr>
            <p:nvPr/>
          </p:nvSpPr>
          <p:spPr bwMode="auto">
            <a:xfrm>
              <a:off x="632" y="2002"/>
              <a:ext cx="20" cy="78"/>
            </a:xfrm>
            <a:custGeom>
              <a:avLst/>
              <a:gdLst>
                <a:gd name="T0" fmla="*/ 9 w 20"/>
                <a:gd name="T1" fmla="*/ 60 h 78"/>
                <a:gd name="T2" fmla="*/ 13 w 20"/>
                <a:gd name="T3" fmla="*/ 60 h 78"/>
                <a:gd name="T4" fmla="*/ 16 w 20"/>
                <a:gd name="T5" fmla="*/ 62 h 78"/>
                <a:gd name="T6" fmla="*/ 19 w 20"/>
                <a:gd name="T7" fmla="*/ 64 h 78"/>
                <a:gd name="T8" fmla="*/ 20 w 20"/>
                <a:gd name="T9" fmla="*/ 67 h 78"/>
                <a:gd name="T10" fmla="*/ 20 w 20"/>
                <a:gd name="T11" fmla="*/ 70 h 78"/>
                <a:gd name="T12" fmla="*/ 19 w 20"/>
                <a:gd name="T13" fmla="*/ 72 h 78"/>
                <a:gd name="T14" fmla="*/ 16 w 20"/>
                <a:gd name="T15" fmla="*/ 75 h 78"/>
                <a:gd name="T16" fmla="*/ 15 w 20"/>
                <a:gd name="T17" fmla="*/ 78 h 78"/>
                <a:gd name="T18" fmla="*/ 9 w 20"/>
                <a:gd name="T19" fmla="*/ 78 h 78"/>
                <a:gd name="T20" fmla="*/ 6 w 20"/>
                <a:gd name="T21" fmla="*/ 77 h 78"/>
                <a:gd name="T22" fmla="*/ 2 w 20"/>
                <a:gd name="T23" fmla="*/ 72 h 78"/>
                <a:gd name="T24" fmla="*/ 0 w 20"/>
                <a:gd name="T25" fmla="*/ 70 h 78"/>
                <a:gd name="T26" fmla="*/ 2 w 20"/>
                <a:gd name="T27" fmla="*/ 67 h 78"/>
                <a:gd name="T28" fmla="*/ 2 w 20"/>
                <a:gd name="T29" fmla="*/ 64 h 78"/>
                <a:gd name="T30" fmla="*/ 5 w 20"/>
                <a:gd name="T31" fmla="*/ 62 h 78"/>
                <a:gd name="T32" fmla="*/ 6 w 20"/>
                <a:gd name="T33" fmla="*/ 61 h 78"/>
                <a:gd name="T34" fmla="*/ 9 w 20"/>
                <a:gd name="T35" fmla="*/ 60 h 78"/>
                <a:gd name="T36" fmla="*/ 12 w 20"/>
                <a:gd name="T37" fmla="*/ 0 h 78"/>
                <a:gd name="T38" fmla="*/ 15 w 20"/>
                <a:gd name="T39" fmla="*/ 1 h 78"/>
                <a:gd name="T40" fmla="*/ 16 w 20"/>
                <a:gd name="T41" fmla="*/ 4 h 78"/>
                <a:gd name="T42" fmla="*/ 19 w 20"/>
                <a:gd name="T43" fmla="*/ 5 h 78"/>
                <a:gd name="T44" fmla="*/ 20 w 20"/>
                <a:gd name="T45" fmla="*/ 8 h 78"/>
                <a:gd name="T46" fmla="*/ 20 w 20"/>
                <a:gd name="T47" fmla="*/ 12 h 78"/>
                <a:gd name="T48" fmla="*/ 15 w 20"/>
                <a:gd name="T49" fmla="*/ 18 h 78"/>
                <a:gd name="T50" fmla="*/ 12 w 20"/>
                <a:gd name="T51" fmla="*/ 20 h 78"/>
                <a:gd name="T52" fmla="*/ 9 w 20"/>
                <a:gd name="T53" fmla="*/ 20 h 78"/>
                <a:gd name="T54" fmla="*/ 6 w 20"/>
                <a:gd name="T55" fmla="*/ 18 h 78"/>
                <a:gd name="T56" fmla="*/ 2 w 20"/>
                <a:gd name="T57" fmla="*/ 14 h 78"/>
                <a:gd name="T58" fmla="*/ 0 w 20"/>
                <a:gd name="T59" fmla="*/ 11 h 78"/>
                <a:gd name="T60" fmla="*/ 2 w 20"/>
                <a:gd name="T61" fmla="*/ 8 h 78"/>
                <a:gd name="T62" fmla="*/ 2 w 20"/>
                <a:gd name="T63" fmla="*/ 5 h 78"/>
                <a:gd name="T64" fmla="*/ 5 w 20"/>
                <a:gd name="T65" fmla="*/ 4 h 78"/>
                <a:gd name="T66" fmla="*/ 6 w 20"/>
                <a:gd name="T67" fmla="*/ 2 h 78"/>
                <a:gd name="T68" fmla="*/ 12 w 20"/>
                <a:gd name="T69" fmla="*/ 0 h 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"/>
                <a:gd name="T106" fmla="*/ 0 h 78"/>
                <a:gd name="T107" fmla="*/ 20 w 20"/>
                <a:gd name="T108" fmla="*/ 78 h 7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" h="78">
                  <a:moveTo>
                    <a:pt x="9" y="60"/>
                  </a:moveTo>
                  <a:lnTo>
                    <a:pt x="13" y="60"/>
                  </a:lnTo>
                  <a:lnTo>
                    <a:pt x="16" y="62"/>
                  </a:lnTo>
                  <a:lnTo>
                    <a:pt x="19" y="64"/>
                  </a:lnTo>
                  <a:lnTo>
                    <a:pt x="20" y="67"/>
                  </a:lnTo>
                  <a:lnTo>
                    <a:pt x="20" y="70"/>
                  </a:lnTo>
                  <a:lnTo>
                    <a:pt x="19" y="72"/>
                  </a:lnTo>
                  <a:lnTo>
                    <a:pt x="16" y="75"/>
                  </a:lnTo>
                  <a:lnTo>
                    <a:pt x="15" y="78"/>
                  </a:lnTo>
                  <a:lnTo>
                    <a:pt x="9" y="78"/>
                  </a:lnTo>
                  <a:lnTo>
                    <a:pt x="6" y="77"/>
                  </a:lnTo>
                  <a:lnTo>
                    <a:pt x="2" y="72"/>
                  </a:lnTo>
                  <a:lnTo>
                    <a:pt x="0" y="70"/>
                  </a:lnTo>
                  <a:lnTo>
                    <a:pt x="2" y="67"/>
                  </a:lnTo>
                  <a:lnTo>
                    <a:pt x="2" y="64"/>
                  </a:lnTo>
                  <a:lnTo>
                    <a:pt x="5" y="62"/>
                  </a:lnTo>
                  <a:lnTo>
                    <a:pt x="6" y="61"/>
                  </a:lnTo>
                  <a:lnTo>
                    <a:pt x="9" y="60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16" y="4"/>
                  </a:lnTo>
                  <a:lnTo>
                    <a:pt x="19" y="5"/>
                  </a:lnTo>
                  <a:lnTo>
                    <a:pt x="20" y="8"/>
                  </a:lnTo>
                  <a:lnTo>
                    <a:pt x="20" y="12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9" y="20"/>
                  </a:lnTo>
                  <a:lnTo>
                    <a:pt x="6" y="18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5"/>
                  </a:lnTo>
                  <a:lnTo>
                    <a:pt x="5" y="4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0" name="Freeform 92"/>
            <p:cNvSpPr>
              <a:spLocks/>
            </p:cNvSpPr>
            <p:nvPr/>
          </p:nvSpPr>
          <p:spPr bwMode="auto">
            <a:xfrm>
              <a:off x="2193" y="1483"/>
              <a:ext cx="40" cy="61"/>
            </a:xfrm>
            <a:custGeom>
              <a:avLst/>
              <a:gdLst>
                <a:gd name="T0" fmla="*/ 15 w 40"/>
                <a:gd name="T1" fmla="*/ 0 h 61"/>
                <a:gd name="T2" fmla="*/ 23 w 40"/>
                <a:gd name="T3" fmla="*/ 0 h 61"/>
                <a:gd name="T4" fmla="*/ 28 w 40"/>
                <a:gd name="T5" fmla="*/ 3 h 61"/>
                <a:gd name="T6" fmla="*/ 32 w 40"/>
                <a:gd name="T7" fmla="*/ 4 h 61"/>
                <a:gd name="T8" fmla="*/ 35 w 40"/>
                <a:gd name="T9" fmla="*/ 7 h 61"/>
                <a:gd name="T10" fmla="*/ 36 w 40"/>
                <a:gd name="T11" fmla="*/ 11 h 61"/>
                <a:gd name="T12" fmla="*/ 36 w 40"/>
                <a:gd name="T13" fmla="*/ 20 h 61"/>
                <a:gd name="T14" fmla="*/ 35 w 40"/>
                <a:gd name="T15" fmla="*/ 26 h 61"/>
                <a:gd name="T16" fmla="*/ 29 w 40"/>
                <a:gd name="T17" fmla="*/ 34 h 61"/>
                <a:gd name="T18" fmla="*/ 9 w 40"/>
                <a:gd name="T19" fmla="*/ 54 h 61"/>
                <a:gd name="T20" fmla="*/ 35 w 40"/>
                <a:gd name="T21" fmla="*/ 54 h 61"/>
                <a:gd name="T22" fmla="*/ 38 w 40"/>
                <a:gd name="T23" fmla="*/ 51 h 61"/>
                <a:gd name="T24" fmla="*/ 39 w 40"/>
                <a:gd name="T25" fmla="*/ 49 h 61"/>
                <a:gd name="T26" fmla="*/ 40 w 40"/>
                <a:gd name="T27" fmla="*/ 49 h 61"/>
                <a:gd name="T28" fmla="*/ 38 w 40"/>
                <a:gd name="T29" fmla="*/ 56 h 61"/>
                <a:gd name="T30" fmla="*/ 35 w 40"/>
                <a:gd name="T31" fmla="*/ 61 h 61"/>
                <a:gd name="T32" fmla="*/ 0 w 40"/>
                <a:gd name="T33" fmla="*/ 61 h 61"/>
                <a:gd name="T34" fmla="*/ 0 w 40"/>
                <a:gd name="T35" fmla="*/ 60 h 61"/>
                <a:gd name="T36" fmla="*/ 13 w 40"/>
                <a:gd name="T37" fmla="*/ 49 h 61"/>
                <a:gd name="T38" fmla="*/ 22 w 40"/>
                <a:gd name="T39" fmla="*/ 37 h 61"/>
                <a:gd name="T40" fmla="*/ 25 w 40"/>
                <a:gd name="T41" fmla="*/ 31 h 61"/>
                <a:gd name="T42" fmla="*/ 28 w 40"/>
                <a:gd name="T43" fmla="*/ 29 h 61"/>
                <a:gd name="T44" fmla="*/ 29 w 40"/>
                <a:gd name="T45" fmla="*/ 24 h 61"/>
                <a:gd name="T46" fmla="*/ 29 w 40"/>
                <a:gd name="T47" fmla="*/ 16 h 61"/>
                <a:gd name="T48" fmla="*/ 28 w 40"/>
                <a:gd name="T49" fmla="*/ 13 h 61"/>
                <a:gd name="T50" fmla="*/ 25 w 40"/>
                <a:gd name="T51" fmla="*/ 10 h 61"/>
                <a:gd name="T52" fmla="*/ 20 w 40"/>
                <a:gd name="T53" fmla="*/ 7 h 61"/>
                <a:gd name="T54" fmla="*/ 13 w 40"/>
                <a:gd name="T55" fmla="*/ 7 h 61"/>
                <a:gd name="T56" fmla="*/ 5 w 40"/>
                <a:gd name="T57" fmla="*/ 11 h 61"/>
                <a:gd name="T58" fmla="*/ 3 w 40"/>
                <a:gd name="T59" fmla="*/ 14 h 61"/>
                <a:gd name="T60" fmla="*/ 2 w 40"/>
                <a:gd name="T61" fmla="*/ 19 h 61"/>
                <a:gd name="T62" fmla="*/ 0 w 40"/>
                <a:gd name="T63" fmla="*/ 19 h 61"/>
                <a:gd name="T64" fmla="*/ 2 w 40"/>
                <a:gd name="T65" fmla="*/ 13 h 61"/>
                <a:gd name="T66" fmla="*/ 3 w 40"/>
                <a:gd name="T67" fmla="*/ 9 h 61"/>
                <a:gd name="T68" fmla="*/ 10 w 40"/>
                <a:gd name="T69" fmla="*/ 1 h 61"/>
                <a:gd name="T70" fmla="*/ 15 w 40"/>
                <a:gd name="T71" fmla="*/ 0 h 6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0"/>
                <a:gd name="T109" fmla="*/ 0 h 61"/>
                <a:gd name="T110" fmla="*/ 40 w 40"/>
                <a:gd name="T111" fmla="*/ 61 h 6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0" h="61">
                  <a:moveTo>
                    <a:pt x="15" y="0"/>
                  </a:moveTo>
                  <a:lnTo>
                    <a:pt x="23" y="0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5" y="7"/>
                  </a:lnTo>
                  <a:lnTo>
                    <a:pt x="36" y="11"/>
                  </a:lnTo>
                  <a:lnTo>
                    <a:pt x="36" y="20"/>
                  </a:lnTo>
                  <a:lnTo>
                    <a:pt x="35" y="26"/>
                  </a:lnTo>
                  <a:lnTo>
                    <a:pt x="29" y="34"/>
                  </a:lnTo>
                  <a:lnTo>
                    <a:pt x="9" y="54"/>
                  </a:lnTo>
                  <a:lnTo>
                    <a:pt x="35" y="54"/>
                  </a:lnTo>
                  <a:lnTo>
                    <a:pt x="38" y="51"/>
                  </a:lnTo>
                  <a:lnTo>
                    <a:pt x="39" y="49"/>
                  </a:lnTo>
                  <a:lnTo>
                    <a:pt x="40" y="49"/>
                  </a:lnTo>
                  <a:lnTo>
                    <a:pt x="38" y="56"/>
                  </a:lnTo>
                  <a:lnTo>
                    <a:pt x="35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3" y="49"/>
                  </a:lnTo>
                  <a:lnTo>
                    <a:pt x="22" y="37"/>
                  </a:lnTo>
                  <a:lnTo>
                    <a:pt x="25" y="31"/>
                  </a:lnTo>
                  <a:lnTo>
                    <a:pt x="28" y="29"/>
                  </a:lnTo>
                  <a:lnTo>
                    <a:pt x="29" y="24"/>
                  </a:lnTo>
                  <a:lnTo>
                    <a:pt x="29" y="16"/>
                  </a:lnTo>
                  <a:lnTo>
                    <a:pt x="28" y="13"/>
                  </a:lnTo>
                  <a:lnTo>
                    <a:pt x="25" y="10"/>
                  </a:lnTo>
                  <a:lnTo>
                    <a:pt x="20" y="7"/>
                  </a:lnTo>
                  <a:lnTo>
                    <a:pt x="13" y="7"/>
                  </a:lnTo>
                  <a:lnTo>
                    <a:pt x="5" y="11"/>
                  </a:lnTo>
                  <a:lnTo>
                    <a:pt x="3" y="14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3"/>
                  </a:lnTo>
                  <a:lnTo>
                    <a:pt x="3" y="9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1" name="Freeform 93"/>
            <p:cNvSpPr>
              <a:spLocks noEditPoints="1"/>
            </p:cNvSpPr>
            <p:nvPr/>
          </p:nvSpPr>
          <p:spPr bwMode="auto">
            <a:xfrm>
              <a:off x="2148" y="1420"/>
              <a:ext cx="63" cy="80"/>
            </a:xfrm>
            <a:custGeom>
              <a:avLst/>
              <a:gdLst>
                <a:gd name="T0" fmla="*/ 24 w 63"/>
                <a:gd name="T1" fmla="*/ 3 h 80"/>
                <a:gd name="T2" fmla="*/ 24 w 63"/>
                <a:gd name="T3" fmla="*/ 4 h 80"/>
                <a:gd name="T4" fmla="*/ 23 w 63"/>
                <a:gd name="T5" fmla="*/ 4 h 80"/>
                <a:gd name="T6" fmla="*/ 23 w 63"/>
                <a:gd name="T7" fmla="*/ 40 h 80"/>
                <a:gd name="T8" fmla="*/ 34 w 63"/>
                <a:gd name="T9" fmla="*/ 40 h 80"/>
                <a:gd name="T10" fmla="*/ 40 w 63"/>
                <a:gd name="T11" fmla="*/ 39 h 80"/>
                <a:gd name="T12" fmla="*/ 44 w 63"/>
                <a:gd name="T13" fmla="*/ 36 h 80"/>
                <a:gd name="T14" fmla="*/ 47 w 63"/>
                <a:gd name="T15" fmla="*/ 32 h 80"/>
                <a:gd name="T16" fmla="*/ 48 w 63"/>
                <a:gd name="T17" fmla="*/ 27 h 80"/>
                <a:gd name="T18" fmla="*/ 48 w 63"/>
                <a:gd name="T19" fmla="*/ 17 h 80"/>
                <a:gd name="T20" fmla="*/ 47 w 63"/>
                <a:gd name="T21" fmla="*/ 13 h 80"/>
                <a:gd name="T22" fmla="*/ 45 w 63"/>
                <a:gd name="T23" fmla="*/ 10 h 80"/>
                <a:gd name="T24" fmla="*/ 44 w 63"/>
                <a:gd name="T25" fmla="*/ 9 h 80"/>
                <a:gd name="T26" fmla="*/ 40 w 63"/>
                <a:gd name="T27" fmla="*/ 6 h 80"/>
                <a:gd name="T28" fmla="*/ 37 w 63"/>
                <a:gd name="T29" fmla="*/ 4 h 80"/>
                <a:gd name="T30" fmla="*/ 31 w 63"/>
                <a:gd name="T31" fmla="*/ 3 h 80"/>
                <a:gd name="T32" fmla="*/ 24 w 63"/>
                <a:gd name="T33" fmla="*/ 3 h 80"/>
                <a:gd name="T34" fmla="*/ 0 w 63"/>
                <a:gd name="T35" fmla="*/ 0 h 80"/>
                <a:gd name="T36" fmla="*/ 44 w 63"/>
                <a:gd name="T37" fmla="*/ 0 h 80"/>
                <a:gd name="T38" fmla="*/ 50 w 63"/>
                <a:gd name="T39" fmla="*/ 2 h 80"/>
                <a:gd name="T40" fmla="*/ 58 w 63"/>
                <a:gd name="T41" fmla="*/ 7 h 80"/>
                <a:gd name="T42" fmla="*/ 60 w 63"/>
                <a:gd name="T43" fmla="*/ 12 h 80"/>
                <a:gd name="T44" fmla="*/ 63 w 63"/>
                <a:gd name="T45" fmla="*/ 16 h 80"/>
                <a:gd name="T46" fmla="*/ 63 w 63"/>
                <a:gd name="T47" fmla="*/ 22 h 80"/>
                <a:gd name="T48" fmla="*/ 60 w 63"/>
                <a:gd name="T49" fmla="*/ 33 h 80"/>
                <a:gd name="T50" fmla="*/ 55 w 63"/>
                <a:gd name="T51" fmla="*/ 37 h 80"/>
                <a:gd name="T52" fmla="*/ 44 w 63"/>
                <a:gd name="T53" fmla="*/ 42 h 80"/>
                <a:gd name="T54" fmla="*/ 31 w 63"/>
                <a:gd name="T55" fmla="*/ 43 h 80"/>
                <a:gd name="T56" fmla="*/ 23 w 63"/>
                <a:gd name="T57" fmla="*/ 43 h 80"/>
                <a:gd name="T58" fmla="*/ 23 w 63"/>
                <a:gd name="T59" fmla="*/ 72 h 80"/>
                <a:gd name="T60" fmla="*/ 24 w 63"/>
                <a:gd name="T61" fmla="*/ 74 h 80"/>
                <a:gd name="T62" fmla="*/ 25 w 63"/>
                <a:gd name="T63" fmla="*/ 76 h 80"/>
                <a:gd name="T64" fmla="*/ 30 w 63"/>
                <a:gd name="T65" fmla="*/ 77 h 80"/>
                <a:gd name="T66" fmla="*/ 34 w 63"/>
                <a:gd name="T67" fmla="*/ 77 h 80"/>
                <a:gd name="T68" fmla="*/ 34 w 63"/>
                <a:gd name="T69" fmla="*/ 80 h 80"/>
                <a:gd name="T70" fmla="*/ 0 w 63"/>
                <a:gd name="T71" fmla="*/ 80 h 80"/>
                <a:gd name="T72" fmla="*/ 0 w 63"/>
                <a:gd name="T73" fmla="*/ 77 h 80"/>
                <a:gd name="T74" fmla="*/ 3 w 63"/>
                <a:gd name="T75" fmla="*/ 77 h 80"/>
                <a:gd name="T76" fmla="*/ 5 w 63"/>
                <a:gd name="T77" fmla="*/ 76 h 80"/>
                <a:gd name="T78" fmla="*/ 10 w 63"/>
                <a:gd name="T79" fmla="*/ 72 h 80"/>
                <a:gd name="T80" fmla="*/ 10 w 63"/>
                <a:gd name="T81" fmla="*/ 12 h 80"/>
                <a:gd name="T82" fmla="*/ 8 w 63"/>
                <a:gd name="T83" fmla="*/ 7 h 80"/>
                <a:gd name="T84" fmla="*/ 7 w 63"/>
                <a:gd name="T85" fmla="*/ 4 h 80"/>
                <a:gd name="T86" fmla="*/ 5 w 63"/>
                <a:gd name="T87" fmla="*/ 3 h 80"/>
                <a:gd name="T88" fmla="*/ 3 w 63"/>
                <a:gd name="T89" fmla="*/ 3 h 80"/>
                <a:gd name="T90" fmla="*/ 0 w 63"/>
                <a:gd name="T91" fmla="*/ 2 h 80"/>
                <a:gd name="T92" fmla="*/ 0 w 63"/>
                <a:gd name="T93" fmla="*/ 0 h 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3"/>
                <a:gd name="T142" fmla="*/ 0 h 80"/>
                <a:gd name="T143" fmla="*/ 63 w 63"/>
                <a:gd name="T144" fmla="*/ 80 h 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3" h="80">
                  <a:moveTo>
                    <a:pt x="24" y="3"/>
                  </a:moveTo>
                  <a:lnTo>
                    <a:pt x="24" y="4"/>
                  </a:lnTo>
                  <a:lnTo>
                    <a:pt x="23" y="4"/>
                  </a:lnTo>
                  <a:lnTo>
                    <a:pt x="23" y="40"/>
                  </a:lnTo>
                  <a:lnTo>
                    <a:pt x="34" y="40"/>
                  </a:lnTo>
                  <a:lnTo>
                    <a:pt x="40" y="39"/>
                  </a:lnTo>
                  <a:lnTo>
                    <a:pt x="44" y="36"/>
                  </a:lnTo>
                  <a:lnTo>
                    <a:pt x="47" y="32"/>
                  </a:lnTo>
                  <a:lnTo>
                    <a:pt x="48" y="27"/>
                  </a:lnTo>
                  <a:lnTo>
                    <a:pt x="48" y="17"/>
                  </a:lnTo>
                  <a:lnTo>
                    <a:pt x="47" y="13"/>
                  </a:lnTo>
                  <a:lnTo>
                    <a:pt x="45" y="10"/>
                  </a:lnTo>
                  <a:lnTo>
                    <a:pt x="44" y="9"/>
                  </a:lnTo>
                  <a:lnTo>
                    <a:pt x="40" y="6"/>
                  </a:lnTo>
                  <a:lnTo>
                    <a:pt x="37" y="4"/>
                  </a:lnTo>
                  <a:lnTo>
                    <a:pt x="31" y="3"/>
                  </a:lnTo>
                  <a:lnTo>
                    <a:pt x="24" y="3"/>
                  </a:lnTo>
                  <a:close/>
                  <a:moveTo>
                    <a:pt x="0" y="0"/>
                  </a:moveTo>
                  <a:lnTo>
                    <a:pt x="44" y="0"/>
                  </a:lnTo>
                  <a:lnTo>
                    <a:pt x="50" y="2"/>
                  </a:lnTo>
                  <a:lnTo>
                    <a:pt x="58" y="7"/>
                  </a:lnTo>
                  <a:lnTo>
                    <a:pt x="60" y="12"/>
                  </a:lnTo>
                  <a:lnTo>
                    <a:pt x="63" y="16"/>
                  </a:lnTo>
                  <a:lnTo>
                    <a:pt x="63" y="22"/>
                  </a:lnTo>
                  <a:lnTo>
                    <a:pt x="60" y="33"/>
                  </a:lnTo>
                  <a:lnTo>
                    <a:pt x="55" y="37"/>
                  </a:lnTo>
                  <a:lnTo>
                    <a:pt x="44" y="42"/>
                  </a:lnTo>
                  <a:lnTo>
                    <a:pt x="31" y="43"/>
                  </a:lnTo>
                  <a:lnTo>
                    <a:pt x="23" y="43"/>
                  </a:lnTo>
                  <a:lnTo>
                    <a:pt x="23" y="72"/>
                  </a:lnTo>
                  <a:lnTo>
                    <a:pt x="24" y="74"/>
                  </a:lnTo>
                  <a:lnTo>
                    <a:pt x="25" y="76"/>
                  </a:lnTo>
                  <a:lnTo>
                    <a:pt x="30" y="77"/>
                  </a:lnTo>
                  <a:lnTo>
                    <a:pt x="34" y="77"/>
                  </a:lnTo>
                  <a:lnTo>
                    <a:pt x="34" y="80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3" y="77"/>
                  </a:lnTo>
                  <a:lnTo>
                    <a:pt x="5" y="76"/>
                  </a:lnTo>
                  <a:lnTo>
                    <a:pt x="10" y="72"/>
                  </a:lnTo>
                  <a:lnTo>
                    <a:pt x="10" y="12"/>
                  </a:lnTo>
                  <a:lnTo>
                    <a:pt x="8" y="7"/>
                  </a:lnTo>
                  <a:lnTo>
                    <a:pt x="7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2" name="Freeform 94"/>
            <p:cNvSpPr>
              <a:spLocks/>
            </p:cNvSpPr>
            <p:nvPr/>
          </p:nvSpPr>
          <p:spPr bwMode="auto">
            <a:xfrm>
              <a:off x="855" y="1393"/>
              <a:ext cx="24" cy="61"/>
            </a:xfrm>
            <a:custGeom>
              <a:avLst/>
              <a:gdLst>
                <a:gd name="T0" fmla="*/ 17 w 24"/>
                <a:gd name="T1" fmla="*/ 0 h 61"/>
                <a:gd name="T2" fmla="*/ 17 w 24"/>
                <a:gd name="T3" fmla="*/ 56 h 61"/>
                <a:gd name="T4" fmla="*/ 20 w 24"/>
                <a:gd name="T5" fmla="*/ 59 h 61"/>
                <a:gd name="T6" fmla="*/ 22 w 24"/>
                <a:gd name="T7" fmla="*/ 59 h 61"/>
                <a:gd name="T8" fmla="*/ 24 w 24"/>
                <a:gd name="T9" fmla="*/ 60 h 61"/>
                <a:gd name="T10" fmla="*/ 24 w 24"/>
                <a:gd name="T11" fmla="*/ 61 h 61"/>
                <a:gd name="T12" fmla="*/ 0 w 24"/>
                <a:gd name="T13" fmla="*/ 61 h 61"/>
                <a:gd name="T14" fmla="*/ 0 w 24"/>
                <a:gd name="T15" fmla="*/ 60 h 61"/>
                <a:gd name="T16" fmla="*/ 3 w 24"/>
                <a:gd name="T17" fmla="*/ 60 h 61"/>
                <a:gd name="T18" fmla="*/ 6 w 24"/>
                <a:gd name="T19" fmla="*/ 59 h 61"/>
                <a:gd name="T20" fmla="*/ 9 w 24"/>
                <a:gd name="T21" fmla="*/ 56 h 61"/>
                <a:gd name="T22" fmla="*/ 9 w 24"/>
                <a:gd name="T23" fmla="*/ 9 h 61"/>
                <a:gd name="T24" fmla="*/ 7 w 24"/>
                <a:gd name="T25" fmla="*/ 7 h 61"/>
                <a:gd name="T26" fmla="*/ 6 w 24"/>
                <a:gd name="T27" fmla="*/ 7 h 61"/>
                <a:gd name="T28" fmla="*/ 0 w 24"/>
                <a:gd name="T29" fmla="*/ 10 h 61"/>
                <a:gd name="T30" fmla="*/ 0 w 24"/>
                <a:gd name="T31" fmla="*/ 9 h 61"/>
                <a:gd name="T32" fmla="*/ 17 w 24"/>
                <a:gd name="T33" fmla="*/ 0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"/>
                <a:gd name="T52" fmla="*/ 0 h 61"/>
                <a:gd name="T53" fmla="*/ 24 w 24"/>
                <a:gd name="T54" fmla="*/ 61 h 6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" h="61">
                  <a:moveTo>
                    <a:pt x="17" y="0"/>
                  </a:moveTo>
                  <a:lnTo>
                    <a:pt x="17" y="56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9" y="56"/>
                  </a:lnTo>
                  <a:lnTo>
                    <a:pt x="9" y="9"/>
                  </a:lnTo>
                  <a:lnTo>
                    <a:pt x="7" y="7"/>
                  </a:lnTo>
                  <a:lnTo>
                    <a:pt x="6" y="7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93" name="Freeform 95"/>
            <p:cNvSpPr>
              <a:spLocks noEditPoints="1"/>
            </p:cNvSpPr>
            <p:nvPr/>
          </p:nvSpPr>
          <p:spPr bwMode="auto">
            <a:xfrm>
              <a:off x="804" y="1329"/>
              <a:ext cx="63" cy="80"/>
            </a:xfrm>
            <a:custGeom>
              <a:avLst/>
              <a:gdLst>
                <a:gd name="T0" fmla="*/ 24 w 63"/>
                <a:gd name="T1" fmla="*/ 3 h 80"/>
                <a:gd name="T2" fmla="*/ 24 w 63"/>
                <a:gd name="T3" fmla="*/ 4 h 80"/>
                <a:gd name="T4" fmla="*/ 23 w 63"/>
                <a:gd name="T5" fmla="*/ 4 h 80"/>
                <a:gd name="T6" fmla="*/ 23 w 63"/>
                <a:gd name="T7" fmla="*/ 40 h 80"/>
                <a:gd name="T8" fmla="*/ 34 w 63"/>
                <a:gd name="T9" fmla="*/ 40 h 80"/>
                <a:gd name="T10" fmla="*/ 40 w 63"/>
                <a:gd name="T11" fmla="*/ 38 h 80"/>
                <a:gd name="T12" fmla="*/ 44 w 63"/>
                <a:gd name="T13" fmla="*/ 35 h 80"/>
                <a:gd name="T14" fmla="*/ 47 w 63"/>
                <a:gd name="T15" fmla="*/ 31 h 80"/>
                <a:gd name="T16" fmla="*/ 48 w 63"/>
                <a:gd name="T17" fmla="*/ 27 h 80"/>
                <a:gd name="T18" fmla="*/ 48 w 63"/>
                <a:gd name="T19" fmla="*/ 17 h 80"/>
                <a:gd name="T20" fmla="*/ 47 w 63"/>
                <a:gd name="T21" fmla="*/ 13 h 80"/>
                <a:gd name="T22" fmla="*/ 45 w 63"/>
                <a:gd name="T23" fmla="*/ 10 h 80"/>
                <a:gd name="T24" fmla="*/ 44 w 63"/>
                <a:gd name="T25" fmla="*/ 8 h 80"/>
                <a:gd name="T26" fmla="*/ 40 w 63"/>
                <a:gd name="T27" fmla="*/ 5 h 80"/>
                <a:gd name="T28" fmla="*/ 37 w 63"/>
                <a:gd name="T29" fmla="*/ 4 h 80"/>
                <a:gd name="T30" fmla="*/ 31 w 63"/>
                <a:gd name="T31" fmla="*/ 3 h 80"/>
                <a:gd name="T32" fmla="*/ 24 w 63"/>
                <a:gd name="T33" fmla="*/ 3 h 80"/>
                <a:gd name="T34" fmla="*/ 0 w 63"/>
                <a:gd name="T35" fmla="*/ 0 h 80"/>
                <a:gd name="T36" fmla="*/ 44 w 63"/>
                <a:gd name="T37" fmla="*/ 0 h 80"/>
                <a:gd name="T38" fmla="*/ 50 w 63"/>
                <a:gd name="T39" fmla="*/ 1 h 80"/>
                <a:gd name="T40" fmla="*/ 58 w 63"/>
                <a:gd name="T41" fmla="*/ 7 h 80"/>
                <a:gd name="T42" fmla="*/ 60 w 63"/>
                <a:gd name="T43" fmla="*/ 11 h 80"/>
                <a:gd name="T44" fmla="*/ 63 w 63"/>
                <a:gd name="T45" fmla="*/ 15 h 80"/>
                <a:gd name="T46" fmla="*/ 63 w 63"/>
                <a:gd name="T47" fmla="*/ 21 h 80"/>
                <a:gd name="T48" fmla="*/ 60 w 63"/>
                <a:gd name="T49" fmla="*/ 33 h 80"/>
                <a:gd name="T50" fmla="*/ 55 w 63"/>
                <a:gd name="T51" fmla="*/ 37 h 80"/>
                <a:gd name="T52" fmla="*/ 44 w 63"/>
                <a:gd name="T53" fmla="*/ 41 h 80"/>
                <a:gd name="T54" fmla="*/ 31 w 63"/>
                <a:gd name="T55" fmla="*/ 43 h 80"/>
                <a:gd name="T56" fmla="*/ 23 w 63"/>
                <a:gd name="T57" fmla="*/ 43 h 80"/>
                <a:gd name="T58" fmla="*/ 23 w 63"/>
                <a:gd name="T59" fmla="*/ 71 h 80"/>
                <a:gd name="T60" fmla="*/ 24 w 63"/>
                <a:gd name="T61" fmla="*/ 74 h 80"/>
                <a:gd name="T62" fmla="*/ 25 w 63"/>
                <a:gd name="T63" fmla="*/ 75 h 80"/>
                <a:gd name="T64" fmla="*/ 30 w 63"/>
                <a:gd name="T65" fmla="*/ 77 h 80"/>
                <a:gd name="T66" fmla="*/ 34 w 63"/>
                <a:gd name="T67" fmla="*/ 77 h 80"/>
                <a:gd name="T68" fmla="*/ 34 w 63"/>
                <a:gd name="T69" fmla="*/ 80 h 80"/>
                <a:gd name="T70" fmla="*/ 0 w 63"/>
                <a:gd name="T71" fmla="*/ 80 h 80"/>
                <a:gd name="T72" fmla="*/ 0 w 63"/>
                <a:gd name="T73" fmla="*/ 77 h 80"/>
                <a:gd name="T74" fmla="*/ 3 w 63"/>
                <a:gd name="T75" fmla="*/ 77 h 80"/>
                <a:gd name="T76" fmla="*/ 5 w 63"/>
                <a:gd name="T77" fmla="*/ 75 h 80"/>
                <a:gd name="T78" fmla="*/ 10 w 63"/>
                <a:gd name="T79" fmla="*/ 71 h 80"/>
                <a:gd name="T80" fmla="*/ 10 w 63"/>
                <a:gd name="T81" fmla="*/ 11 h 80"/>
                <a:gd name="T82" fmla="*/ 8 w 63"/>
                <a:gd name="T83" fmla="*/ 7 h 80"/>
                <a:gd name="T84" fmla="*/ 7 w 63"/>
                <a:gd name="T85" fmla="*/ 4 h 80"/>
                <a:gd name="T86" fmla="*/ 5 w 63"/>
                <a:gd name="T87" fmla="*/ 3 h 80"/>
                <a:gd name="T88" fmla="*/ 3 w 63"/>
                <a:gd name="T89" fmla="*/ 3 h 80"/>
                <a:gd name="T90" fmla="*/ 0 w 63"/>
                <a:gd name="T91" fmla="*/ 1 h 80"/>
                <a:gd name="T92" fmla="*/ 0 w 63"/>
                <a:gd name="T93" fmla="*/ 0 h 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3"/>
                <a:gd name="T142" fmla="*/ 0 h 80"/>
                <a:gd name="T143" fmla="*/ 63 w 63"/>
                <a:gd name="T144" fmla="*/ 80 h 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3" h="80">
                  <a:moveTo>
                    <a:pt x="24" y="3"/>
                  </a:moveTo>
                  <a:lnTo>
                    <a:pt x="24" y="4"/>
                  </a:lnTo>
                  <a:lnTo>
                    <a:pt x="23" y="4"/>
                  </a:lnTo>
                  <a:lnTo>
                    <a:pt x="23" y="40"/>
                  </a:lnTo>
                  <a:lnTo>
                    <a:pt x="34" y="40"/>
                  </a:lnTo>
                  <a:lnTo>
                    <a:pt x="40" y="38"/>
                  </a:lnTo>
                  <a:lnTo>
                    <a:pt x="44" y="35"/>
                  </a:lnTo>
                  <a:lnTo>
                    <a:pt x="47" y="31"/>
                  </a:lnTo>
                  <a:lnTo>
                    <a:pt x="48" y="27"/>
                  </a:lnTo>
                  <a:lnTo>
                    <a:pt x="48" y="17"/>
                  </a:lnTo>
                  <a:lnTo>
                    <a:pt x="47" y="13"/>
                  </a:lnTo>
                  <a:lnTo>
                    <a:pt x="45" y="10"/>
                  </a:lnTo>
                  <a:lnTo>
                    <a:pt x="44" y="8"/>
                  </a:lnTo>
                  <a:lnTo>
                    <a:pt x="40" y="5"/>
                  </a:lnTo>
                  <a:lnTo>
                    <a:pt x="37" y="4"/>
                  </a:lnTo>
                  <a:lnTo>
                    <a:pt x="31" y="3"/>
                  </a:lnTo>
                  <a:lnTo>
                    <a:pt x="24" y="3"/>
                  </a:lnTo>
                  <a:close/>
                  <a:moveTo>
                    <a:pt x="0" y="0"/>
                  </a:moveTo>
                  <a:lnTo>
                    <a:pt x="44" y="0"/>
                  </a:lnTo>
                  <a:lnTo>
                    <a:pt x="50" y="1"/>
                  </a:lnTo>
                  <a:lnTo>
                    <a:pt x="58" y="7"/>
                  </a:lnTo>
                  <a:lnTo>
                    <a:pt x="60" y="11"/>
                  </a:lnTo>
                  <a:lnTo>
                    <a:pt x="63" y="15"/>
                  </a:lnTo>
                  <a:lnTo>
                    <a:pt x="63" y="21"/>
                  </a:lnTo>
                  <a:lnTo>
                    <a:pt x="60" y="33"/>
                  </a:lnTo>
                  <a:lnTo>
                    <a:pt x="55" y="37"/>
                  </a:lnTo>
                  <a:lnTo>
                    <a:pt x="44" y="41"/>
                  </a:lnTo>
                  <a:lnTo>
                    <a:pt x="31" y="43"/>
                  </a:lnTo>
                  <a:lnTo>
                    <a:pt x="23" y="43"/>
                  </a:lnTo>
                  <a:lnTo>
                    <a:pt x="23" y="71"/>
                  </a:lnTo>
                  <a:lnTo>
                    <a:pt x="24" y="74"/>
                  </a:lnTo>
                  <a:lnTo>
                    <a:pt x="25" y="75"/>
                  </a:lnTo>
                  <a:lnTo>
                    <a:pt x="30" y="77"/>
                  </a:lnTo>
                  <a:lnTo>
                    <a:pt x="34" y="77"/>
                  </a:lnTo>
                  <a:lnTo>
                    <a:pt x="34" y="80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3" y="77"/>
                  </a:lnTo>
                  <a:lnTo>
                    <a:pt x="5" y="75"/>
                  </a:lnTo>
                  <a:lnTo>
                    <a:pt x="10" y="71"/>
                  </a:lnTo>
                  <a:lnTo>
                    <a:pt x="10" y="11"/>
                  </a:lnTo>
                  <a:lnTo>
                    <a:pt x="8" y="7"/>
                  </a:lnTo>
                  <a:lnTo>
                    <a:pt x="7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96"/>
          <p:cNvGrpSpPr>
            <a:grpSpLocks/>
          </p:cNvGrpSpPr>
          <p:nvPr/>
        </p:nvGrpSpPr>
        <p:grpSpPr bwMode="auto">
          <a:xfrm>
            <a:off x="4929188" y="2106613"/>
            <a:ext cx="3273425" cy="1851025"/>
            <a:chOff x="3105" y="1327"/>
            <a:chExt cx="2062" cy="1166"/>
          </a:xfrm>
        </p:grpSpPr>
        <p:sp>
          <p:nvSpPr>
            <p:cNvPr id="56351" name="Freeform 97"/>
            <p:cNvSpPr>
              <a:spLocks noEditPoints="1"/>
            </p:cNvSpPr>
            <p:nvPr/>
          </p:nvSpPr>
          <p:spPr bwMode="auto">
            <a:xfrm>
              <a:off x="4259" y="1622"/>
              <a:ext cx="62" cy="80"/>
            </a:xfrm>
            <a:custGeom>
              <a:avLst/>
              <a:gdLst>
                <a:gd name="T0" fmla="*/ 24 w 62"/>
                <a:gd name="T1" fmla="*/ 2 h 80"/>
                <a:gd name="T2" fmla="*/ 24 w 62"/>
                <a:gd name="T3" fmla="*/ 4 h 80"/>
                <a:gd name="T4" fmla="*/ 22 w 62"/>
                <a:gd name="T5" fmla="*/ 4 h 80"/>
                <a:gd name="T6" fmla="*/ 22 w 62"/>
                <a:gd name="T7" fmla="*/ 40 h 80"/>
                <a:gd name="T8" fmla="*/ 34 w 62"/>
                <a:gd name="T9" fmla="*/ 40 h 80"/>
                <a:gd name="T10" fmla="*/ 40 w 62"/>
                <a:gd name="T11" fmla="*/ 38 h 80"/>
                <a:gd name="T12" fmla="*/ 44 w 62"/>
                <a:gd name="T13" fmla="*/ 35 h 80"/>
                <a:gd name="T14" fmla="*/ 47 w 62"/>
                <a:gd name="T15" fmla="*/ 31 h 80"/>
                <a:gd name="T16" fmla="*/ 48 w 62"/>
                <a:gd name="T17" fmla="*/ 27 h 80"/>
                <a:gd name="T18" fmla="*/ 48 w 62"/>
                <a:gd name="T19" fmla="*/ 17 h 80"/>
                <a:gd name="T20" fmla="*/ 47 w 62"/>
                <a:gd name="T21" fmla="*/ 12 h 80"/>
                <a:gd name="T22" fmla="*/ 45 w 62"/>
                <a:gd name="T23" fmla="*/ 10 h 80"/>
                <a:gd name="T24" fmla="*/ 44 w 62"/>
                <a:gd name="T25" fmla="*/ 8 h 80"/>
                <a:gd name="T26" fmla="*/ 40 w 62"/>
                <a:gd name="T27" fmla="*/ 5 h 80"/>
                <a:gd name="T28" fmla="*/ 37 w 62"/>
                <a:gd name="T29" fmla="*/ 4 h 80"/>
                <a:gd name="T30" fmla="*/ 31 w 62"/>
                <a:gd name="T31" fmla="*/ 2 h 80"/>
                <a:gd name="T32" fmla="*/ 24 w 62"/>
                <a:gd name="T33" fmla="*/ 2 h 80"/>
                <a:gd name="T34" fmla="*/ 0 w 62"/>
                <a:gd name="T35" fmla="*/ 0 h 80"/>
                <a:gd name="T36" fmla="*/ 44 w 62"/>
                <a:gd name="T37" fmla="*/ 0 h 80"/>
                <a:gd name="T38" fmla="*/ 50 w 62"/>
                <a:gd name="T39" fmla="*/ 1 h 80"/>
                <a:gd name="T40" fmla="*/ 58 w 62"/>
                <a:gd name="T41" fmla="*/ 7 h 80"/>
                <a:gd name="T42" fmla="*/ 60 w 62"/>
                <a:gd name="T43" fmla="*/ 11 h 80"/>
                <a:gd name="T44" fmla="*/ 62 w 62"/>
                <a:gd name="T45" fmla="*/ 15 h 80"/>
                <a:gd name="T46" fmla="*/ 62 w 62"/>
                <a:gd name="T47" fmla="*/ 21 h 80"/>
                <a:gd name="T48" fmla="*/ 60 w 62"/>
                <a:gd name="T49" fmla="*/ 32 h 80"/>
                <a:gd name="T50" fmla="*/ 55 w 62"/>
                <a:gd name="T51" fmla="*/ 37 h 80"/>
                <a:gd name="T52" fmla="*/ 44 w 62"/>
                <a:gd name="T53" fmla="*/ 41 h 80"/>
                <a:gd name="T54" fmla="*/ 31 w 62"/>
                <a:gd name="T55" fmla="*/ 42 h 80"/>
                <a:gd name="T56" fmla="*/ 22 w 62"/>
                <a:gd name="T57" fmla="*/ 42 h 80"/>
                <a:gd name="T58" fmla="*/ 22 w 62"/>
                <a:gd name="T59" fmla="*/ 71 h 80"/>
                <a:gd name="T60" fmla="*/ 24 w 62"/>
                <a:gd name="T61" fmla="*/ 74 h 80"/>
                <a:gd name="T62" fmla="*/ 25 w 62"/>
                <a:gd name="T63" fmla="*/ 75 h 80"/>
                <a:gd name="T64" fmla="*/ 30 w 62"/>
                <a:gd name="T65" fmla="*/ 77 h 80"/>
                <a:gd name="T66" fmla="*/ 34 w 62"/>
                <a:gd name="T67" fmla="*/ 77 h 80"/>
                <a:gd name="T68" fmla="*/ 34 w 62"/>
                <a:gd name="T69" fmla="*/ 80 h 80"/>
                <a:gd name="T70" fmla="*/ 0 w 62"/>
                <a:gd name="T71" fmla="*/ 80 h 80"/>
                <a:gd name="T72" fmla="*/ 0 w 62"/>
                <a:gd name="T73" fmla="*/ 77 h 80"/>
                <a:gd name="T74" fmla="*/ 2 w 62"/>
                <a:gd name="T75" fmla="*/ 77 h 80"/>
                <a:gd name="T76" fmla="*/ 5 w 62"/>
                <a:gd name="T77" fmla="*/ 75 h 80"/>
                <a:gd name="T78" fmla="*/ 10 w 62"/>
                <a:gd name="T79" fmla="*/ 71 h 80"/>
                <a:gd name="T80" fmla="*/ 10 w 62"/>
                <a:gd name="T81" fmla="*/ 11 h 80"/>
                <a:gd name="T82" fmla="*/ 8 w 62"/>
                <a:gd name="T83" fmla="*/ 7 h 80"/>
                <a:gd name="T84" fmla="*/ 7 w 62"/>
                <a:gd name="T85" fmla="*/ 4 h 80"/>
                <a:gd name="T86" fmla="*/ 5 w 62"/>
                <a:gd name="T87" fmla="*/ 2 h 80"/>
                <a:gd name="T88" fmla="*/ 2 w 62"/>
                <a:gd name="T89" fmla="*/ 2 h 80"/>
                <a:gd name="T90" fmla="*/ 0 w 62"/>
                <a:gd name="T91" fmla="*/ 1 h 80"/>
                <a:gd name="T92" fmla="*/ 0 w 62"/>
                <a:gd name="T93" fmla="*/ 0 h 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2"/>
                <a:gd name="T142" fmla="*/ 0 h 80"/>
                <a:gd name="T143" fmla="*/ 62 w 62"/>
                <a:gd name="T144" fmla="*/ 80 h 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2" h="80">
                  <a:moveTo>
                    <a:pt x="24" y="2"/>
                  </a:moveTo>
                  <a:lnTo>
                    <a:pt x="24" y="4"/>
                  </a:lnTo>
                  <a:lnTo>
                    <a:pt x="22" y="4"/>
                  </a:lnTo>
                  <a:lnTo>
                    <a:pt x="22" y="40"/>
                  </a:lnTo>
                  <a:lnTo>
                    <a:pt x="34" y="40"/>
                  </a:lnTo>
                  <a:lnTo>
                    <a:pt x="40" y="38"/>
                  </a:lnTo>
                  <a:lnTo>
                    <a:pt x="44" y="35"/>
                  </a:lnTo>
                  <a:lnTo>
                    <a:pt x="47" y="31"/>
                  </a:lnTo>
                  <a:lnTo>
                    <a:pt x="48" y="27"/>
                  </a:lnTo>
                  <a:lnTo>
                    <a:pt x="48" y="17"/>
                  </a:lnTo>
                  <a:lnTo>
                    <a:pt x="47" y="12"/>
                  </a:lnTo>
                  <a:lnTo>
                    <a:pt x="45" y="10"/>
                  </a:lnTo>
                  <a:lnTo>
                    <a:pt x="44" y="8"/>
                  </a:lnTo>
                  <a:lnTo>
                    <a:pt x="40" y="5"/>
                  </a:lnTo>
                  <a:lnTo>
                    <a:pt x="37" y="4"/>
                  </a:lnTo>
                  <a:lnTo>
                    <a:pt x="31" y="2"/>
                  </a:lnTo>
                  <a:lnTo>
                    <a:pt x="24" y="2"/>
                  </a:lnTo>
                  <a:close/>
                  <a:moveTo>
                    <a:pt x="0" y="0"/>
                  </a:moveTo>
                  <a:lnTo>
                    <a:pt x="44" y="0"/>
                  </a:lnTo>
                  <a:lnTo>
                    <a:pt x="50" y="1"/>
                  </a:lnTo>
                  <a:lnTo>
                    <a:pt x="58" y="7"/>
                  </a:lnTo>
                  <a:lnTo>
                    <a:pt x="60" y="11"/>
                  </a:lnTo>
                  <a:lnTo>
                    <a:pt x="62" y="15"/>
                  </a:lnTo>
                  <a:lnTo>
                    <a:pt x="62" y="21"/>
                  </a:lnTo>
                  <a:lnTo>
                    <a:pt x="60" y="32"/>
                  </a:lnTo>
                  <a:lnTo>
                    <a:pt x="55" y="37"/>
                  </a:lnTo>
                  <a:lnTo>
                    <a:pt x="44" y="41"/>
                  </a:lnTo>
                  <a:lnTo>
                    <a:pt x="31" y="42"/>
                  </a:lnTo>
                  <a:lnTo>
                    <a:pt x="22" y="42"/>
                  </a:lnTo>
                  <a:lnTo>
                    <a:pt x="22" y="71"/>
                  </a:lnTo>
                  <a:lnTo>
                    <a:pt x="24" y="74"/>
                  </a:lnTo>
                  <a:lnTo>
                    <a:pt x="25" y="75"/>
                  </a:lnTo>
                  <a:lnTo>
                    <a:pt x="30" y="77"/>
                  </a:lnTo>
                  <a:lnTo>
                    <a:pt x="34" y="77"/>
                  </a:lnTo>
                  <a:lnTo>
                    <a:pt x="34" y="80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2" y="77"/>
                  </a:lnTo>
                  <a:lnTo>
                    <a:pt x="5" y="75"/>
                  </a:lnTo>
                  <a:lnTo>
                    <a:pt x="10" y="71"/>
                  </a:lnTo>
                  <a:lnTo>
                    <a:pt x="10" y="11"/>
                  </a:lnTo>
                  <a:lnTo>
                    <a:pt x="8" y="7"/>
                  </a:lnTo>
                  <a:lnTo>
                    <a:pt x="7" y="4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2" name="Freeform 98"/>
            <p:cNvSpPr>
              <a:spLocks/>
            </p:cNvSpPr>
            <p:nvPr/>
          </p:nvSpPr>
          <p:spPr bwMode="auto">
            <a:xfrm>
              <a:off x="4329" y="1620"/>
              <a:ext cx="10" cy="30"/>
            </a:xfrm>
            <a:custGeom>
              <a:avLst/>
              <a:gdLst>
                <a:gd name="T0" fmla="*/ 2 w 10"/>
                <a:gd name="T1" fmla="*/ 0 h 30"/>
                <a:gd name="T2" fmla="*/ 7 w 10"/>
                <a:gd name="T3" fmla="*/ 0 h 30"/>
                <a:gd name="T4" fmla="*/ 10 w 10"/>
                <a:gd name="T5" fmla="*/ 3 h 30"/>
                <a:gd name="T6" fmla="*/ 10 w 10"/>
                <a:gd name="T7" fmla="*/ 7 h 30"/>
                <a:gd name="T8" fmla="*/ 8 w 10"/>
                <a:gd name="T9" fmla="*/ 17 h 30"/>
                <a:gd name="T10" fmla="*/ 7 w 10"/>
                <a:gd name="T11" fmla="*/ 30 h 30"/>
                <a:gd name="T12" fmla="*/ 4 w 10"/>
                <a:gd name="T13" fmla="*/ 30 h 30"/>
                <a:gd name="T14" fmla="*/ 0 w 10"/>
                <a:gd name="T15" fmla="*/ 7 h 30"/>
                <a:gd name="T16" fmla="*/ 0 w 10"/>
                <a:gd name="T17" fmla="*/ 3 h 30"/>
                <a:gd name="T18" fmla="*/ 2 w 10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0"/>
                <a:gd name="T32" fmla="*/ 10 w 1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0">
                  <a:moveTo>
                    <a:pt x="2" y="0"/>
                  </a:moveTo>
                  <a:lnTo>
                    <a:pt x="7" y="0"/>
                  </a:lnTo>
                  <a:lnTo>
                    <a:pt x="10" y="3"/>
                  </a:lnTo>
                  <a:lnTo>
                    <a:pt x="10" y="7"/>
                  </a:lnTo>
                  <a:lnTo>
                    <a:pt x="8" y="17"/>
                  </a:lnTo>
                  <a:lnTo>
                    <a:pt x="7" y="30"/>
                  </a:lnTo>
                  <a:lnTo>
                    <a:pt x="4" y="30"/>
                  </a:lnTo>
                  <a:lnTo>
                    <a:pt x="0" y="7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3" name="Line 99"/>
            <p:cNvSpPr>
              <a:spLocks noChangeShapeType="1"/>
            </p:cNvSpPr>
            <p:nvPr/>
          </p:nvSpPr>
          <p:spPr bwMode="auto">
            <a:xfrm flipH="1">
              <a:off x="4974" y="1452"/>
              <a:ext cx="190" cy="31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4" name="Line 100"/>
            <p:cNvSpPr>
              <a:spLocks noChangeShapeType="1"/>
            </p:cNvSpPr>
            <p:nvPr/>
          </p:nvSpPr>
          <p:spPr bwMode="auto">
            <a:xfrm flipH="1">
              <a:off x="4541" y="1762"/>
              <a:ext cx="433" cy="2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5" name="Line 101"/>
            <p:cNvSpPr>
              <a:spLocks noChangeShapeType="1"/>
            </p:cNvSpPr>
            <p:nvPr/>
          </p:nvSpPr>
          <p:spPr bwMode="auto">
            <a:xfrm>
              <a:off x="4541" y="1787"/>
              <a:ext cx="620" cy="33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6" name="Line 102"/>
            <p:cNvSpPr>
              <a:spLocks noChangeShapeType="1"/>
            </p:cNvSpPr>
            <p:nvPr/>
          </p:nvSpPr>
          <p:spPr bwMode="auto">
            <a:xfrm flipV="1">
              <a:off x="5161" y="1450"/>
              <a:ext cx="0" cy="67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7" name="Line 103"/>
            <p:cNvSpPr>
              <a:spLocks noChangeShapeType="1"/>
            </p:cNvSpPr>
            <p:nvPr/>
          </p:nvSpPr>
          <p:spPr bwMode="auto">
            <a:xfrm flipH="1">
              <a:off x="4541" y="1450"/>
              <a:ext cx="620" cy="33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8" name="Line 104"/>
            <p:cNvSpPr>
              <a:spLocks noChangeShapeType="1"/>
            </p:cNvSpPr>
            <p:nvPr/>
          </p:nvSpPr>
          <p:spPr bwMode="auto">
            <a:xfrm flipH="1" flipV="1">
              <a:off x="3603" y="1652"/>
              <a:ext cx="193" cy="36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59" name="Line 105"/>
            <p:cNvSpPr>
              <a:spLocks noChangeShapeType="1"/>
            </p:cNvSpPr>
            <p:nvPr/>
          </p:nvSpPr>
          <p:spPr bwMode="auto">
            <a:xfrm flipH="1">
              <a:off x="3603" y="1343"/>
              <a:ext cx="189" cy="30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0" name="Line 106"/>
            <p:cNvSpPr>
              <a:spLocks noChangeShapeType="1"/>
            </p:cNvSpPr>
            <p:nvPr/>
          </p:nvSpPr>
          <p:spPr bwMode="auto">
            <a:xfrm flipH="1">
              <a:off x="3170" y="1652"/>
              <a:ext cx="433" cy="2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1" name="Line 107"/>
            <p:cNvSpPr>
              <a:spLocks noChangeShapeType="1"/>
            </p:cNvSpPr>
            <p:nvPr/>
          </p:nvSpPr>
          <p:spPr bwMode="auto">
            <a:xfrm>
              <a:off x="3170" y="1679"/>
              <a:ext cx="619" cy="33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2" name="Line 108"/>
            <p:cNvSpPr>
              <a:spLocks noChangeShapeType="1"/>
            </p:cNvSpPr>
            <p:nvPr/>
          </p:nvSpPr>
          <p:spPr bwMode="auto">
            <a:xfrm flipV="1">
              <a:off x="3789" y="1342"/>
              <a:ext cx="1" cy="67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3" name="Line 109"/>
            <p:cNvSpPr>
              <a:spLocks noChangeShapeType="1"/>
            </p:cNvSpPr>
            <p:nvPr/>
          </p:nvSpPr>
          <p:spPr bwMode="auto">
            <a:xfrm flipH="1">
              <a:off x="3170" y="1342"/>
              <a:ext cx="620" cy="33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4" name="Line 110"/>
            <p:cNvSpPr>
              <a:spLocks noChangeShapeType="1"/>
            </p:cNvSpPr>
            <p:nvPr/>
          </p:nvSpPr>
          <p:spPr bwMode="auto">
            <a:xfrm flipH="1" flipV="1">
              <a:off x="4974" y="1762"/>
              <a:ext cx="193" cy="36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5" name="Freeform 111"/>
            <p:cNvSpPr>
              <a:spLocks/>
            </p:cNvSpPr>
            <p:nvPr/>
          </p:nvSpPr>
          <p:spPr bwMode="auto">
            <a:xfrm>
              <a:off x="3105" y="1959"/>
              <a:ext cx="77" cy="117"/>
            </a:xfrm>
            <a:custGeom>
              <a:avLst/>
              <a:gdLst>
                <a:gd name="T0" fmla="*/ 41 w 77"/>
                <a:gd name="T1" fmla="*/ 0 h 117"/>
                <a:gd name="T2" fmla="*/ 55 w 77"/>
                <a:gd name="T3" fmla="*/ 5 h 117"/>
                <a:gd name="T4" fmla="*/ 64 w 77"/>
                <a:gd name="T5" fmla="*/ 4 h 117"/>
                <a:gd name="T6" fmla="*/ 65 w 77"/>
                <a:gd name="T7" fmla="*/ 0 h 117"/>
                <a:gd name="T8" fmla="*/ 72 w 77"/>
                <a:gd name="T9" fmla="*/ 35 h 117"/>
                <a:gd name="T10" fmla="*/ 68 w 77"/>
                <a:gd name="T11" fmla="*/ 28 h 117"/>
                <a:gd name="T12" fmla="*/ 57 w 77"/>
                <a:gd name="T13" fmla="*/ 14 h 117"/>
                <a:gd name="T14" fmla="*/ 44 w 77"/>
                <a:gd name="T15" fmla="*/ 5 h 117"/>
                <a:gd name="T16" fmla="*/ 28 w 77"/>
                <a:gd name="T17" fmla="*/ 7 h 117"/>
                <a:gd name="T18" fmla="*/ 21 w 77"/>
                <a:gd name="T19" fmla="*/ 13 h 117"/>
                <a:gd name="T20" fmla="*/ 20 w 77"/>
                <a:gd name="T21" fmla="*/ 25 h 117"/>
                <a:gd name="T22" fmla="*/ 24 w 77"/>
                <a:gd name="T23" fmla="*/ 34 h 117"/>
                <a:gd name="T24" fmla="*/ 41 w 77"/>
                <a:gd name="T25" fmla="*/ 45 h 117"/>
                <a:gd name="T26" fmla="*/ 74 w 77"/>
                <a:gd name="T27" fmla="*/ 73 h 117"/>
                <a:gd name="T28" fmla="*/ 77 w 77"/>
                <a:gd name="T29" fmla="*/ 85 h 117"/>
                <a:gd name="T30" fmla="*/ 65 w 77"/>
                <a:gd name="T31" fmla="*/ 108 h 117"/>
                <a:gd name="T32" fmla="*/ 41 w 77"/>
                <a:gd name="T33" fmla="*/ 117 h 117"/>
                <a:gd name="T34" fmla="*/ 17 w 77"/>
                <a:gd name="T35" fmla="*/ 113 h 117"/>
                <a:gd name="T36" fmla="*/ 10 w 77"/>
                <a:gd name="T37" fmla="*/ 114 h 117"/>
                <a:gd name="T38" fmla="*/ 5 w 77"/>
                <a:gd name="T39" fmla="*/ 117 h 117"/>
                <a:gd name="T40" fmla="*/ 2 w 77"/>
                <a:gd name="T41" fmla="*/ 81 h 117"/>
                <a:gd name="T42" fmla="*/ 17 w 77"/>
                <a:gd name="T43" fmla="*/ 105 h 117"/>
                <a:gd name="T44" fmla="*/ 38 w 77"/>
                <a:gd name="T45" fmla="*/ 113 h 117"/>
                <a:gd name="T46" fmla="*/ 52 w 77"/>
                <a:gd name="T47" fmla="*/ 107 h 117"/>
                <a:gd name="T48" fmla="*/ 58 w 77"/>
                <a:gd name="T49" fmla="*/ 97 h 117"/>
                <a:gd name="T50" fmla="*/ 57 w 77"/>
                <a:gd name="T51" fmla="*/ 83 h 117"/>
                <a:gd name="T52" fmla="*/ 40 w 77"/>
                <a:gd name="T53" fmla="*/ 68 h 117"/>
                <a:gd name="T54" fmla="*/ 20 w 77"/>
                <a:gd name="T55" fmla="*/ 54 h 117"/>
                <a:gd name="T56" fmla="*/ 7 w 77"/>
                <a:gd name="T57" fmla="*/ 40 h 117"/>
                <a:gd name="T58" fmla="*/ 5 w 77"/>
                <a:gd name="T59" fmla="*/ 23 h 117"/>
                <a:gd name="T60" fmla="*/ 8 w 77"/>
                <a:gd name="T61" fmla="*/ 15 h 117"/>
                <a:gd name="T62" fmla="*/ 18 w 77"/>
                <a:gd name="T63" fmla="*/ 4 h 117"/>
                <a:gd name="T64" fmla="*/ 30 w 77"/>
                <a:gd name="T65" fmla="*/ 0 h 1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7"/>
                <a:gd name="T100" fmla="*/ 0 h 117"/>
                <a:gd name="T101" fmla="*/ 77 w 77"/>
                <a:gd name="T102" fmla="*/ 117 h 1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7" h="117">
                  <a:moveTo>
                    <a:pt x="30" y="0"/>
                  </a:moveTo>
                  <a:lnTo>
                    <a:pt x="41" y="0"/>
                  </a:lnTo>
                  <a:lnTo>
                    <a:pt x="48" y="1"/>
                  </a:lnTo>
                  <a:lnTo>
                    <a:pt x="55" y="5"/>
                  </a:lnTo>
                  <a:lnTo>
                    <a:pt x="62" y="5"/>
                  </a:lnTo>
                  <a:lnTo>
                    <a:pt x="64" y="4"/>
                  </a:lnTo>
                  <a:lnTo>
                    <a:pt x="65" y="1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2" y="35"/>
                  </a:lnTo>
                  <a:lnTo>
                    <a:pt x="70" y="35"/>
                  </a:lnTo>
                  <a:lnTo>
                    <a:pt x="68" y="28"/>
                  </a:lnTo>
                  <a:lnTo>
                    <a:pt x="65" y="23"/>
                  </a:lnTo>
                  <a:lnTo>
                    <a:pt x="57" y="14"/>
                  </a:lnTo>
                  <a:lnTo>
                    <a:pt x="51" y="10"/>
                  </a:lnTo>
                  <a:lnTo>
                    <a:pt x="44" y="5"/>
                  </a:lnTo>
                  <a:lnTo>
                    <a:pt x="32" y="5"/>
                  </a:lnTo>
                  <a:lnTo>
                    <a:pt x="28" y="7"/>
                  </a:lnTo>
                  <a:lnTo>
                    <a:pt x="24" y="10"/>
                  </a:lnTo>
                  <a:lnTo>
                    <a:pt x="21" y="13"/>
                  </a:lnTo>
                  <a:lnTo>
                    <a:pt x="20" y="17"/>
                  </a:lnTo>
                  <a:lnTo>
                    <a:pt x="20" y="25"/>
                  </a:lnTo>
                  <a:lnTo>
                    <a:pt x="21" y="30"/>
                  </a:lnTo>
                  <a:lnTo>
                    <a:pt x="24" y="34"/>
                  </a:lnTo>
                  <a:lnTo>
                    <a:pt x="30" y="40"/>
                  </a:lnTo>
                  <a:lnTo>
                    <a:pt x="41" y="45"/>
                  </a:lnTo>
                  <a:lnTo>
                    <a:pt x="70" y="67"/>
                  </a:lnTo>
                  <a:lnTo>
                    <a:pt x="74" y="73"/>
                  </a:lnTo>
                  <a:lnTo>
                    <a:pt x="75" y="78"/>
                  </a:lnTo>
                  <a:lnTo>
                    <a:pt x="77" y="85"/>
                  </a:lnTo>
                  <a:lnTo>
                    <a:pt x="74" y="98"/>
                  </a:lnTo>
                  <a:lnTo>
                    <a:pt x="65" y="108"/>
                  </a:lnTo>
                  <a:lnTo>
                    <a:pt x="54" y="115"/>
                  </a:lnTo>
                  <a:lnTo>
                    <a:pt x="41" y="117"/>
                  </a:lnTo>
                  <a:lnTo>
                    <a:pt x="30" y="117"/>
                  </a:lnTo>
                  <a:lnTo>
                    <a:pt x="17" y="113"/>
                  </a:lnTo>
                  <a:lnTo>
                    <a:pt x="11" y="113"/>
                  </a:lnTo>
                  <a:lnTo>
                    <a:pt x="10" y="114"/>
                  </a:lnTo>
                  <a:lnTo>
                    <a:pt x="8" y="117"/>
                  </a:lnTo>
                  <a:lnTo>
                    <a:pt x="5" y="117"/>
                  </a:lnTo>
                  <a:lnTo>
                    <a:pt x="0" y="81"/>
                  </a:lnTo>
                  <a:lnTo>
                    <a:pt x="2" y="81"/>
                  </a:lnTo>
                  <a:lnTo>
                    <a:pt x="10" y="95"/>
                  </a:lnTo>
                  <a:lnTo>
                    <a:pt x="17" y="105"/>
                  </a:lnTo>
                  <a:lnTo>
                    <a:pt x="24" y="110"/>
                  </a:lnTo>
                  <a:lnTo>
                    <a:pt x="38" y="113"/>
                  </a:lnTo>
                  <a:lnTo>
                    <a:pt x="50" y="110"/>
                  </a:lnTo>
                  <a:lnTo>
                    <a:pt x="52" y="107"/>
                  </a:lnTo>
                  <a:lnTo>
                    <a:pt x="55" y="103"/>
                  </a:lnTo>
                  <a:lnTo>
                    <a:pt x="58" y="97"/>
                  </a:lnTo>
                  <a:lnTo>
                    <a:pt x="58" y="87"/>
                  </a:lnTo>
                  <a:lnTo>
                    <a:pt x="57" y="83"/>
                  </a:lnTo>
                  <a:lnTo>
                    <a:pt x="45" y="71"/>
                  </a:lnTo>
                  <a:lnTo>
                    <a:pt x="40" y="68"/>
                  </a:lnTo>
                  <a:lnTo>
                    <a:pt x="34" y="64"/>
                  </a:lnTo>
                  <a:lnTo>
                    <a:pt x="20" y="54"/>
                  </a:lnTo>
                  <a:lnTo>
                    <a:pt x="10" y="45"/>
                  </a:lnTo>
                  <a:lnTo>
                    <a:pt x="7" y="40"/>
                  </a:lnTo>
                  <a:lnTo>
                    <a:pt x="5" y="34"/>
                  </a:lnTo>
                  <a:lnTo>
                    <a:pt x="5" y="23"/>
                  </a:lnTo>
                  <a:lnTo>
                    <a:pt x="7" y="18"/>
                  </a:lnTo>
                  <a:lnTo>
                    <a:pt x="8" y="15"/>
                  </a:lnTo>
                  <a:lnTo>
                    <a:pt x="11" y="11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6" name="Freeform 112"/>
            <p:cNvSpPr>
              <a:spLocks/>
            </p:cNvSpPr>
            <p:nvPr/>
          </p:nvSpPr>
          <p:spPr bwMode="auto">
            <a:xfrm>
              <a:off x="3200" y="1959"/>
              <a:ext cx="15" cy="43"/>
            </a:xfrm>
            <a:custGeom>
              <a:avLst/>
              <a:gdLst>
                <a:gd name="T0" fmla="*/ 5 w 15"/>
                <a:gd name="T1" fmla="*/ 0 h 43"/>
                <a:gd name="T2" fmla="*/ 10 w 15"/>
                <a:gd name="T3" fmla="*/ 0 h 43"/>
                <a:gd name="T4" fmla="*/ 13 w 15"/>
                <a:gd name="T5" fmla="*/ 1 h 43"/>
                <a:gd name="T6" fmla="*/ 15 w 15"/>
                <a:gd name="T7" fmla="*/ 3 h 43"/>
                <a:gd name="T8" fmla="*/ 15 w 15"/>
                <a:gd name="T9" fmla="*/ 10 h 43"/>
                <a:gd name="T10" fmla="*/ 13 w 15"/>
                <a:gd name="T11" fmla="*/ 25 h 43"/>
                <a:gd name="T12" fmla="*/ 10 w 15"/>
                <a:gd name="T13" fmla="*/ 43 h 43"/>
                <a:gd name="T14" fmla="*/ 6 w 15"/>
                <a:gd name="T15" fmla="*/ 43 h 43"/>
                <a:gd name="T16" fmla="*/ 3 w 15"/>
                <a:gd name="T17" fmla="*/ 25 h 43"/>
                <a:gd name="T18" fmla="*/ 0 w 15"/>
                <a:gd name="T19" fmla="*/ 10 h 43"/>
                <a:gd name="T20" fmla="*/ 0 w 15"/>
                <a:gd name="T21" fmla="*/ 7 h 43"/>
                <a:gd name="T22" fmla="*/ 3 w 15"/>
                <a:gd name="T23" fmla="*/ 1 h 43"/>
                <a:gd name="T24" fmla="*/ 5 w 15"/>
                <a:gd name="T25" fmla="*/ 0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3"/>
                <a:gd name="T41" fmla="*/ 15 w 15"/>
                <a:gd name="T42" fmla="*/ 43 h 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3">
                  <a:moveTo>
                    <a:pt x="5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10"/>
                  </a:lnTo>
                  <a:lnTo>
                    <a:pt x="13" y="25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3" y="25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7" name="Freeform 113"/>
            <p:cNvSpPr>
              <a:spLocks noEditPoints="1"/>
            </p:cNvSpPr>
            <p:nvPr/>
          </p:nvSpPr>
          <p:spPr bwMode="auto">
            <a:xfrm>
              <a:off x="3236" y="1997"/>
              <a:ext cx="20" cy="79"/>
            </a:xfrm>
            <a:custGeom>
              <a:avLst/>
              <a:gdLst>
                <a:gd name="T0" fmla="*/ 9 w 20"/>
                <a:gd name="T1" fmla="*/ 60 h 79"/>
                <a:gd name="T2" fmla="*/ 13 w 20"/>
                <a:gd name="T3" fmla="*/ 60 h 79"/>
                <a:gd name="T4" fmla="*/ 14 w 20"/>
                <a:gd name="T5" fmla="*/ 62 h 79"/>
                <a:gd name="T6" fmla="*/ 17 w 20"/>
                <a:gd name="T7" fmla="*/ 63 h 79"/>
                <a:gd name="T8" fmla="*/ 19 w 20"/>
                <a:gd name="T9" fmla="*/ 65 h 79"/>
                <a:gd name="T10" fmla="*/ 20 w 20"/>
                <a:gd name="T11" fmla="*/ 67 h 79"/>
                <a:gd name="T12" fmla="*/ 20 w 20"/>
                <a:gd name="T13" fmla="*/ 72 h 79"/>
                <a:gd name="T14" fmla="*/ 19 w 20"/>
                <a:gd name="T15" fmla="*/ 75 h 79"/>
                <a:gd name="T16" fmla="*/ 17 w 20"/>
                <a:gd name="T17" fmla="*/ 76 h 79"/>
                <a:gd name="T18" fmla="*/ 16 w 20"/>
                <a:gd name="T19" fmla="*/ 79 h 79"/>
                <a:gd name="T20" fmla="*/ 9 w 20"/>
                <a:gd name="T21" fmla="*/ 79 h 79"/>
                <a:gd name="T22" fmla="*/ 6 w 20"/>
                <a:gd name="T23" fmla="*/ 77 h 79"/>
                <a:gd name="T24" fmla="*/ 1 w 20"/>
                <a:gd name="T25" fmla="*/ 73 h 79"/>
                <a:gd name="T26" fmla="*/ 0 w 20"/>
                <a:gd name="T27" fmla="*/ 70 h 79"/>
                <a:gd name="T28" fmla="*/ 3 w 20"/>
                <a:gd name="T29" fmla="*/ 65 h 79"/>
                <a:gd name="T30" fmla="*/ 6 w 20"/>
                <a:gd name="T31" fmla="*/ 62 h 79"/>
                <a:gd name="T32" fmla="*/ 9 w 20"/>
                <a:gd name="T33" fmla="*/ 60 h 79"/>
                <a:gd name="T34" fmla="*/ 11 w 20"/>
                <a:gd name="T35" fmla="*/ 0 h 79"/>
                <a:gd name="T36" fmla="*/ 14 w 20"/>
                <a:gd name="T37" fmla="*/ 2 h 79"/>
                <a:gd name="T38" fmla="*/ 19 w 20"/>
                <a:gd name="T39" fmla="*/ 6 h 79"/>
                <a:gd name="T40" fmla="*/ 20 w 20"/>
                <a:gd name="T41" fmla="*/ 9 h 79"/>
                <a:gd name="T42" fmla="*/ 20 w 20"/>
                <a:gd name="T43" fmla="*/ 13 h 79"/>
                <a:gd name="T44" fmla="*/ 19 w 20"/>
                <a:gd name="T45" fmla="*/ 15 h 79"/>
                <a:gd name="T46" fmla="*/ 17 w 20"/>
                <a:gd name="T47" fmla="*/ 17 h 79"/>
                <a:gd name="T48" fmla="*/ 11 w 20"/>
                <a:gd name="T49" fmla="*/ 20 h 79"/>
                <a:gd name="T50" fmla="*/ 9 w 20"/>
                <a:gd name="T51" fmla="*/ 20 h 79"/>
                <a:gd name="T52" fmla="*/ 6 w 20"/>
                <a:gd name="T53" fmla="*/ 19 h 79"/>
                <a:gd name="T54" fmla="*/ 1 w 20"/>
                <a:gd name="T55" fmla="*/ 15 h 79"/>
                <a:gd name="T56" fmla="*/ 0 w 20"/>
                <a:gd name="T57" fmla="*/ 12 h 79"/>
                <a:gd name="T58" fmla="*/ 3 w 20"/>
                <a:gd name="T59" fmla="*/ 6 h 79"/>
                <a:gd name="T60" fmla="*/ 6 w 20"/>
                <a:gd name="T61" fmla="*/ 3 h 79"/>
                <a:gd name="T62" fmla="*/ 11 w 20"/>
                <a:gd name="T63" fmla="*/ 0 h 7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"/>
                <a:gd name="T97" fmla="*/ 0 h 79"/>
                <a:gd name="T98" fmla="*/ 20 w 20"/>
                <a:gd name="T99" fmla="*/ 79 h 7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" h="79">
                  <a:moveTo>
                    <a:pt x="9" y="60"/>
                  </a:moveTo>
                  <a:lnTo>
                    <a:pt x="13" y="60"/>
                  </a:lnTo>
                  <a:lnTo>
                    <a:pt x="14" y="62"/>
                  </a:lnTo>
                  <a:lnTo>
                    <a:pt x="17" y="63"/>
                  </a:lnTo>
                  <a:lnTo>
                    <a:pt x="19" y="65"/>
                  </a:lnTo>
                  <a:lnTo>
                    <a:pt x="20" y="67"/>
                  </a:lnTo>
                  <a:lnTo>
                    <a:pt x="20" y="72"/>
                  </a:lnTo>
                  <a:lnTo>
                    <a:pt x="19" y="75"/>
                  </a:lnTo>
                  <a:lnTo>
                    <a:pt x="17" y="76"/>
                  </a:lnTo>
                  <a:lnTo>
                    <a:pt x="16" y="79"/>
                  </a:lnTo>
                  <a:lnTo>
                    <a:pt x="9" y="79"/>
                  </a:lnTo>
                  <a:lnTo>
                    <a:pt x="6" y="77"/>
                  </a:lnTo>
                  <a:lnTo>
                    <a:pt x="1" y="73"/>
                  </a:lnTo>
                  <a:lnTo>
                    <a:pt x="0" y="70"/>
                  </a:lnTo>
                  <a:lnTo>
                    <a:pt x="3" y="65"/>
                  </a:lnTo>
                  <a:lnTo>
                    <a:pt x="6" y="62"/>
                  </a:lnTo>
                  <a:lnTo>
                    <a:pt x="9" y="60"/>
                  </a:lnTo>
                  <a:close/>
                  <a:moveTo>
                    <a:pt x="11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6" y="19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8" name="Line 114"/>
            <p:cNvSpPr>
              <a:spLocks noChangeShapeType="1"/>
            </p:cNvSpPr>
            <p:nvPr/>
          </p:nvSpPr>
          <p:spPr bwMode="auto">
            <a:xfrm>
              <a:off x="4044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69" name="Line 115"/>
            <p:cNvSpPr>
              <a:spLocks noChangeShapeType="1"/>
            </p:cNvSpPr>
            <p:nvPr/>
          </p:nvSpPr>
          <p:spPr bwMode="auto">
            <a:xfrm>
              <a:off x="4084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0" name="Line 116"/>
            <p:cNvSpPr>
              <a:spLocks noChangeShapeType="1"/>
            </p:cNvSpPr>
            <p:nvPr/>
          </p:nvSpPr>
          <p:spPr bwMode="auto">
            <a:xfrm>
              <a:off x="4124" y="2257"/>
              <a:ext cx="22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1" name="Line 117"/>
            <p:cNvSpPr>
              <a:spLocks noChangeShapeType="1"/>
            </p:cNvSpPr>
            <p:nvPr/>
          </p:nvSpPr>
          <p:spPr bwMode="auto">
            <a:xfrm>
              <a:off x="4166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2" name="Line 118"/>
            <p:cNvSpPr>
              <a:spLocks noChangeShapeType="1"/>
            </p:cNvSpPr>
            <p:nvPr/>
          </p:nvSpPr>
          <p:spPr bwMode="auto">
            <a:xfrm>
              <a:off x="4206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3" name="Line 119"/>
            <p:cNvSpPr>
              <a:spLocks noChangeShapeType="1"/>
            </p:cNvSpPr>
            <p:nvPr/>
          </p:nvSpPr>
          <p:spPr bwMode="auto">
            <a:xfrm>
              <a:off x="4246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4" name="Line 120"/>
            <p:cNvSpPr>
              <a:spLocks noChangeShapeType="1"/>
            </p:cNvSpPr>
            <p:nvPr/>
          </p:nvSpPr>
          <p:spPr bwMode="auto">
            <a:xfrm>
              <a:off x="4286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5" name="Line 121"/>
            <p:cNvSpPr>
              <a:spLocks noChangeShapeType="1"/>
            </p:cNvSpPr>
            <p:nvPr/>
          </p:nvSpPr>
          <p:spPr bwMode="auto">
            <a:xfrm>
              <a:off x="4327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6" name="Line 122"/>
            <p:cNvSpPr>
              <a:spLocks noChangeShapeType="1"/>
            </p:cNvSpPr>
            <p:nvPr/>
          </p:nvSpPr>
          <p:spPr bwMode="auto">
            <a:xfrm>
              <a:off x="4367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7" name="Line 123"/>
            <p:cNvSpPr>
              <a:spLocks noChangeShapeType="1"/>
            </p:cNvSpPr>
            <p:nvPr/>
          </p:nvSpPr>
          <p:spPr bwMode="auto">
            <a:xfrm>
              <a:off x="4407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8" name="Line 124"/>
            <p:cNvSpPr>
              <a:spLocks noChangeShapeType="1"/>
            </p:cNvSpPr>
            <p:nvPr/>
          </p:nvSpPr>
          <p:spPr bwMode="auto">
            <a:xfrm>
              <a:off x="4447" y="2257"/>
              <a:ext cx="20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79" name="Line 125"/>
            <p:cNvSpPr>
              <a:spLocks noChangeShapeType="1"/>
            </p:cNvSpPr>
            <p:nvPr/>
          </p:nvSpPr>
          <p:spPr bwMode="auto">
            <a:xfrm>
              <a:off x="4487" y="2257"/>
              <a:ext cx="21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0" name="Line 126"/>
            <p:cNvSpPr>
              <a:spLocks noChangeShapeType="1"/>
            </p:cNvSpPr>
            <p:nvPr/>
          </p:nvSpPr>
          <p:spPr bwMode="auto">
            <a:xfrm>
              <a:off x="4528" y="2257"/>
              <a:ext cx="13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1" name="Line 127"/>
            <p:cNvSpPr>
              <a:spLocks noChangeShapeType="1"/>
            </p:cNvSpPr>
            <p:nvPr/>
          </p:nvSpPr>
          <p:spPr bwMode="auto">
            <a:xfrm flipV="1">
              <a:off x="3794" y="2479"/>
              <a:ext cx="15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2" name="Line 128"/>
            <p:cNvSpPr>
              <a:spLocks noChangeShapeType="1"/>
            </p:cNvSpPr>
            <p:nvPr/>
          </p:nvSpPr>
          <p:spPr bwMode="auto">
            <a:xfrm flipV="1">
              <a:off x="3824" y="2452"/>
              <a:ext cx="15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3" name="Line 129"/>
            <p:cNvSpPr>
              <a:spLocks noChangeShapeType="1"/>
            </p:cNvSpPr>
            <p:nvPr/>
          </p:nvSpPr>
          <p:spPr bwMode="auto">
            <a:xfrm flipV="1">
              <a:off x="3853" y="2424"/>
              <a:ext cx="14" cy="1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4" name="Line 130"/>
            <p:cNvSpPr>
              <a:spLocks noChangeShapeType="1"/>
            </p:cNvSpPr>
            <p:nvPr/>
          </p:nvSpPr>
          <p:spPr bwMode="auto">
            <a:xfrm flipV="1">
              <a:off x="3883" y="2396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5" name="Line 131"/>
            <p:cNvSpPr>
              <a:spLocks noChangeShapeType="1"/>
            </p:cNvSpPr>
            <p:nvPr/>
          </p:nvSpPr>
          <p:spPr bwMode="auto">
            <a:xfrm flipV="1">
              <a:off x="3912" y="2369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6" name="Line 132"/>
            <p:cNvSpPr>
              <a:spLocks noChangeShapeType="1"/>
            </p:cNvSpPr>
            <p:nvPr/>
          </p:nvSpPr>
          <p:spPr bwMode="auto">
            <a:xfrm flipV="1">
              <a:off x="3941" y="2342"/>
              <a:ext cx="15" cy="1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7" name="Line 133"/>
            <p:cNvSpPr>
              <a:spLocks noChangeShapeType="1"/>
            </p:cNvSpPr>
            <p:nvPr/>
          </p:nvSpPr>
          <p:spPr bwMode="auto">
            <a:xfrm flipV="1">
              <a:off x="3970" y="2313"/>
              <a:ext cx="14" cy="1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8" name="Line 134"/>
            <p:cNvSpPr>
              <a:spLocks noChangeShapeType="1"/>
            </p:cNvSpPr>
            <p:nvPr/>
          </p:nvSpPr>
          <p:spPr bwMode="auto">
            <a:xfrm flipV="1">
              <a:off x="4000" y="2286"/>
              <a:ext cx="14" cy="1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89" name="Line 135"/>
            <p:cNvSpPr>
              <a:spLocks noChangeShapeType="1"/>
            </p:cNvSpPr>
            <p:nvPr/>
          </p:nvSpPr>
          <p:spPr bwMode="auto">
            <a:xfrm flipV="1">
              <a:off x="4029" y="2257"/>
              <a:ext cx="15" cy="1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0" name="Line 136"/>
            <p:cNvSpPr>
              <a:spLocks noChangeShapeType="1"/>
            </p:cNvSpPr>
            <p:nvPr/>
          </p:nvSpPr>
          <p:spPr bwMode="auto">
            <a:xfrm flipV="1">
              <a:off x="4044" y="2217"/>
              <a:ext cx="0" cy="2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1" name="Line 137"/>
            <p:cNvSpPr>
              <a:spLocks noChangeShapeType="1"/>
            </p:cNvSpPr>
            <p:nvPr/>
          </p:nvSpPr>
          <p:spPr bwMode="auto">
            <a:xfrm flipV="1">
              <a:off x="4044" y="217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2" name="Line 138"/>
            <p:cNvSpPr>
              <a:spLocks noChangeShapeType="1"/>
            </p:cNvSpPr>
            <p:nvPr/>
          </p:nvSpPr>
          <p:spPr bwMode="auto">
            <a:xfrm flipV="1">
              <a:off x="4044" y="213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3" name="Line 139"/>
            <p:cNvSpPr>
              <a:spLocks noChangeShapeType="1"/>
            </p:cNvSpPr>
            <p:nvPr/>
          </p:nvSpPr>
          <p:spPr bwMode="auto">
            <a:xfrm flipV="1">
              <a:off x="4044" y="209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4" name="Line 140"/>
            <p:cNvSpPr>
              <a:spLocks noChangeShapeType="1"/>
            </p:cNvSpPr>
            <p:nvPr/>
          </p:nvSpPr>
          <p:spPr bwMode="auto">
            <a:xfrm flipV="1">
              <a:off x="4044" y="2057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5" name="Line 141"/>
            <p:cNvSpPr>
              <a:spLocks noChangeShapeType="1"/>
            </p:cNvSpPr>
            <p:nvPr/>
          </p:nvSpPr>
          <p:spPr bwMode="auto">
            <a:xfrm flipV="1">
              <a:off x="4044" y="201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6" name="Line 142"/>
            <p:cNvSpPr>
              <a:spLocks noChangeShapeType="1"/>
            </p:cNvSpPr>
            <p:nvPr/>
          </p:nvSpPr>
          <p:spPr bwMode="auto">
            <a:xfrm flipV="1">
              <a:off x="4044" y="197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7" name="Line 143"/>
            <p:cNvSpPr>
              <a:spLocks noChangeShapeType="1"/>
            </p:cNvSpPr>
            <p:nvPr/>
          </p:nvSpPr>
          <p:spPr bwMode="auto">
            <a:xfrm flipV="1">
              <a:off x="4044" y="193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8" name="Line 144"/>
            <p:cNvSpPr>
              <a:spLocks noChangeShapeType="1"/>
            </p:cNvSpPr>
            <p:nvPr/>
          </p:nvSpPr>
          <p:spPr bwMode="auto">
            <a:xfrm flipV="1">
              <a:off x="4044" y="1896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99" name="Line 145"/>
            <p:cNvSpPr>
              <a:spLocks noChangeShapeType="1"/>
            </p:cNvSpPr>
            <p:nvPr/>
          </p:nvSpPr>
          <p:spPr bwMode="auto">
            <a:xfrm flipV="1">
              <a:off x="4044" y="1854"/>
              <a:ext cx="0" cy="2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0" name="Line 146"/>
            <p:cNvSpPr>
              <a:spLocks noChangeShapeType="1"/>
            </p:cNvSpPr>
            <p:nvPr/>
          </p:nvSpPr>
          <p:spPr bwMode="auto">
            <a:xfrm flipV="1">
              <a:off x="4044" y="1814"/>
              <a:ext cx="0" cy="2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1" name="Line 147"/>
            <p:cNvSpPr>
              <a:spLocks noChangeShapeType="1"/>
            </p:cNvSpPr>
            <p:nvPr/>
          </p:nvSpPr>
          <p:spPr bwMode="auto">
            <a:xfrm flipV="1">
              <a:off x="4044" y="1787"/>
              <a:ext cx="0" cy="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2" name="Line 148"/>
            <p:cNvSpPr>
              <a:spLocks noChangeShapeType="1"/>
            </p:cNvSpPr>
            <p:nvPr/>
          </p:nvSpPr>
          <p:spPr bwMode="auto">
            <a:xfrm flipV="1">
              <a:off x="4293" y="2257"/>
              <a:ext cx="248" cy="23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3" name="Line 149"/>
            <p:cNvSpPr>
              <a:spLocks noChangeShapeType="1"/>
            </p:cNvSpPr>
            <p:nvPr/>
          </p:nvSpPr>
          <p:spPr bwMode="auto">
            <a:xfrm flipV="1">
              <a:off x="4541" y="1787"/>
              <a:ext cx="0" cy="47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4" name="Line 150"/>
            <p:cNvSpPr>
              <a:spLocks noChangeShapeType="1"/>
            </p:cNvSpPr>
            <p:nvPr/>
          </p:nvSpPr>
          <p:spPr bwMode="auto">
            <a:xfrm flipV="1">
              <a:off x="3794" y="1787"/>
              <a:ext cx="250" cy="23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5" name="Line 151"/>
            <p:cNvSpPr>
              <a:spLocks noChangeShapeType="1"/>
            </p:cNvSpPr>
            <p:nvPr/>
          </p:nvSpPr>
          <p:spPr bwMode="auto">
            <a:xfrm>
              <a:off x="4044" y="1787"/>
              <a:ext cx="497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6" name="Line 152"/>
            <p:cNvSpPr>
              <a:spLocks noChangeShapeType="1"/>
            </p:cNvSpPr>
            <p:nvPr/>
          </p:nvSpPr>
          <p:spPr bwMode="auto">
            <a:xfrm flipH="1">
              <a:off x="4293" y="1787"/>
              <a:ext cx="248" cy="23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7" name="Line 153"/>
            <p:cNvSpPr>
              <a:spLocks noChangeShapeType="1"/>
            </p:cNvSpPr>
            <p:nvPr/>
          </p:nvSpPr>
          <p:spPr bwMode="auto">
            <a:xfrm>
              <a:off x="3794" y="2023"/>
              <a:ext cx="499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8" name="Line 154"/>
            <p:cNvSpPr>
              <a:spLocks noChangeShapeType="1"/>
            </p:cNvSpPr>
            <p:nvPr/>
          </p:nvSpPr>
          <p:spPr bwMode="auto">
            <a:xfrm>
              <a:off x="4293" y="2023"/>
              <a:ext cx="0" cy="47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09" name="Line 155"/>
            <p:cNvSpPr>
              <a:spLocks noChangeShapeType="1"/>
            </p:cNvSpPr>
            <p:nvPr/>
          </p:nvSpPr>
          <p:spPr bwMode="auto">
            <a:xfrm flipH="1">
              <a:off x="3794" y="2493"/>
              <a:ext cx="499" cy="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0" name="Line 156"/>
            <p:cNvSpPr>
              <a:spLocks noChangeShapeType="1"/>
            </p:cNvSpPr>
            <p:nvPr/>
          </p:nvSpPr>
          <p:spPr bwMode="auto">
            <a:xfrm flipV="1">
              <a:off x="3794" y="2023"/>
              <a:ext cx="0" cy="47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1" name="Freeform 157"/>
            <p:cNvSpPr>
              <a:spLocks noEditPoints="1"/>
            </p:cNvSpPr>
            <p:nvPr/>
          </p:nvSpPr>
          <p:spPr bwMode="auto">
            <a:xfrm>
              <a:off x="4783" y="1434"/>
              <a:ext cx="63" cy="80"/>
            </a:xfrm>
            <a:custGeom>
              <a:avLst/>
              <a:gdLst>
                <a:gd name="T0" fmla="*/ 24 w 63"/>
                <a:gd name="T1" fmla="*/ 3 h 80"/>
                <a:gd name="T2" fmla="*/ 24 w 63"/>
                <a:gd name="T3" fmla="*/ 5 h 80"/>
                <a:gd name="T4" fmla="*/ 23 w 63"/>
                <a:gd name="T5" fmla="*/ 5 h 80"/>
                <a:gd name="T6" fmla="*/ 23 w 63"/>
                <a:gd name="T7" fmla="*/ 40 h 80"/>
                <a:gd name="T8" fmla="*/ 34 w 63"/>
                <a:gd name="T9" fmla="*/ 40 h 80"/>
                <a:gd name="T10" fmla="*/ 40 w 63"/>
                <a:gd name="T11" fmla="*/ 39 h 80"/>
                <a:gd name="T12" fmla="*/ 44 w 63"/>
                <a:gd name="T13" fmla="*/ 36 h 80"/>
                <a:gd name="T14" fmla="*/ 47 w 63"/>
                <a:gd name="T15" fmla="*/ 32 h 80"/>
                <a:gd name="T16" fmla="*/ 48 w 63"/>
                <a:gd name="T17" fmla="*/ 28 h 80"/>
                <a:gd name="T18" fmla="*/ 48 w 63"/>
                <a:gd name="T19" fmla="*/ 18 h 80"/>
                <a:gd name="T20" fmla="*/ 47 w 63"/>
                <a:gd name="T21" fmla="*/ 13 h 80"/>
                <a:gd name="T22" fmla="*/ 45 w 63"/>
                <a:gd name="T23" fmla="*/ 10 h 80"/>
                <a:gd name="T24" fmla="*/ 44 w 63"/>
                <a:gd name="T25" fmla="*/ 9 h 80"/>
                <a:gd name="T26" fmla="*/ 40 w 63"/>
                <a:gd name="T27" fmla="*/ 6 h 80"/>
                <a:gd name="T28" fmla="*/ 37 w 63"/>
                <a:gd name="T29" fmla="*/ 5 h 80"/>
                <a:gd name="T30" fmla="*/ 31 w 63"/>
                <a:gd name="T31" fmla="*/ 3 h 80"/>
                <a:gd name="T32" fmla="*/ 24 w 63"/>
                <a:gd name="T33" fmla="*/ 3 h 80"/>
                <a:gd name="T34" fmla="*/ 0 w 63"/>
                <a:gd name="T35" fmla="*/ 0 h 80"/>
                <a:gd name="T36" fmla="*/ 44 w 63"/>
                <a:gd name="T37" fmla="*/ 0 h 80"/>
                <a:gd name="T38" fmla="*/ 50 w 63"/>
                <a:gd name="T39" fmla="*/ 2 h 80"/>
                <a:gd name="T40" fmla="*/ 58 w 63"/>
                <a:gd name="T41" fmla="*/ 8 h 80"/>
                <a:gd name="T42" fmla="*/ 60 w 63"/>
                <a:gd name="T43" fmla="*/ 12 h 80"/>
                <a:gd name="T44" fmla="*/ 63 w 63"/>
                <a:gd name="T45" fmla="*/ 16 h 80"/>
                <a:gd name="T46" fmla="*/ 63 w 63"/>
                <a:gd name="T47" fmla="*/ 22 h 80"/>
                <a:gd name="T48" fmla="*/ 60 w 63"/>
                <a:gd name="T49" fmla="*/ 33 h 80"/>
                <a:gd name="T50" fmla="*/ 55 w 63"/>
                <a:gd name="T51" fmla="*/ 38 h 80"/>
                <a:gd name="T52" fmla="*/ 44 w 63"/>
                <a:gd name="T53" fmla="*/ 42 h 80"/>
                <a:gd name="T54" fmla="*/ 31 w 63"/>
                <a:gd name="T55" fmla="*/ 43 h 80"/>
                <a:gd name="T56" fmla="*/ 23 w 63"/>
                <a:gd name="T57" fmla="*/ 43 h 80"/>
                <a:gd name="T58" fmla="*/ 23 w 63"/>
                <a:gd name="T59" fmla="*/ 72 h 80"/>
                <a:gd name="T60" fmla="*/ 24 w 63"/>
                <a:gd name="T61" fmla="*/ 75 h 80"/>
                <a:gd name="T62" fmla="*/ 25 w 63"/>
                <a:gd name="T63" fmla="*/ 76 h 80"/>
                <a:gd name="T64" fmla="*/ 30 w 63"/>
                <a:gd name="T65" fmla="*/ 78 h 80"/>
                <a:gd name="T66" fmla="*/ 34 w 63"/>
                <a:gd name="T67" fmla="*/ 78 h 80"/>
                <a:gd name="T68" fmla="*/ 34 w 63"/>
                <a:gd name="T69" fmla="*/ 80 h 80"/>
                <a:gd name="T70" fmla="*/ 0 w 63"/>
                <a:gd name="T71" fmla="*/ 80 h 80"/>
                <a:gd name="T72" fmla="*/ 0 w 63"/>
                <a:gd name="T73" fmla="*/ 78 h 80"/>
                <a:gd name="T74" fmla="*/ 3 w 63"/>
                <a:gd name="T75" fmla="*/ 78 h 80"/>
                <a:gd name="T76" fmla="*/ 5 w 63"/>
                <a:gd name="T77" fmla="*/ 76 h 80"/>
                <a:gd name="T78" fmla="*/ 10 w 63"/>
                <a:gd name="T79" fmla="*/ 72 h 80"/>
                <a:gd name="T80" fmla="*/ 10 w 63"/>
                <a:gd name="T81" fmla="*/ 12 h 80"/>
                <a:gd name="T82" fmla="*/ 8 w 63"/>
                <a:gd name="T83" fmla="*/ 8 h 80"/>
                <a:gd name="T84" fmla="*/ 7 w 63"/>
                <a:gd name="T85" fmla="*/ 5 h 80"/>
                <a:gd name="T86" fmla="*/ 5 w 63"/>
                <a:gd name="T87" fmla="*/ 3 h 80"/>
                <a:gd name="T88" fmla="*/ 3 w 63"/>
                <a:gd name="T89" fmla="*/ 3 h 80"/>
                <a:gd name="T90" fmla="*/ 0 w 63"/>
                <a:gd name="T91" fmla="*/ 2 h 80"/>
                <a:gd name="T92" fmla="*/ 0 w 63"/>
                <a:gd name="T93" fmla="*/ 0 h 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3"/>
                <a:gd name="T142" fmla="*/ 0 h 80"/>
                <a:gd name="T143" fmla="*/ 63 w 63"/>
                <a:gd name="T144" fmla="*/ 80 h 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3" h="80">
                  <a:moveTo>
                    <a:pt x="24" y="3"/>
                  </a:moveTo>
                  <a:lnTo>
                    <a:pt x="24" y="5"/>
                  </a:lnTo>
                  <a:lnTo>
                    <a:pt x="23" y="5"/>
                  </a:lnTo>
                  <a:lnTo>
                    <a:pt x="23" y="40"/>
                  </a:lnTo>
                  <a:lnTo>
                    <a:pt x="34" y="40"/>
                  </a:lnTo>
                  <a:lnTo>
                    <a:pt x="40" y="39"/>
                  </a:lnTo>
                  <a:lnTo>
                    <a:pt x="44" y="36"/>
                  </a:lnTo>
                  <a:lnTo>
                    <a:pt x="47" y="32"/>
                  </a:lnTo>
                  <a:lnTo>
                    <a:pt x="48" y="28"/>
                  </a:lnTo>
                  <a:lnTo>
                    <a:pt x="48" y="18"/>
                  </a:lnTo>
                  <a:lnTo>
                    <a:pt x="47" y="13"/>
                  </a:lnTo>
                  <a:lnTo>
                    <a:pt x="45" y="10"/>
                  </a:lnTo>
                  <a:lnTo>
                    <a:pt x="44" y="9"/>
                  </a:lnTo>
                  <a:lnTo>
                    <a:pt x="40" y="6"/>
                  </a:lnTo>
                  <a:lnTo>
                    <a:pt x="37" y="5"/>
                  </a:lnTo>
                  <a:lnTo>
                    <a:pt x="31" y="3"/>
                  </a:lnTo>
                  <a:lnTo>
                    <a:pt x="24" y="3"/>
                  </a:lnTo>
                  <a:close/>
                  <a:moveTo>
                    <a:pt x="0" y="0"/>
                  </a:moveTo>
                  <a:lnTo>
                    <a:pt x="44" y="0"/>
                  </a:lnTo>
                  <a:lnTo>
                    <a:pt x="50" y="2"/>
                  </a:lnTo>
                  <a:lnTo>
                    <a:pt x="58" y="8"/>
                  </a:lnTo>
                  <a:lnTo>
                    <a:pt x="60" y="12"/>
                  </a:lnTo>
                  <a:lnTo>
                    <a:pt x="63" y="16"/>
                  </a:lnTo>
                  <a:lnTo>
                    <a:pt x="63" y="22"/>
                  </a:lnTo>
                  <a:lnTo>
                    <a:pt x="60" y="33"/>
                  </a:lnTo>
                  <a:lnTo>
                    <a:pt x="55" y="38"/>
                  </a:lnTo>
                  <a:lnTo>
                    <a:pt x="44" y="42"/>
                  </a:lnTo>
                  <a:lnTo>
                    <a:pt x="31" y="43"/>
                  </a:lnTo>
                  <a:lnTo>
                    <a:pt x="23" y="43"/>
                  </a:lnTo>
                  <a:lnTo>
                    <a:pt x="23" y="72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30" y="78"/>
                  </a:lnTo>
                  <a:lnTo>
                    <a:pt x="34" y="78"/>
                  </a:lnTo>
                  <a:lnTo>
                    <a:pt x="34" y="80"/>
                  </a:lnTo>
                  <a:lnTo>
                    <a:pt x="0" y="80"/>
                  </a:lnTo>
                  <a:lnTo>
                    <a:pt x="0" y="78"/>
                  </a:lnTo>
                  <a:lnTo>
                    <a:pt x="3" y="78"/>
                  </a:lnTo>
                  <a:lnTo>
                    <a:pt x="5" y="76"/>
                  </a:lnTo>
                  <a:lnTo>
                    <a:pt x="10" y="72"/>
                  </a:lnTo>
                  <a:lnTo>
                    <a:pt x="10" y="12"/>
                  </a:lnTo>
                  <a:lnTo>
                    <a:pt x="8" y="8"/>
                  </a:lnTo>
                  <a:lnTo>
                    <a:pt x="7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2" name="Freeform 158"/>
            <p:cNvSpPr>
              <a:spLocks/>
            </p:cNvSpPr>
            <p:nvPr/>
          </p:nvSpPr>
          <p:spPr bwMode="auto">
            <a:xfrm>
              <a:off x="4853" y="1433"/>
              <a:ext cx="10" cy="30"/>
            </a:xfrm>
            <a:custGeom>
              <a:avLst/>
              <a:gdLst>
                <a:gd name="T0" fmla="*/ 3 w 10"/>
                <a:gd name="T1" fmla="*/ 0 h 30"/>
                <a:gd name="T2" fmla="*/ 7 w 10"/>
                <a:gd name="T3" fmla="*/ 0 h 30"/>
                <a:gd name="T4" fmla="*/ 10 w 10"/>
                <a:gd name="T5" fmla="*/ 3 h 30"/>
                <a:gd name="T6" fmla="*/ 10 w 10"/>
                <a:gd name="T7" fmla="*/ 7 h 30"/>
                <a:gd name="T8" fmla="*/ 8 w 10"/>
                <a:gd name="T9" fmla="*/ 17 h 30"/>
                <a:gd name="T10" fmla="*/ 7 w 10"/>
                <a:gd name="T11" fmla="*/ 30 h 30"/>
                <a:gd name="T12" fmla="*/ 4 w 10"/>
                <a:gd name="T13" fmla="*/ 30 h 30"/>
                <a:gd name="T14" fmla="*/ 0 w 10"/>
                <a:gd name="T15" fmla="*/ 7 h 30"/>
                <a:gd name="T16" fmla="*/ 0 w 10"/>
                <a:gd name="T17" fmla="*/ 3 h 30"/>
                <a:gd name="T18" fmla="*/ 3 w 10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0"/>
                <a:gd name="T32" fmla="*/ 10 w 1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0">
                  <a:moveTo>
                    <a:pt x="3" y="0"/>
                  </a:moveTo>
                  <a:lnTo>
                    <a:pt x="7" y="0"/>
                  </a:lnTo>
                  <a:lnTo>
                    <a:pt x="10" y="3"/>
                  </a:lnTo>
                  <a:lnTo>
                    <a:pt x="10" y="7"/>
                  </a:lnTo>
                  <a:lnTo>
                    <a:pt x="8" y="17"/>
                  </a:lnTo>
                  <a:lnTo>
                    <a:pt x="7" y="30"/>
                  </a:lnTo>
                  <a:lnTo>
                    <a:pt x="4" y="30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3" name="Freeform 159"/>
            <p:cNvSpPr>
              <a:spLocks/>
            </p:cNvSpPr>
            <p:nvPr/>
          </p:nvSpPr>
          <p:spPr bwMode="auto">
            <a:xfrm>
              <a:off x="4828" y="1499"/>
              <a:ext cx="40" cy="61"/>
            </a:xfrm>
            <a:custGeom>
              <a:avLst/>
              <a:gdLst>
                <a:gd name="T0" fmla="*/ 15 w 40"/>
                <a:gd name="T1" fmla="*/ 0 h 61"/>
                <a:gd name="T2" fmla="*/ 23 w 40"/>
                <a:gd name="T3" fmla="*/ 0 h 61"/>
                <a:gd name="T4" fmla="*/ 28 w 40"/>
                <a:gd name="T5" fmla="*/ 3 h 61"/>
                <a:gd name="T6" fmla="*/ 32 w 40"/>
                <a:gd name="T7" fmla="*/ 4 h 61"/>
                <a:gd name="T8" fmla="*/ 35 w 40"/>
                <a:gd name="T9" fmla="*/ 7 h 61"/>
                <a:gd name="T10" fmla="*/ 36 w 40"/>
                <a:gd name="T11" fmla="*/ 11 h 61"/>
                <a:gd name="T12" fmla="*/ 36 w 40"/>
                <a:gd name="T13" fmla="*/ 20 h 61"/>
                <a:gd name="T14" fmla="*/ 35 w 40"/>
                <a:gd name="T15" fmla="*/ 25 h 61"/>
                <a:gd name="T16" fmla="*/ 29 w 40"/>
                <a:gd name="T17" fmla="*/ 34 h 61"/>
                <a:gd name="T18" fmla="*/ 9 w 40"/>
                <a:gd name="T19" fmla="*/ 54 h 61"/>
                <a:gd name="T20" fmla="*/ 35 w 40"/>
                <a:gd name="T21" fmla="*/ 54 h 61"/>
                <a:gd name="T22" fmla="*/ 38 w 40"/>
                <a:gd name="T23" fmla="*/ 51 h 61"/>
                <a:gd name="T24" fmla="*/ 39 w 40"/>
                <a:gd name="T25" fmla="*/ 48 h 61"/>
                <a:gd name="T26" fmla="*/ 40 w 40"/>
                <a:gd name="T27" fmla="*/ 48 h 61"/>
                <a:gd name="T28" fmla="*/ 38 w 40"/>
                <a:gd name="T29" fmla="*/ 55 h 61"/>
                <a:gd name="T30" fmla="*/ 35 w 40"/>
                <a:gd name="T31" fmla="*/ 61 h 61"/>
                <a:gd name="T32" fmla="*/ 0 w 40"/>
                <a:gd name="T33" fmla="*/ 61 h 61"/>
                <a:gd name="T34" fmla="*/ 0 w 40"/>
                <a:gd name="T35" fmla="*/ 60 h 61"/>
                <a:gd name="T36" fmla="*/ 13 w 40"/>
                <a:gd name="T37" fmla="*/ 48 h 61"/>
                <a:gd name="T38" fmla="*/ 22 w 40"/>
                <a:gd name="T39" fmla="*/ 37 h 61"/>
                <a:gd name="T40" fmla="*/ 25 w 40"/>
                <a:gd name="T41" fmla="*/ 31 h 61"/>
                <a:gd name="T42" fmla="*/ 28 w 40"/>
                <a:gd name="T43" fmla="*/ 28 h 61"/>
                <a:gd name="T44" fmla="*/ 29 w 40"/>
                <a:gd name="T45" fmla="*/ 24 h 61"/>
                <a:gd name="T46" fmla="*/ 29 w 40"/>
                <a:gd name="T47" fmla="*/ 15 h 61"/>
                <a:gd name="T48" fmla="*/ 28 w 40"/>
                <a:gd name="T49" fmla="*/ 13 h 61"/>
                <a:gd name="T50" fmla="*/ 25 w 40"/>
                <a:gd name="T51" fmla="*/ 10 h 61"/>
                <a:gd name="T52" fmla="*/ 20 w 40"/>
                <a:gd name="T53" fmla="*/ 7 h 61"/>
                <a:gd name="T54" fmla="*/ 13 w 40"/>
                <a:gd name="T55" fmla="*/ 7 h 61"/>
                <a:gd name="T56" fmla="*/ 5 w 40"/>
                <a:gd name="T57" fmla="*/ 11 h 61"/>
                <a:gd name="T58" fmla="*/ 3 w 40"/>
                <a:gd name="T59" fmla="*/ 14 h 61"/>
                <a:gd name="T60" fmla="*/ 2 w 40"/>
                <a:gd name="T61" fmla="*/ 18 h 61"/>
                <a:gd name="T62" fmla="*/ 0 w 40"/>
                <a:gd name="T63" fmla="*/ 18 h 61"/>
                <a:gd name="T64" fmla="*/ 2 w 40"/>
                <a:gd name="T65" fmla="*/ 13 h 61"/>
                <a:gd name="T66" fmla="*/ 3 w 40"/>
                <a:gd name="T67" fmla="*/ 8 h 61"/>
                <a:gd name="T68" fmla="*/ 10 w 40"/>
                <a:gd name="T69" fmla="*/ 1 h 61"/>
                <a:gd name="T70" fmla="*/ 15 w 40"/>
                <a:gd name="T71" fmla="*/ 0 h 6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0"/>
                <a:gd name="T109" fmla="*/ 0 h 61"/>
                <a:gd name="T110" fmla="*/ 40 w 40"/>
                <a:gd name="T111" fmla="*/ 61 h 6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0" h="61">
                  <a:moveTo>
                    <a:pt x="15" y="0"/>
                  </a:moveTo>
                  <a:lnTo>
                    <a:pt x="23" y="0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5" y="7"/>
                  </a:lnTo>
                  <a:lnTo>
                    <a:pt x="36" y="11"/>
                  </a:lnTo>
                  <a:lnTo>
                    <a:pt x="36" y="20"/>
                  </a:lnTo>
                  <a:lnTo>
                    <a:pt x="35" y="25"/>
                  </a:lnTo>
                  <a:lnTo>
                    <a:pt x="29" y="34"/>
                  </a:lnTo>
                  <a:lnTo>
                    <a:pt x="9" y="54"/>
                  </a:lnTo>
                  <a:lnTo>
                    <a:pt x="35" y="54"/>
                  </a:lnTo>
                  <a:lnTo>
                    <a:pt x="38" y="51"/>
                  </a:lnTo>
                  <a:lnTo>
                    <a:pt x="39" y="48"/>
                  </a:lnTo>
                  <a:lnTo>
                    <a:pt x="40" y="48"/>
                  </a:lnTo>
                  <a:lnTo>
                    <a:pt x="38" y="55"/>
                  </a:lnTo>
                  <a:lnTo>
                    <a:pt x="35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3" y="48"/>
                  </a:lnTo>
                  <a:lnTo>
                    <a:pt x="22" y="37"/>
                  </a:lnTo>
                  <a:lnTo>
                    <a:pt x="25" y="31"/>
                  </a:lnTo>
                  <a:lnTo>
                    <a:pt x="28" y="28"/>
                  </a:lnTo>
                  <a:lnTo>
                    <a:pt x="29" y="24"/>
                  </a:lnTo>
                  <a:lnTo>
                    <a:pt x="29" y="15"/>
                  </a:lnTo>
                  <a:lnTo>
                    <a:pt x="28" y="13"/>
                  </a:lnTo>
                  <a:lnTo>
                    <a:pt x="25" y="10"/>
                  </a:lnTo>
                  <a:lnTo>
                    <a:pt x="20" y="7"/>
                  </a:lnTo>
                  <a:lnTo>
                    <a:pt x="13" y="7"/>
                  </a:lnTo>
                  <a:lnTo>
                    <a:pt x="5" y="11"/>
                  </a:lnTo>
                  <a:lnTo>
                    <a:pt x="3" y="14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3" y="8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4" name="Freeform 160"/>
            <p:cNvSpPr>
              <a:spLocks noEditPoints="1"/>
            </p:cNvSpPr>
            <p:nvPr/>
          </p:nvSpPr>
          <p:spPr bwMode="auto">
            <a:xfrm>
              <a:off x="3357" y="1329"/>
              <a:ext cx="63" cy="80"/>
            </a:xfrm>
            <a:custGeom>
              <a:avLst/>
              <a:gdLst>
                <a:gd name="T0" fmla="*/ 25 w 63"/>
                <a:gd name="T1" fmla="*/ 3 h 80"/>
                <a:gd name="T2" fmla="*/ 25 w 63"/>
                <a:gd name="T3" fmla="*/ 4 h 80"/>
                <a:gd name="T4" fmla="*/ 23 w 63"/>
                <a:gd name="T5" fmla="*/ 4 h 80"/>
                <a:gd name="T6" fmla="*/ 23 w 63"/>
                <a:gd name="T7" fmla="*/ 40 h 80"/>
                <a:gd name="T8" fmla="*/ 35 w 63"/>
                <a:gd name="T9" fmla="*/ 40 h 80"/>
                <a:gd name="T10" fmla="*/ 40 w 63"/>
                <a:gd name="T11" fmla="*/ 38 h 80"/>
                <a:gd name="T12" fmla="*/ 45 w 63"/>
                <a:gd name="T13" fmla="*/ 35 h 80"/>
                <a:gd name="T14" fmla="*/ 47 w 63"/>
                <a:gd name="T15" fmla="*/ 31 h 80"/>
                <a:gd name="T16" fmla="*/ 49 w 63"/>
                <a:gd name="T17" fmla="*/ 27 h 80"/>
                <a:gd name="T18" fmla="*/ 49 w 63"/>
                <a:gd name="T19" fmla="*/ 17 h 80"/>
                <a:gd name="T20" fmla="*/ 47 w 63"/>
                <a:gd name="T21" fmla="*/ 13 h 80"/>
                <a:gd name="T22" fmla="*/ 46 w 63"/>
                <a:gd name="T23" fmla="*/ 10 h 80"/>
                <a:gd name="T24" fmla="*/ 45 w 63"/>
                <a:gd name="T25" fmla="*/ 8 h 80"/>
                <a:gd name="T26" fmla="*/ 40 w 63"/>
                <a:gd name="T27" fmla="*/ 5 h 80"/>
                <a:gd name="T28" fmla="*/ 38 w 63"/>
                <a:gd name="T29" fmla="*/ 4 h 80"/>
                <a:gd name="T30" fmla="*/ 32 w 63"/>
                <a:gd name="T31" fmla="*/ 3 h 80"/>
                <a:gd name="T32" fmla="*/ 25 w 63"/>
                <a:gd name="T33" fmla="*/ 3 h 80"/>
                <a:gd name="T34" fmla="*/ 0 w 63"/>
                <a:gd name="T35" fmla="*/ 0 h 80"/>
                <a:gd name="T36" fmla="*/ 45 w 63"/>
                <a:gd name="T37" fmla="*/ 0 h 80"/>
                <a:gd name="T38" fmla="*/ 50 w 63"/>
                <a:gd name="T39" fmla="*/ 1 h 80"/>
                <a:gd name="T40" fmla="*/ 59 w 63"/>
                <a:gd name="T41" fmla="*/ 7 h 80"/>
                <a:gd name="T42" fmla="*/ 60 w 63"/>
                <a:gd name="T43" fmla="*/ 11 h 80"/>
                <a:gd name="T44" fmla="*/ 63 w 63"/>
                <a:gd name="T45" fmla="*/ 15 h 80"/>
                <a:gd name="T46" fmla="*/ 63 w 63"/>
                <a:gd name="T47" fmla="*/ 21 h 80"/>
                <a:gd name="T48" fmla="*/ 60 w 63"/>
                <a:gd name="T49" fmla="*/ 33 h 80"/>
                <a:gd name="T50" fmla="*/ 56 w 63"/>
                <a:gd name="T51" fmla="*/ 37 h 80"/>
                <a:gd name="T52" fmla="*/ 45 w 63"/>
                <a:gd name="T53" fmla="*/ 41 h 80"/>
                <a:gd name="T54" fmla="*/ 32 w 63"/>
                <a:gd name="T55" fmla="*/ 43 h 80"/>
                <a:gd name="T56" fmla="*/ 23 w 63"/>
                <a:gd name="T57" fmla="*/ 43 h 80"/>
                <a:gd name="T58" fmla="*/ 23 w 63"/>
                <a:gd name="T59" fmla="*/ 71 h 80"/>
                <a:gd name="T60" fmla="*/ 25 w 63"/>
                <a:gd name="T61" fmla="*/ 74 h 80"/>
                <a:gd name="T62" fmla="*/ 26 w 63"/>
                <a:gd name="T63" fmla="*/ 75 h 80"/>
                <a:gd name="T64" fmla="*/ 30 w 63"/>
                <a:gd name="T65" fmla="*/ 77 h 80"/>
                <a:gd name="T66" fmla="*/ 35 w 63"/>
                <a:gd name="T67" fmla="*/ 77 h 80"/>
                <a:gd name="T68" fmla="*/ 35 w 63"/>
                <a:gd name="T69" fmla="*/ 80 h 80"/>
                <a:gd name="T70" fmla="*/ 0 w 63"/>
                <a:gd name="T71" fmla="*/ 80 h 80"/>
                <a:gd name="T72" fmla="*/ 0 w 63"/>
                <a:gd name="T73" fmla="*/ 77 h 80"/>
                <a:gd name="T74" fmla="*/ 3 w 63"/>
                <a:gd name="T75" fmla="*/ 77 h 80"/>
                <a:gd name="T76" fmla="*/ 6 w 63"/>
                <a:gd name="T77" fmla="*/ 75 h 80"/>
                <a:gd name="T78" fmla="*/ 10 w 63"/>
                <a:gd name="T79" fmla="*/ 71 h 80"/>
                <a:gd name="T80" fmla="*/ 10 w 63"/>
                <a:gd name="T81" fmla="*/ 11 h 80"/>
                <a:gd name="T82" fmla="*/ 9 w 63"/>
                <a:gd name="T83" fmla="*/ 7 h 80"/>
                <a:gd name="T84" fmla="*/ 8 w 63"/>
                <a:gd name="T85" fmla="*/ 4 h 80"/>
                <a:gd name="T86" fmla="*/ 6 w 63"/>
                <a:gd name="T87" fmla="*/ 3 h 80"/>
                <a:gd name="T88" fmla="*/ 3 w 63"/>
                <a:gd name="T89" fmla="*/ 3 h 80"/>
                <a:gd name="T90" fmla="*/ 0 w 63"/>
                <a:gd name="T91" fmla="*/ 1 h 80"/>
                <a:gd name="T92" fmla="*/ 0 w 63"/>
                <a:gd name="T93" fmla="*/ 0 h 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3"/>
                <a:gd name="T142" fmla="*/ 0 h 80"/>
                <a:gd name="T143" fmla="*/ 63 w 63"/>
                <a:gd name="T144" fmla="*/ 80 h 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3" h="80">
                  <a:moveTo>
                    <a:pt x="25" y="3"/>
                  </a:moveTo>
                  <a:lnTo>
                    <a:pt x="25" y="4"/>
                  </a:lnTo>
                  <a:lnTo>
                    <a:pt x="23" y="4"/>
                  </a:lnTo>
                  <a:lnTo>
                    <a:pt x="23" y="40"/>
                  </a:lnTo>
                  <a:lnTo>
                    <a:pt x="35" y="40"/>
                  </a:lnTo>
                  <a:lnTo>
                    <a:pt x="40" y="38"/>
                  </a:lnTo>
                  <a:lnTo>
                    <a:pt x="45" y="35"/>
                  </a:lnTo>
                  <a:lnTo>
                    <a:pt x="47" y="31"/>
                  </a:lnTo>
                  <a:lnTo>
                    <a:pt x="49" y="27"/>
                  </a:lnTo>
                  <a:lnTo>
                    <a:pt x="49" y="17"/>
                  </a:lnTo>
                  <a:lnTo>
                    <a:pt x="47" y="13"/>
                  </a:lnTo>
                  <a:lnTo>
                    <a:pt x="46" y="10"/>
                  </a:lnTo>
                  <a:lnTo>
                    <a:pt x="45" y="8"/>
                  </a:lnTo>
                  <a:lnTo>
                    <a:pt x="40" y="5"/>
                  </a:lnTo>
                  <a:lnTo>
                    <a:pt x="38" y="4"/>
                  </a:lnTo>
                  <a:lnTo>
                    <a:pt x="32" y="3"/>
                  </a:lnTo>
                  <a:lnTo>
                    <a:pt x="25" y="3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50" y="1"/>
                  </a:lnTo>
                  <a:lnTo>
                    <a:pt x="59" y="7"/>
                  </a:lnTo>
                  <a:lnTo>
                    <a:pt x="60" y="11"/>
                  </a:lnTo>
                  <a:lnTo>
                    <a:pt x="63" y="15"/>
                  </a:lnTo>
                  <a:lnTo>
                    <a:pt x="63" y="21"/>
                  </a:lnTo>
                  <a:lnTo>
                    <a:pt x="60" y="33"/>
                  </a:lnTo>
                  <a:lnTo>
                    <a:pt x="56" y="37"/>
                  </a:lnTo>
                  <a:lnTo>
                    <a:pt x="45" y="41"/>
                  </a:lnTo>
                  <a:lnTo>
                    <a:pt x="32" y="43"/>
                  </a:lnTo>
                  <a:lnTo>
                    <a:pt x="23" y="43"/>
                  </a:lnTo>
                  <a:lnTo>
                    <a:pt x="23" y="71"/>
                  </a:lnTo>
                  <a:lnTo>
                    <a:pt x="25" y="74"/>
                  </a:lnTo>
                  <a:lnTo>
                    <a:pt x="26" y="75"/>
                  </a:lnTo>
                  <a:lnTo>
                    <a:pt x="30" y="77"/>
                  </a:lnTo>
                  <a:lnTo>
                    <a:pt x="35" y="77"/>
                  </a:lnTo>
                  <a:lnTo>
                    <a:pt x="35" y="80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3" y="77"/>
                  </a:lnTo>
                  <a:lnTo>
                    <a:pt x="6" y="75"/>
                  </a:lnTo>
                  <a:lnTo>
                    <a:pt x="10" y="71"/>
                  </a:lnTo>
                  <a:lnTo>
                    <a:pt x="10" y="11"/>
                  </a:lnTo>
                  <a:lnTo>
                    <a:pt x="9" y="7"/>
                  </a:lnTo>
                  <a:lnTo>
                    <a:pt x="8" y="4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5" name="Freeform 161"/>
            <p:cNvSpPr>
              <a:spLocks/>
            </p:cNvSpPr>
            <p:nvPr/>
          </p:nvSpPr>
          <p:spPr bwMode="auto">
            <a:xfrm>
              <a:off x="3427" y="1327"/>
              <a:ext cx="10" cy="30"/>
            </a:xfrm>
            <a:custGeom>
              <a:avLst/>
              <a:gdLst>
                <a:gd name="T0" fmla="*/ 3 w 10"/>
                <a:gd name="T1" fmla="*/ 0 h 30"/>
                <a:gd name="T2" fmla="*/ 7 w 10"/>
                <a:gd name="T3" fmla="*/ 0 h 30"/>
                <a:gd name="T4" fmla="*/ 10 w 10"/>
                <a:gd name="T5" fmla="*/ 3 h 30"/>
                <a:gd name="T6" fmla="*/ 10 w 10"/>
                <a:gd name="T7" fmla="*/ 7 h 30"/>
                <a:gd name="T8" fmla="*/ 9 w 10"/>
                <a:gd name="T9" fmla="*/ 17 h 30"/>
                <a:gd name="T10" fmla="*/ 7 w 10"/>
                <a:gd name="T11" fmla="*/ 30 h 30"/>
                <a:gd name="T12" fmla="*/ 5 w 10"/>
                <a:gd name="T13" fmla="*/ 30 h 30"/>
                <a:gd name="T14" fmla="*/ 0 w 10"/>
                <a:gd name="T15" fmla="*/ 7 h 30"/>
                <a:gd name="T16" fmla="*/ 0 w 10"/>
                <a:gd name="T17" fmla="*/ 3 h 30"/>
                <a:gd name="T18" fmla="*/ 3 w 10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0"/>
                <a:gd name="T32" fmla="*/ 10 w 1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0">
                  <a:moveTo>
                    <a:pt x="3" y="0"/>
                  </a:moveTo>
                  <a:lnTo>
                    <a:pt x="7" y="0"/>
                  </a:lnTo>
                  <a:lnTo>
                    <a:pt x="10" y="3"/>
                  </a:lnTo>
                  <a:lnTo>
                    <a:pt x="10" y="7"/>
                  </a:lnTo>
                  <a:lnTo>
                    <a:pt x="9" y="17"/>
                  </a:lnTo>
                  <a:lnTo>
                    <a:pt x="7" y="30"/>
                  </a:lnTo>
                  <a:lnTo>
                    <a:pt x="5" y="30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6" name="Freeform 162"/>
            <p:cNvSpPr>
              <a:spLocks/>
            </p:cNvSpPr>
            <p:nvPr/>
          </p:nvSpPr>
          <p:spPr bwMode="auto">
            <a:xfrm>
              <a:off x="3410" y="1393"/>
              <a:ext cx="24" cy="61"/>
            </a:xfrm>
            <a:custGeom>
              <a:avLst/>
              <a:gdLst>
                <a:gd name="T0" fmla="*/ 17 w 24"/>
                <a:gd name="T1" fmla="*/ 0 h 61"/>
                <a:gd name="T2" fmla="*/ 17 w 24"/>
                <a:gd name="T3" fmla="*/ 56 h 61"/>
                <a:gd name="T4" fmla="*/ 20 w 24"/>
                <a:gd name="T5" fmla="*/ 59 h 61"/>
                <a:gd name="T6" fmla="*/ 22 w 24"/>
                <a:gd name="T7" fmla="*/ 59 h 61"/>
                <a:gd name="T8" fmla="*/ 24 w 24"/>
                <a:gd name="T9" fmla="*/ 60 h 61"/>
                <a:gd name="T10" fmla="*/ 24 w 24"/>
                <a:gd name="T11" fmla="*/ 61 h 61"/>
                <a:gd name="T12" fmla="*/ 0 w 24"/>
                <a:gd name="T13" fmla="*/ 61 h 61"/>
                <a:gd name="T14" fmla="*/ 0 w 24"/>
                <a:gd name="T15" fmla="*/ 60 h 61"/>
                <a:gd name="T16" fmla="*/ 3 w 24"/>
                <a:gd name="T17" fmla="*/ 60 h 61"/>
                <a:gd name="T18" fmla="*/ 6 w 24"/>
                <a:gd name="T19" fmla="*/ 59 h 61"/>
                <a:gd name="T20" fmla="*/ 9 w 24"/>
                <a:gd name="T21" fmla="*/ 56 h 61"/>
                <a:gd name="T22" fmla="*/ 9 w 24"/>
                <a:gd name="T23" fmla="*/ 9 h 61"/>
                <a:gd name="T24" fmla="*/ 7 w 24"/>
                <a:gd name="T25" fmla="*/ 7 h 61"/>
                <a:gd name="T26" fmla="*/ 6 w 24"/>
                <a:gd name="T27" fmla="*/ 7 h 61"/>
                <a:gd name="T28" fmla="*/ 0 w 24"/>
                <a:gd name="T29" fmla="*/ 10 h 61"/>
                <a:gd name="T30" fmla="*/ 0 w 24"/>
                <a:gd name="T31" fmla="*/ 9 h 61"/>
                <a:gd name="T32" fmla="*/ 17 w 24"/>
                <a:gd name="T33" fmla="*/ 0 h 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"/>
                <a:gd name="T52" fmla="*/ 0 h 61"/>
                <a:gd name="T53" fmla="*/ 24 w 24"/>
                <a:gd name="T54" fmla="*/ 61 h 6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" h="61">
                  <a:moveTo>
                    <a:pt x="17" y="0"/>
                  </a:moveTo>
                  <a:lnTo>
                    <a:pt x="17" y="56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4" y="60"/>
                  </a:lnTo>
                  <a:lnTo>
                    <a:pt x="24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9" y="56"/>
                  </a:lnTo>
                  <a:lnTo>
                    <a:pt x="9" y="9"/>
                  </a:lnTo>
                  <a:lnTo>
                    <a:pt x="7" y="7"/>
                  </a:lnTo>
                  <a:lnTo>
                    <a:pt x="6" y="7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96771" name="Freeform 163"/>
          <p:cNvSpPr>
            <a:spLocks/>
          </p:cNvSpPr>
          <p:nvPr/>
        </p:nvSpPr>
        <p:spPr bwMode="auto">
          <a:xfrm>
            <a:off x="1908175" y="2833688"/>
            <a:ext cx="1150938" cy="360362"/>
          </a:xfrm>
          <a:custGeom>
            <a:avLst/>
            <a:gdLst>
              <a:gd name="T0" fmla="*/ 0 w 725"/>
              <a:gd name="T1" fmla="*/ 227 h 227"/>
              <a:gd name="T2" fmla="*/ 227 w 725"/>
              <a:gd name="T3" fmla="*/ 0 h 227"/>
              <a:gd name="T4" fmla="*/ 725 w 725"/>
              <a:gd name="T5" fmla="*/ 0 h 227"/>
              <a:gd name="T6" fmla="*/ 499 w 725"/>
              <a:gd name="T7" fmla="*/ 227 h 227"/>
              <a:gd name="T8" fmla="*/ 0 w 725"/>
              <a:gd name="T9" fmla="*/ 227 h 2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25"/>
              <a:gd name="T16" fmla="*/ 0 h 227"/>
              <a:gd name="T17" fmla="*/ 725 w 725"/>
              <a:gd name="T18" fmla="*/ 227 h 2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25" h="227">
                <a:moveTo>
                  <a:pt x="0" y="227"/>
                </a:moveTo>
                <a:lnTo>
                  <a:pt x="227" y="0"/>
                </a:lnTo>
                <a:lnTo>
                  <a:pt x="725" y="0"/>
                </a:lnTo>
                <a:lnTo>
                  <a:pt x="499" y="227"/>
                </a:lnTo>
                <a:lnTo>
                  <a:pt x="0" y="227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96772" name="Text Box 164"/>
          <p:cNvSpPr txBox="1">
            <a:spLocks noChangeArrowheads="1"/>
          </p:cNvSpPr>
          <p:nvPr/>
        </p:nvSpPr>
        <p:spPr bwMode="auto">
          <a:xfrm>
            <a:off x="2124075" y="4437063"/>
            <a:ext cx="792163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1234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1465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3864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2783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1572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5687</a:t>
            </a:r>
          </a:p>
        </p:txBody>
      </p:sp>
      <p:sp>
        <p:nvSpPr>
          <p:cNvPr id="196773" name="Text Box 165"/>
          <p:cNvSpPr txBox="1">
            <a:spLocks noChangeArrowheads="1"/>
          </p:cNvSpPr>
          <p:nvPr/>
        </p:nvSpPr>
        <p:spPr bwMode="auto">
          <a:xfrm>
            <a:off x="6300788" y="4437063"/>
            <a:ext cx="792162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1234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1465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3864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2783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1572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5687</a:t>
            </a:r>
          </a:p>
        </p:txBody>
      </p:sp>
      <p:grpSp>
        <p:nvGrpSpPr>
          <p:cNvPr id="8" name="Group 166"/>
          <p:cNvGrpSpPr>
            <a:grpSpLocks/>
          </p:cNvGrpSpPr>
          <p:nvPr/>
        </p:nvGrpSpPr>
        <p:grpSpPr bwMode="auto">
          <a:xfrm>
            <a:off x="2152650" y="4508500"/>
            <a:ext cx="4895850" cy="215900"/>
            <a:chOff x="1356" y="2840"/>
            <a:chExt cx="3084" cy="136"/>
          </a:xfrm>
        </p:grpSpPr>
        <p:sp>
          <p:nvSpPr>
            <p:cNvPr id="56349" name="Rectangle 167"/>
            <p:cNvSpPr>
              <a:spLocks noChangeArrowheads="1"/>
            </p:cNvSpPr>
            <p:nvPr/>
          </p:nvSpPr>
          <p:spPr bwMode="auto">
            <a:xfrm>
              <a:off x="1356" y="2840"/>
              <a:ext cx="453" cy="136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6350" name="Rectangle 168"/>
            <p:cNvSpPr>
              <a:spLocks noChangeArrowheads="1"/>
            </p:cNvSpPr>
            <p:nvPr/>
          </p:nvSpPr>
          <p:spPr bwMode="auto">
            <a:xfrm>
              <a:off x="3987" y="2840"/>
              <a:ext cx="453" cy="136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169"/>
          <p:cNvGrpSpPr>
            <a:grpSpLocks/>
          </p:cNvGrpSpPr>
          <p:nvPr/>
        </p:nvGrpSpPr>
        <p:grpSpPr bwMode="auto">
          <a:xfrm>
            <a:off x="4859338" y="1989138"/>
            <a:ext cx="1303337" cy="766762"/>
            <a:chOff x="3061" y="1253"/>
            <a:chExt cx="821" cy="483"/>
          </a:xfrm>
        </p:grpSpPr>
        <p:sp>
          <p:nvSpPr>
            <p:cNvPr id="56346" name="Freeform 170"/>
            <p:cNvSpPr>
              <a:spLocks/>
            </p:cNvSpPr>
            <p:nvPr/>
          </p:nvSpPr>
          <p:spPr bwMode="auto">
            <a:xfrm>
              <a:off x="3833" y="1253"/>
              <a:ext cx="49" cy="75"/>
            </a:xfrm>
            <a:custGeom>
              <a:avLst/>
              <a:gdLst>
                <a:gd name="T0" fmla="*/ 24 w 49"/>
                <a:gd name="T1" fmla="*/ 0 h 75"/>
                <a:gd name="T2" fmla="*/ 30 w 49"/>
                <a:gd name="T3" fmla="*/ 1 h 75"/>
                <a:gd name="T4" fmla="*/ 34 w 49"/>
                <a:gd name="T5" fmla="*/ 2 h 75"/>
                <a:gd name="T6" fmla="*/ 39 w 49"/>
                <a:gd name="T7" fmla="*/ 5 h 75"/>
                <a:gd name="T8" fmla="*/ 44 w 49"/>
                <a:gd name="T9" fmla="*/ 14 h 75"/>
                <a:gd name="T10" fmla="*/ 44 w 49"/>
                <a:gd name="T11" fmla="*/ 25 h 75"/>
                <a:gd name="T12" fmla="*/ 39 w 49"/>
                <a:gd name="T13" fmla="*/ 37 h 75"/>
                <a:gd name="T14" fmla="*/ 30 w 49"/>
                <a:gd name="T15" fmla="*/ 48 h 75"/>
                <a:gd name="T16" fmla="*/ 12 w 49"/>
                <a:gd name="T17" fmla="*/ 67 h 75"/>
                <a:gd name="T18" fmla="*/ 43 w 49"/>
                <a:gd name="T19" fmla="*/ 67 h 75"/>
                <a:gd name="T20" fmla="*/ 44 w 49"/>
                <a:gd name="T21" fmla="*/ 65 h 75"/>
                <a:gd name="T22" fmla="*/ 46 w 49"/>
                <a:gd name="T23" fmla="*/ 62 h 75"/>
                <a:gd name="T24" fmla="*/ 49 w 49"/>
                <a:gd name="T25" fmla="*/ 60 h 75"/>
                <a:gd name="T26" fmla="*/ 47 w 49"/>
                <a:gd name="T27" fmla="*/ 68 h 75"/>
                <a:gd name="T28" fmla="*/ 43 w 49"/>
                <a:gd name="T29" fmla="*/ 75 h 75"/>
                <a:gd name="T30" fmla="*/ 0 w 49"/>
                <a:gd name="T31" fmla="*/ 75 h 75"/>
                <a:gd name="T32" fmla="*/ 0 w 49"/>
                <a:gd name="T33" fmla="*/ 74 h 75"/>
                <a:gd name="T34" fmla="*/ 16 w 49"/>
                <a:gd name="T35" fmla="*/ 60 h 75"/>
                <a:gd name="T36" fmla="*/ 27 w 49"/>
                <a:gd name="T37" fmla="*/ 45 h 75"/>
                <a:gd name="T38" fmla="*/ 30 w 49"/>
                <a:gd name="T39" fmla="*/ 40 h 75"/>
                <a:gd name="T40" fmla="*/ 33 w 49"/>
                <a:gd name="T41" fmla="*/ 35 h 75"/>
                <a:gd name="T42" fmla="*/ 36 w 49"/>
                <a:gd name="T43" fmla="*/ 24 h 75"/>
                <a:gd name="T44" fmla="*/ 36 w 49"/>
                <a:gd name="T45" fmla="*/ 21 h 75"/>
                <a:gd name="T46" fmla="*/ 33 w 49"/>
                <a:gd name="T47" fmla="*/ 15 h 75"/>
                <a:gd name="T48" fmla="*/ 27 w 49"/>
                <a:gd name="T49" fmla="*/ 10 h 75"/>
                <a:gd name="T50" fmla="*/ 23 w 49"/>
                <a:gd name="T51" fmla="*/ 8 h 75"/>
                <a:gd name="T52" fmla="*/ 19 w 49"/>
                <a:gd name="T53" fmla="*/ 8 h 75"/>
                <a:gd name="T54" fmla="*/ 14 w 49"/>
                <a:gd name="T55" fmla="*/ 10 h 75"/>
                <a:gd name="T56" fmla="*/ 9 w 49"/>
                <a:gd name="T57" fmla="*/ 12 h 75"/>
                <a:gd name="T58" fmla="*/ 6 w 49"/>
                <a:gd name="T59" fmla="*/ 15 h 75"/>
                <a:gd name="T60" fmla="*/ 4 w 49"/>
                <a:gd name="T61" fmla="*/ 18 h 75"/>
                <a:gd name="T62" fmla="*/ 3 w 49"/>
                <a:gd name="T63" fmla="*/ 22 h 75"/>
                <a:gd name="T64" fmla="*/ 0 w 49"/>
                <a:gd name="T65" fmla="*/ 22 h 75"/>
                <a:gd name="T66" fmla="*/ 2 w 49"/>
                <a:gd name="T67" fmla="*/ 15 h 75"/>
                <a:gd name="T68" fmla="*/ 4 w 49"/>
                <a:gd name="T69" fmla="*/ 11 h 75"/>
                <a:gd name="T70" fmla="*/ 9 w 49"/>
                <a:gd name="T71" fmla="*/ 5 h 75"/>
                <a:gd name="T72" fmla="*/ 13 w 49"/>
                <a:gd name="T73" fmla="*/ 2 h 75"/>
                <a:gd name="T74" fmla="*/ 24 w 49"/>
                <a:gd name="T75" fmla="*/ 0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75"/>
                <a:gd name="T116" fmla="*/ 49 w 49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75">
                  <a:moveTo>
                    <a:pt x="24" y="0"/>
                  </a:moveTo>
                  <a:lnTo>
                    <a:pt x="30" y="1"/>
                  </a:lnTo>
                  <a:lnTo>
                    <a:pt x="34" y="2"/>
                  </a:lnTo>
                  <a:lnTo>
                    <a:pt x="39" y="5"/>
                  </a:lnTo>
                  <a:lnTo>
                    <a:pt x="44" y="14"/>
                  </a:lnTo>
                  <a:lnTo>
                    <a:pt x="44" y="25"/>
                  </a:lnTo>
                  <a:lnTo>
                    <a:pt x="39" y="37"/>
                  </a:lnTo>
                  <a:lnTo>
                    <a:pt x="30" y="48"/>
                  </a:lnTo>
                  <a:lnTo>
                    <a:pt x="12" y="67"/>
                  </a:lnTo>
                  <a:lnTo>
                    <a:pt x="43" y="67"/>
                  </a:lnTo>
                  <a:lnTo>
                    <a:pt x="44" y="65"/>
                  </a:lnTo>
                  <a:lnTo>
                    <a:pt x="46" y="62"/>
                  </a:lnTo>
                  <a:lnTo>
                    <a:pt x="49" y="60"/>
                  </a:lnTo>
                  <a:lnTo>
                    <a:pt x="47" y="68"/>
                  </a:lnTo>
                  <a:lnTo>
                    <a:pt x="43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16" y="60"/>
                  </a:lnTo>
                  <a:lnTo>
                    <a:pt x="27" y="45"/>
                  </a:lnTo>
                  <a:lnTo>
                    <a:pt x="30" y="40"/>
                  </a:lnTo>
                  <a:lnTo>
                    <a:pt x="33" y="35"/>
                  </a:lnTo>
                  <a:lnTo>
                    <a:pt x="36" y="24"/>
                  </a:lnTo>
                  <a:lnTo>
                    <a:pt x="36" y="21"/>
                  </a:lnTo>
                  <a:lnTo>
                    <a:pt x="33" y="15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9" y="8"/>
                  </a:lnTo>
                  <a:lnTo>
                    <a:pt x="14" y="10"/>
                  </a:lnTo>
                  <a:lnTo>
                    <a:pt x="9" y="12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9" y="5"/>
                  </a:lnTo>
                  <a:lnTo>
                    <a:pt x="13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47" name="Freeform 171"/>
            <p:cNvSpPr>
              <a:spLocks/>
            </p:cNvSpPr>
            <p:nvPr/>
          </p:nvSpPr>
          <p:spPr bwMode="auto">
            <a:xfrm>
              <a:off x="3651" y="1616"/>
              <a:ext cx="43" cy="77"/>
            </a:xfrm>
            <a:custGeom>
              <a:avLst/>
              <a:gdLst>
                <a:gd name="T0" fmla="*/ 21 w 43"/>
                <a:gd name="T1" fmla="*/ 0 h 77"/>
                <a:gd name="T2" fmla="*/ 27 w 43"/>
                <a:gd name="T3" fmla="*/ 1 h 77"/>
                <a:gd name="T4" fmla="*/ 31 w 43"/>
                <a:gd name="T5" fmla="*/ 3 h 77"/>
                <a:gd name="T6" fmla="*/ 34 w 43"/>
                <a:gd name="T7" fmla="*/ 6 h 77"/>
                <a:gd name="T8" fmla="*/ 37 w 43"/>
                <a:gd name="T9" fmla="*/ 7 h 77"/>
                <a:gd name="T10" fmla="*/ 40 w 43"/>
                <a:gd name="T11" fmla="*/ 13 h 77"/>
                <a:gd name="T12" fmla="*/ 40 w 43"/>
                <a:gd name="T13" fmla="*/ 20 h 77"/>
                <a:gd name="T14" fmla="*/ 37 w 43"/>
                <a:gd name="T15" fmla="*/ 24 h 77"/>
                <a:gd name="T16" fmla="*/ 31 w 43"/>
                <a:gd name="T17" fmla="*/ 30 h 77"/>
                <a:gd name="T18" fmla="*/ 28 w 43"/>
                <a:gd name="T19" fmla="*/ 30 h 77"/>
                <a:gd name="T20" fmla="*/ 31 w 43"/>
                <a:gd name="T21" fmla="*/ 31 h 77"/>
                <a:gd name="T22" fmla="*/ 40 w 43"/>
                <a:gd name="T23" fmla="*/ 40 h 77"/>
                <a:gd name="T24" fmla="*/ 41 w 43"/>
                <a:gd name="T25" fmla="*/ 43 h 77"/>
                <a:gd name="T26" fmla="*/ 43 w 43"/>
                <a:gd name="T27" fmla="*/ 47 h 77"/>
                <a:gd name="T28" fmla="*/ 43 w 43"/>
                <a:gd name="T29" fmla="*/ 57 h 77"/>
                <a:gd name="T30" fmla="*/ 41 w 43"/>
                <a:gd name="T31" fmla="*/ 61 h 77"/>
                <a:gd name="T32" fmla="*/ 38 w 43"/>
                <a:gd name="T33" fmla="*/ 66 h 77"/>
                <a:gd name="T34" fmla="*/ 34 w 43"/>
                <a:gd name="T35" fmla="*/ 70 h 77"/>
                <a:gd name="T36" fmla="*/ 25 w 43"/>
                <a:gd name="T37" fmla="*/ 76 h 77"/>
                <a:gd name="T38" fmla="*/ 20 w 43"/>
                <a:gd name="T39" fmla="*/ 77 h 77"/>
                <a:gd name="T40" fmla="*/ 5 w 43"/>
                <a:gd name="T41" fmla="*/ 77 h 77"/>
                <a:gd name="T42" fmla="*/ 4 w 43"/>
                <a:gd name="T43" fmla="*/ 76 h 77"/>
                <a:gd name="T44" fmla="*/ 1 w 43"/>
                <a:gd name="T45" fmla="*/ 74 h 77"/>
                <a:gd name="T46" fmla="*/ 1 w 43"/>
                <a:gd name="T47" fmla="*/ 73 h 77"/>
                <a:gd name="T48" fmla="*/ 0 w 43"/>
                <a:gd name="T49" fmla="*/ 71 h 77"/>
                <a:gd name="T50" fmla="*/ 0 w 43"/>
                <a:gd name="T51" fmla="*/ 70 h 77"/>
                <a:gd name="T52" fmla="*/ 1 w 43"/>
                <a:gd name="T53" fmla="*/ 67 h 77"/>
                <a:gd name="T54" fmla="*/ 5 w 43"/>
                <a:gd name="T55" fmla="*/ 67 h 77"/>
                <a:gd name="T56" fmla="*/ 11 w 43"/>
                <a:gd name="T57" fmla="*/ 70 h 77"/>
                <a:gd name="T58" fmla="*/ 15 w 43"/>
                <a:gd name="T59" fmla="*/ 71 h 77"/>
                <a:gd name="T60" fmla="*/ 18 w 43"/>
                <a:gd name="T61" fmla="*/ 73 h 77"/>
                <a:gd name="T62" fmla="*/ 25 w 43"/>
                <a:gd name="T63" fmla="*/ 73 h 77"/>
                <a:gd name="T64" fmla="*/ 31 w 43"/>
                <a:gd name="T65" fmla="*/ 67 h 77"/>
                <a:gd name="T66" fmla="*/ 33 w 43"/>
                <a:gd name="T67" fmla="*/ 64 h 77"/>
                <a:gd name="T68" fmla="*/ 34 w 43"/>
                <a:gd name="T69" fmla="*/ 60 h 77"/>
                <a:gd name="T70" fmla="*/ 34 w 43"/>
                <a:gd name="T71" fmla="*/ 51 h 77"/>
                <a:gd name="T72" fmla="*/ 33 w 43"/>
                <a:gd name="T73" fmla="*/ 47 h 77"/>
                <a:gd name="T74" fmla="*/ 30 w 43"/>
                <a:gd name="T75" fmla="*/ 43 h 77"/>
                <a:gd name="T76" fmla="*/ 25 w 43"/>
                <a:gd name="T77" fmla="*/ 40 h 77"/>
                <a:gd name="T78" fmla="*/ 21 w 43"/>
                <a:gd name="T79" fmla="*/ 38 h 77"/>
                <a:gd name="T80" fmla="*/ 13 w 43"/>
                <a:gd name="T81" fmla="*/ 38 h 77"/>
                <a:gd name="T82" fmla="*/ 11 w 43"/>
                <a:gd name="T83" fmla="*/ 37 h 77"/>
                <a:gd name="T84" fmla="*/ 17 w 43"/>
                <a:gd name="T85" fmla="*/ 36 h 77"/>
                <a:gd name="T86" fmla="*/ 25 w 43"/>
                <a:gd name="T87" fmla="*/ 30 h 77"/>
                <a:gd name="T88" fmla="*/ 28 w 43"/>
                <a:gd name="T89" fmla="*/ 27 h 77"/>
                <a:gd name="T90" fmla="*/ 30 w 43"/>
                <a:gd name="T91" fmla="*/ 23 h 77"/>
                <a:gd name="T92" fmla="*/ 30 w 43"/>
                <a:gd name="T93" fmla="*/ 16 h 77"/>
                <a:gd name="T94" fmla="*/ 28 w 43"/>
                <a:gd name="T95" fmla="*/ 13 h 77"/>
                <a:gd name="T96" fmla="*/ 24 w 43"/>
                <a:gd name="T97" fmla="*/ 8 h 77"/>
                <a:gd name="T98" fmla="*/ 21 w 43"/>
                <a:gd name="T99" fmla="*/ 8 h 77"/>
                <a:gd name="T100" fmla="*/ 17 w 43"/>
                <a:gd name="T101" fmla="*/ 7 h 77"/>
                <a:gd name="T102" fmla="*/ 14 w 43"/>
                <a:gd name="T103" fmla="*/ 7 h 77"/>
                <a:gd name="T104" fmla="*/ 11 w 43"/>
                <a:gd name="T105" fmla="*/ 8 h 77"/>
                <a:gd name="T106" fmla="*/ 8 w 43"/>
                <a:gd name="T107" fmla="*/ 11 h 77"/>
                <a:gd name="T108" fmla="*/ 5 w 43"/>
                <a:gd name="T109" fmla="*/ 13 h 77"/>
                <a:gd name="T110" fmla="*/ 3 w 43"/>
                <a:gd name="T111" fmla="*/ 18 h 77"/>
                <a:gd name="T112" fmla="*/ 0 w 43"/>
                <a:gd name="T113" fmla="*/ 18 h 77"/>
                <a:gd name="T114" fmla="*/ 1 w 43"/>
                <a:gd name="T115" fmla="*/ 14 h 77"/>
                <a:gd name="T116" fmla="*/ 5 w 43"/>
                <a:gd name="T117" fmla="*/ 8 h 77"/>
                <a:gd name="T118" fmla="*/ 8 w 43"/>
                <a:gd name="T119" fmla="*/ 6 h 77"/>
                <a:gd name="T120" fmla="*/ 13 w 43"/>
                <a:gd name="T121" fmla="*/ 3 h 77"/>
                <a:gd name="T122" fmla="*/ 21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1" y="0"/>
                  </a:moveTo>
                  <a:lnTo>
                    <a:pt x="27" y="1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7" y="7"/>
                  </a:lnTo>
                  <a:lnTo>
                    <a:pt x="40" y="13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1" y="30"/>
                  </a:lnTo>
                  <a:lnTo>
                    <a:pt x="28" y="30"/>
                  </a:lnTo>
                  <a:lnTo>
                    <a:pt x="31" y="31"/>
                  </a:lnTo>
                  <a:lnTo>
                    <a:pt x="40" y="40"/>
                  </a:lnTo>
                  <a:lnTo>
                    <a:pt x="41" y="43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1" y="61"/>
                  </a:lnTo>
                  <a:lnTo>
                    <a:pt x="38" y="66"/>
                  </a:lnTo>
                  <a:lnTo>
                    <a:pt x="34" y="70"/>
                  </a:lnTo>
                  <a:lnTo>
                    <a:pt x="25" y="76"/>
                  </a:lnTo>
                  <a:lnTo>
                    <a:pt x="20" y="77"/>
                  </a:lnTo>
                  <a:lnTo>
                    <a:pt x="5" y="77"/>
                  </a:lnTo>
                  <a:lnTo>
                    <a:pt x="4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5" y="67"/>
                  </a:lnTo>
                  <a:lnTo>
                    <a:pt x="11" y="70"/>
                  </a:lnTo>
                  <a:lnTo>
                    <a:pt x="15" y="71"/>
                  </a:lnTo>
                  <a:lnTo>
                    <a:pt x="18" y="73"/>
                  </a:lnTo>
                  <a:lnTo>
                    <a:pt x="25" y="73"/>
                  </a:lnTo>
                  <a:lnTo>
                    <a:pt x="31" y="67"/>
                  </a:lnTo>
                  <a:lnTo>
                    <a:pt x="33" y="64"/>
                  </a:lnTo>
                  <a:lnTo>
                    <a:pt x="34" y="60"/>
                  </a:lnTo>
                  <a:lnTo>
                    <a:pt x="34" y="51"/>
                  </a:lnTo>
                  <a:lnTo>
                    <a:pt x="33" y="47"/>
                  </a:lnTo>
                  <a:lnTo>
                    <a:pt x="30" y="43"/>
                  </a:lnTo>
                  <a:lnTo>
                    <a:pt x="25" y="40"/>
                  </a:lnTo>
                  <a:lnTo>
                    <a:pt x="21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7" y="36"/>
                  </a:lnTo>
                  <a:lnTo>
                    <a:pt x="25" y="30"/>
                  </a:lnTo>
                  <a:lnTo>
                    <a:pt x="28" y="27"/>
                  </a:lnTo>
                  <a:lnTo>
                    <a:pt x="30" y="23"/>
                  </a:lnTo>
                  <a:lnTo>
                    <a:pt x="30" y="16"/>
                  </a:lnTo>
                  <a:lnTo>
                    <a:pt x="28" y="13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5" y="8"/>
                  </a:lnTo>
                  <a:lnTo>
                    <a:pt x="8" y="6"/>
                  </a:lnTo>
                  <a:lnTo>
                    <a:pt x="13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48" name="Freeform 172"/>
            <p:cNvSpPr>
              <a:spLocks/>
            </p:cNvSpPr>
            <p:nvPr/>
          </p:nvSpPr>
          <p:spPr bwMode="auto">
            <a:xfrm>
              <a:off x="3061" y="1661"/>
              <a:ext cx="31" cy="75"/>
            </a:xfrm>
            <a:custGeom>
              <a:avLst/>
              <a:gdLst>
                <a:gd name="T0" fmla="*/ 21 w 31"/>
                <a:gd name="T1" fmla="*/ 0 h 75"/>
                <a:gd name="T2" fmla="*/ 21 w 31"/>
                <a:gd name="T3" fmla="*/ 70 h 75"/>
                <a:gd name="T4" fmla="*/ 24 w 31"/>
                <a:gd name="T5" fmla="*/ 73 h 75"/>
                <a:gd name="T6" fmla="*/ 31 w 31"/>
                <a:gd name="T7" fmla="*/ 73 h 75"/>
                <a:gd name="T8" fmla="*/ 31 w 31"/>
                <a:gd name="T9" fmla="*/ 75 h 75"/>
                <a:gd name="T10" fmla="*/ 1 w 31"/>
                <a:gd name="T11" fmla="*/ 75 h 75"/>
                <a:gd name="T12" fmla="*/ 1 w 31"/>
                <a:gd name="T13" fmla="*/ 73 h 75"/>
                <a:gd name="T14" fmla="*/ 7 w 31"/>
                <a:gd name="T15" fmla="*/ 73 h 75"/>
                <a:gd name="T16" fmla="*/ 10 w 31"/>
                <a:gd name="T17" fmla="*/ 71 h 75"/>
                <a:gd name="T18" fmla="*/ 10 w 31"/>
                <a:gd name="T19" fmla="*/ 70 h 75"/>
                <a:gd name="T20" fmla="*/ 11 w 31"/>
                <a:gd name="T21" fmla="*/ 67 h 75"/>
                <a:gd name="T22" fmla="*/ 11 w 31"/>
                <a:gd name="T23" fmla="*/ 13 h 75"/>
                <a:gd name="T24" fmla="*/ 10 w 31"/>
                <a:gd name="T25" fmla="*/ 10 h 75"/>
                <a:gd name="T26" fmla="*/ 4 w 31"/>
                <a:gd name="T27" fmla="*/ 10 h 75"/>
                <a:gd name="T28" fmla="*/ 0 w 31"/>
                <a:gd name="T29" fmla="*/ 13 h 75"/>
                <a:gd name="T30" fmla="*/ 0 w 31"/>
                <a:gd name="T31" fmla="*/ 11 h 75"/>
                <a:gd name="T32" fmla="*/ 10 w 31"/>
                <a:gd name="T33" fmla="*/ 5 h 75"/>
                <a:gd name="T34" fmla="*/ 21 w 31"/>
                <a:gd name="T35" fmla="*/ 0 h 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5"/>
                <a:gd name="T56" fmla="*/ 31 w 31"/>
                <a:gd name="T57" fmla="*/ 75 h 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5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5"/>
                  </a:lnTo>
                  <a:lnTo>
                    <a:pt x="1" y="75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173"/>
          <p:cNvGrpSpPr>
            <a:grpSpLocks/>
          </p:cNvGrpSpPr>
          <p:nvPr/>
        </p:nvGrpSpPr>
        <p:grpSpPr bwMode="auto">
          <a:xfrm>
            <a:off x="4859338" y="1985963"/>
            <a:ext cx="1293812" cy="766762"/>
            <a:chOff x="3061" y="1253"/>
            <a:chExt cx="815" cy="483"/>
          </a:xfrm>
        </p:grpSpPr>
        <p:sp>
          <p:nvSpPr>
            <p:cNvPr id="56343" name="Freeform 174"/>
            <p:cNvSpPr>
              <a:spLocks/>
            </p:cNvSpPr>
            <p:nvPr/>
          </p:nvSpPr>
          <p:spPr bwMode="auto">
            <a:xfrm>
              <a:off x="3661" y="1616"/>
              <a:ext cx="31" cy="75"/>
            </a:xfrm>
            <a:custGeom>
              <a:avLst/>
              <a:gdLst>
                <a:gd name="T0" fmla="*/ 21 w 31"/>
                <a:gd name="T1" fmla="*/ 0 h 75"/>
                <a:gd name="T2" fmla="*/ 21 w 31"/>
                <a:gd name="T3" fmla="*/ 70 h 75"/>
                <a:gd name="T4" fmla="*/ 24 w 31"/>
                <a:gd name="T5" fmla="*/ 73 h 75"/>
                <a:gd name="T6" fmla="*/ 31 w 31"/>
                <a:gd name="T7" fmla="*/ 73 h 75"/>
                <a:gd name="T8" fmla="*/ 31 w 31"/>
                <a:gd name="T9" fmla="*/ 75 h 75"/>
                <a:gd name="T10" fmla="*/ 1 w 31"/>
                <a:gd name="T11" fmla="*/ 75 h 75"/>
                <a:gd name="T12" fmla="*/ 1 w 31"/>
                <a:gd name="T13" fmla="*/ 73 h 75"/>
                <a:gd name="T14" fmla="*/ 7 w 31"/>
                <a:gd name="T15" fmla="*/ 73 h 75"/>
                <a:gd name="T16" fmla="*/ 10 w 31"/>
                <a:gd name="T17" fmla="*/ 71 h 75"/>
                <a:gd name="T18" fmla="*/ 10 w 31"/>
                <a:gd name="T19" fmla="*/ 70 h 75"/>
                <a:gd name="T20" fmla="*/ 11 w 31"/>
                <a:gd name="T21" fmla="*/ 67 h 75"/>
                <a:gd name="T22" fmla="*/ 11 w 31"/>
                <a:gd name="T23" fmla="*/ 13 h 75"/>
                <a:gd name="T24" fmla="*/ 10 w 31"/>
                <a:gd name="T25" fmla="*/ 10 h 75"/>
                <a:gd name="T26" fmla="*/ 4 w 31"/>
                <a:gd name="T27" fmla="*/ 10 h 75"/>
                <a:gd name="T28" fmla="*/ 0 w 31"/>
                <a:gd name="T29" fmla="*/ 13 h 75"/>
                <a:gd name="T30" fmla="*/ 0 w 31"/>
                <a:gd name="T31" fmla="*/ 11 h 75"/>
                <a:gd name="T32" fmla="*/ 10 w 31"/>
                <a:gd name="T33" fmla="*/ 5 h 75"/>
                <a:gd name="T34" fmla="*/ 21 w 31"/>
                <a:gd name="T35" fmla="*/ 0 h 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5"/>
                <a:gd name="T56" fmla="*/ 31 w 31"/>
                <a:gd name="T57" fmla="*/ 75 h 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5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5"/>
                  </a:lnTo>
                  <a:lnTo>
                    <a:pt x="1" y="75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44" name="Freeform 175"/>
            <p:cNvSpPr>
              <a:spLocks/>
            </p:cNvSpPr>
            <p:nvPr/>
          </p:nvSpPr>
          <p:spPr bwMode="auto">
            <a:xfrm>
              <a:off x="3833" y="1253"/>
              <a:ext cx="43" cy="77"/>
            </a:xfrm>
            <a:custGeom>
              <a:avLst/>
              <a:gdLst>
                <a:gd name="T0" fmla="*/ 21 w 43"/>
                <a:gd name="T1" fmla="*/ 0 h 77"/>
                <a:gd name="T2" fmla="*/ 27 w 43"/>
                <a:gd name="T3" fmla="*/ 1 h 77"/>
                <a:gd name="T4" fmla="*/ 31 w 43"/>
                <a:gd name="T5" fmla="*/ 3 h 77"/>
                <a:gd name="T6" fmla="*/ 34 w 43"/>
                <a:gd name="T7" fmla="*/ 6 h 77"/>
                <a:gd name="T8" fmla="*/ 37 w 43"/>
                <a:gd name="T9" fmla="*/ 7 h 77"/>
                <a:gd name="T10" fmla="*/ 40 w 43"/>
                <a:gd name="T11" fmla="*/ 13 h 77"/>
                <a:gd name="T12" fmla="*/ 40 w 43"/>
                <a:gd name="T13" fmla="*/ 20 h 77"/>
                <a:gd name="T14" fmla="*/ 37 w 43"/>
                <a:gd name="T15" fmla="*/ 24 h 77"/>
                <a:gd name="T16" fmla="*/ 31 w 43"/>
                <a:gd name="T17" fmla="*/ 30 h 77"/>
                <a:gd name="T18" fmla="*/ 28 w 43"/>
                <a:gd name="T19" fmla="*/ 30 h 77"/>
                <a:gd name="T20" fmla="*/ 31 w 43"/>
                <a:gd name="T21" fmla="*/ 31 h 77"/>
                <a:gd name="T22" fmla="*/ 40 w 43"/>
                <a:gd name="T23" fmla="*/ 40 h 77"/>
                <a:gd name="T24" fmla="*/ 41 w 43"/>
                <a:gd name="T25" fmla="*/ 43 h 77"/>
                <a:gd name="T26" fmla="*/ 43 w 43"/>
                <a:gd name="T27" fmla="*/ 47 h 77"/>
                <a:gd name="T28" fmla="*/ 43 w 43"/>
                <a:gd name="T29" fmla="*/ 57 h 77"/>
                <a:gd name="T30" fmla="*/ 41 w 43"/>
                <a:gd name="T31" fmla="*/ 61 h 77"/>
                <a:gd name="T32" fmla="*/ 38 w 43"/>
                <a:gd name="T33" fmla="*/ 66 h 77"/>
                <a:gd name="T34" fmla="*/ 34 w 43"/>
                <a:gd name="T35" fmla="*/ 70 h 77"/>
                <a:gd name="T36" fmla="*/ 25 w 43"/>
                <a:gd name="T37" fmla="*/ 76 h 77"/>
                <a:gd name="T38" fmla="*/ 20 w 43"/>
                <a:gd name="T39" fmla="*/ 77 h 77"/>
                <a:gd name="T40" fmla="*/ 5 w 43"/>
                <a:gd name="T41" fmla="*/ 77 h 77"/>
                <a:gd name="T42" fmla="*/ 4 w 43"/>
                <a:gd name="T43" fmla="*/ 76 h 77"/>
                <a:gd name="T44" fmla="*/ 1 w 43"/>
                <a:gd name="T45" fmla="*/ 74 h 77"/>
                <a:gd name="T46" fmla="*/ 1 w 43"/>
                <a:gd name="T47" fmla="*/ 73 h 77"/>
                <a:gd name="T48" fmla="*/ 0 w 43"/>
                <a:gd name="T49" fmla="*/ 71 h 77"/>
                <a:gd name="T50" fmla="*/ 0 w 43"/>
                <a:gd name="T51" fmla="*/ 70 h 77"/>
                <a:gd name="T52" fmla="*/ 1 w 43"/>
                <a:gd name="T53" fmla="*/ 67 h 77"/>
                <a:gd name="T54" fmla="*/ 5 w 43"/>
                <a:gd name="T55" fmla="*/ 67 h 77"/>
                <a:gd name="T56" fmla="*/ 11 w 43"/>
                <a:gd name="T57" fmla="*/ 70 h 77"/>
                <a:gd name="T58" fmla="*/ 15 w 43"/>
                <a:gd name="T59" fmla="*/ 71 h 77"/>
                <a:gd name="T60" fmla="*/ 18 w 43"/>
                <a:gd name="T61" fmla="*/ 73 h 77"/>
                <a:gd name="T62" fmla="*/ 25 w 43"/>
                <a:gd name="T63" fmla="*/ 73 h 77"/>
                <a:gd name="T64" fmla="*/ 31 w 43"/>
                <a:gd name="T65" fmla="*/ 67 h 77"/>
                <a:gd name="T66" fmla="*/ 33 w 43"/>
                <a:gd name="T67" fmla="*/ 64 h 77"/>
                <a:gd name="T68" fmla="*/ 34 w 43"/>
                <a:gd name="T69" fmla="*/ 60 h 77"/>
                <a:gd name="T70" fmla="*/ 34 w 43"/>
                <a:gd name="T71" fmla="*/ 51 h 77"/>
                <a:gd name="T72" fmla="*/ 33 w 43"/>
                <a:gd name="T73" fmla="*/ 47 h 77"/>
                <a:gd name="T74" fmla="*/ 30 w 43"/>
                <a:gd name="T75" fmla="*/ 43 h 77"/>
                <a:gd name="T76" fmla="*/ 25 w 43"/>
                <a:gd name="T77" fmla="*/ 40 h 77"/>
                <a:gd name="T78" fmla="*/ 21 w 43"/>
                <a:gd name="T79" fmla="*/ 38 h 77"/>
                <a:gd name="T80" fmla="*/ 13 w 43"/>
                <a:gd name="T81" fmla="*/ 38 h 77"/>
                <a:gd name="T82" fmla="*/ 11 w 43"/>
                <a:gd name="T83" fmla="*/ 37 h 77"/>
                <a:gd name="T84" fmla="*/ 17 w 43"/>
                <a:gd name="T85" fmla="*/ 36 h 77"/>
                <a:gd name="T86" fmla="*/ 25 w 43"/>
                <a:gd name="T87" fmla="*/ 30 h 77"/>
                <a:gd name="T88" fmla="*/ 28 w 43"/>
                <a:gd name="T89" fmla="*/ 27 h 77"/>
                <a:gd name="T90" fmla="*/ 30 w 43"/>
                <a:gd name="T91" fmla="*/ 23 h 77"/>
                <a:gd name="T92" fmla="*/ 30 w 43"/>
                <a:gd name="T93" fmla="*/ 16 h 77"/>
                <a:gd name="T94" fmla="*/ 28 w 43"/>
                <a:gd name="T95" fmla="*/ 13 h 77"/>
                <a:gd name="T96" fmla="*/ 24 w 43"/>
                <a:gd name="T97" fmla="*/ 8 h 77"/>
                <a:gd name="T98" fmla="*/ 21 w 43"/>
                <a:gd name="T99" fmla="*/ 8 h 77"/>
                <a:gd name="T100" fmla="*/ 17 w 43"/>
                <a:gd name="T101" fmla="*/ 7 h 77"/>
                <a:gd name="T102" fmla="*/ 14 w 43"/>
                <a:gd name="T103" fmla="*/ 7 h 77"/>
                <a:gd name="T104" fmla="*/ 11 w 43"/>
                <a:gd name="T105" fmla="*/ 8 h 77"/>
                <a:gd name="T106" fmla="*/ 8 w 43"/>
                <a:gd name="T107" fmla="*/ 11 h 77"/>
                <a:gd name="T108" fmla="*/ 5 w 43"/>
                <a:gd name="T109" fmla="*/ 13 h 77"/>
                <a:gd name="T110" fmla="*/ 3 w 43"/>
                <a:gd name="T111" fmla="*/ 18 h 77"/>
                <a:gd name="T112" fmla="*/ 0 w 43"/>
                <a:gd name="T113" fmla="*/ 18 h 77"/>
                <a:gd name="T114" fmla="*/ 1 w 43"/>
                <a:gd name="T115" fmla="*/ 14 h 77"/>
                <a:gd name="T116" fmla="*/ 5 w 43"/>
                <a:gd name="T117" fmla="*/ 8 h 77"/>
                <a:gd name="T118" fmla="*/ 8 w 43"/>
                <a:gd name="T119" fmla="*/ 6 h 77"/>
                <a:gd name="T120" fmla="*/ 13 w 43"/>
                <a:gd name="T121" fmla="*/ 3 h 77"/>
                <a:gd name="T122" fmla="*/ 21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1" y="0"/>
                  </a:moveTo>
                  <a:lnTo>
                    <a:pt x="27" y="1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7" y="7"/>
                  </a:lnTo>
                  <a:lnTo>
                    <a:pt x="40" y="13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1" y="30"/>
                  </a:lnTo>
                  <a:lnTo>
                    <a:pt x="28" y="30"/>
                  </a:lnTo>
                  <a:lnTo>
                    <a:pt x="31" y="31"/>
                  </a:lnTo>
                  <a:lnTo>
                    <a:pt x="40" y="40"/>
                  </a:lnTo>
                  <a:lnTo>
                    <a:pt x="41" y="43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1" y="61"/>
                  </a:lnTo>
                  <a:lnTo>
                    <a:pt x="38" y="66"/>
                  </a:lnTo>
                  <a:lnTo>
                    <a:pt x="34" y="70"/>
                  </a:lnTo>
                  <a:lnTo>
                    <a:pt x="25" y="76"/>
                  </a:lnTo>
                  <a:lnTo>
                    <a:pt x="20" y="77"/>
                  </a:lnTo>
                  <a:lnTo>
                    <a:pt x="5" y="77"/>
                  </a:lnTo>
                  <a:lnTo>
                    <a:pt x="4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5" y="67"/>
                  </a:lnTo>
                  <a:lnTo>
                    <a:pt x="11" y="70"/>
                  </a:lnTo>
                  <a:lnTo>
                    <a:pt x="15" y="71"/>
                  </a:lnTo>
                  <a:lnTo>
                    <a:pt x="18" y="73"/>
                  </a:lnTo>
                  <a:lnTo>
                    <a:pt x="25" y="73"/>
                  </a:lnTo>
                  <a:lnTo>
                    <a:pt x="31" y="67"/>
                  </a:lnTo>
                  <a:lnTo>
                    <a:pt x="33" y="64"/>
                  </a:lnTo>
                  <a:lnTo>
                    <a:pt x="34" y="60"/>
                  </a:lnTo>
                  <a:lnTo>
                    <a:pt x="34" y="51"/>
                  </a:lnTo>
                  <a:lnTo>
                    <a:pt x="33" y="47"/>
                  </a:lnTo>
                  <a:lnTo>
                    <a:pt x="30" y="43"/>
                  </a:lnTo>
                  <a:lnTo>
                    <a:pt x="25" y="40"/>
                  </a:lnTo>
                  <a:lnTo>
                    <a:pt x="21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7" y="36"/>
                  </a:lnTo>
                  <a:lnTo>
                    <a:pt x="25" y="30"/>
                  </a:lnTo>
                  <a:lnTo>
                    <a:pt x="28" y="27"/>
                  </a:lnTo>
                  <a:lnTo>
                    <a:pt x="30" y="23"/>
                  </a:lnTo>
                  <a:lnTo>
                    <a:pt x="30" y="16"/>
                  </a:lnTo>
                  <a:lnTo>
                    <a:pt x="28" y="13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5" y="8"/>
                  </a:lnTo>
                  <a:lnTo>
                    <a:pt x="8" y="6"/>
                  </a:lnTo>
                  <a:lnTo>
                    <a:pt x="13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45" name="Freeform 176"/>
            <p:cNvSpPr>
              <a:spLocks/>
            </p:cNvSpPr>
            <p:nvPr/>
          </p:nvSpPr>
          <p:spPr bwMode="auto">
            <a:xfrm>
              <a:off x="3061" y="1661"/>
              <a:ext cx="49" cy="75"/>
            </a:xfrm>
            <a:custGeom>
              <a:avLst/>
              <a:gdLst>
                <a:gd name="T0" fmla="*/ 24 w 49"/>
                <a:gd name="T1" fmla="*/ 0 h 75"/>
                <a:gd name="T2" fmla="*/ 30 w 49"/>
                <a:gd name="T3" fmla="*/ 1 h 75"/>
                <a:gd name="T4" fmla="*/ 34 w 49"/>
                <a:gd name="T5" fmla="*/ 2 h 75"/>
                <a:gd name="T6" fmla="*/ 39 w 49"/>
                <a:gd name="T7" fmla="*/ 5 h 75"/>
                <a:gd name="T8" fmla="*/ 44 w 49"/>
                <a:gd name="T9" fmla="*/ 14 h 75"/>
                <a:gd name="T10" fmla="*/ 44 w 49"/>
                <a:gd name="T11" fmla="*/ 25 h 75"/>
                <a:gd name="T12" fmla="*/ 39 w 49"/>
                <a:gd name="T13" fmla="*/ 37 h 75"/>
                <a:gd name="T14" fmla="*/ 30 w 49"/>
                <a:gd name="T15" fmla="*/ 48 h 75"/>
                <a:gd name="T16" fmla="*/ 12 w 49"/>
                <a:gd name="T17" fmla="*/ 67 h 75"/>
                <a:gd name="T18" fmla="*/ 43 w 49"/>
                <a:gd name="T19" fmla="*/ 67 h 75"/>
                <a:gd name="T20" fmla="*/ 44 w 49"/>
                <a:gd name="T21" fmla="*/ 65 h 75"/>
                <a:gd name="T22" fmla="*/ 46 w 49"/>
                <a:gd name="T23" fmla="*/ 62 h 75"/>
                <a:gd name="T24" fmla="*/ 49 w 49"/>
                <a:gd name="T25" fmla="*/ 60 h 75"/>
                <a:gd name="T26" fmla="*/ 47 w 49"/>
                <a:gd name="T27" fmla="*/ 68 h 75"/>
                <a:gd name="T28" fmla="*/ 43 w 49"/>
                <a:gd name="T29" fmla="*/ 75 h 75"/>
                <a:gd name="T30" fmla="*/ 0 w 49"/>
                <a:gd name="T31" fmla="*/ 75 h 75"/>
                <a:gd name="T32" fmla="*/ 0 w 49"/>
                <a:gd name="T33" fmla="*/ 74 h 75"/>
                <a:gd name="T34" fmla="*/ 16 w 49"/>
                <a:gd name="T35" fmla="*/ 60 h 75"/>
                <a:gd name="T36" fmla="*/ 27 w 49"/>
                <a:gd name="T37" fmla="*/ 45 h 75"/>
                <a:gd name="T38" fmla="*/ 30 w 49"/>
                <a:gd name="T39" fmla="*/ 40 h 75"/>
                <a:gd name="T40" fmla="*/ 33 w 49"/>
                <a:gd name="T41" fmla="*/ 35 h 75"/>
                <a:gd name="T42" fmla="*/ 36 w 49"/>
                <a:gd name="T43" fmla="*/ 24 h 75"/>
                <a:gd name="T44" fmla="*/ 36 w 49"/>
                <a:gd name="T45" fmla="*/ 21 h 75"/>
                <a:gd name="T46" fmla="*/ 33 w 49"/>
                <a:gd name="T47" fmla="*/ 15 h 75"/>
                <a:gd name="T48" fmla="*/ 27 w 49"/>
                <a:gd name="T49" fmla="*/ 10 h 75"/>
                <a:gd name="T50" fmla="*/ 23 w 49"/>
                <a:gd name="T51" fmla="*/ 8 h 75"/>
                <a:gd name="T52" fmla="*/ 19 w 49"/>
                <a:gd name="T53" fmla="*/ 8 h 75"/>
                <a:gd name="T54" fmla="*/ 14 w 49"/>
                <a:gd name="T55" fmla="*/ 10 h 75"/>
                <a:gd name="T56" fmla="*/ 9 w 49"/>
                <a:gd name="T57" fmla="*/ 12 h 75"/>
                <a:gd name="T58" fmla="*/ 6 w 49"/>
                <a:gd name="T59" fmla="*/ 15 h 75"/>
                <a:gd name="T60" fmla="*/ 4 w 49"/>
                <a:gd name="T61" fmla="*/ 18 h 75"/>
                <a:gd name="T62" fmla="*/ 3 w 49"/>
                <a:gd name="T63" fmla="*/ 22 h 75"/>
                <a:gd name="T64" fmla="*/ 0 w 49"/>
                <a:gd name="T65" fmla="*/ 22 h 75"/>
                <a:gd name="T66" fmla="*/ 2 w 49"/>
                <a:gd name="T67" fmla="*/ 15 h 75"/>
                <a:gd name="T68" fmla="*/ 4 w 49"/>
                <a:gd name="T69" fmla="*/ 11 h 75"/>
                <a:gd name="T70" fmla="*/ 9 w 49"/>
                <a:gd name="T71" fmla="*/ 5 h 75"/>
                <a:gd name="T72" fmla="*/ 13 w 49"/>
                <a:gd name="T73" fmla="*/ 2 h 75"/>
                <a:gd name="T74" fmla="*/ 24 w 49"/>
                <a:gd name="T75" fmla="*/ 0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75"/>
                <a:gd name="T116" fmla="*/ 49 w 49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75">
                  <a:moveTo>
                    <a:pt x="24" y="0"/>
                  </a:moveTo>
                  <a:lnTo>
                    <a:pt x="30" y="1"/>
                  </a:lnTo>
                  <a:lnTo>
                    <a:pt x="34" y="2"/>
                  </a:lnTo>
                  <a:lnTo>
                    <a:pt x="39" y="5"/>
                  </a:lnTo>
                  <a:lnTo>
                    <a:pt x="44" y="14"/>
                  </a:lnTo>
                  <a:lnTo>
                    <a:pt x="44" y="25"/>
                  </a:lnTo>
                  <a:lnTo>
                    <a:pt x="39" y="37"/>
                  </a:lnTo>
                  <a:lnTo>
                    <a:pt x="30" y="48"/>
                  </a:lnTo>
                  <a:lnTo>
                    <a:pt x="12" y="67"/>
                  </a:lnTo>
                  <a:lnTo>
                    <a:pt x="43" y="67"/>
                  </a:lnTo>
                  <a:lnTo>
                    <a:pt x="44" y="65"/>
                  </a:lnTo>
                  <a:lnTo>
                    <a:pt x="46" y="62"/>
                  </a:lnTo>
                  <a:lnTo>
                    <a:pt x="49" y="60"/>
                  </a:lnTo>
                  <a:lnTo>
                    <a:pt x="47" y="68"/>
                  </a:lnTo>
                  <a:lnTo>
                    <a:pt x="43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16" y="60"/>
                  </a:lnTo>
                  <a:lnTo>
                    <a:pt x="27" y="45"/>
                  </a:lnTo>
                  <a:lnTo>
                    <a:pt x="30" y="40"/>
                  </a:lnTo>
                  <a:lnTo>
                    <a:pt x="33" y="35"/>
                  </a:lnTo>
                  <a:lnTo>
                    <a:pt x="36" y="24"/>
                  </a:lnTo>
                  <a:lnTo>
                    <a:pt x="36" y="21"/>
                  </a:lnTo>
                  <a:lnTo>
                    <a:pt x="33" y="15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9" y="8"/>
                  </a:lnTo>
                  <a:lnTo>
                    <a:pt x="14" y="10"/>
                  </a:lnTo>
                  <a:lnTo>
                    <a:pt x="9" y="12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9" y="5"/>
                  </a:lnTo>
                  <a:lnTo>
                    <a:pt x="13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177"/>
          <p:cNvGrpSpPr>
            <a:grpSpLocks/>
          </p:cNvGrpSpPr>
          <p:nvPr/>
        </p:nvGrpSpPr>
        <p:grpSpPr bwMode="auto">
          <a:xfrm>
            <a:off x="4859338" y="1992313"/>
            <a:ext cx="1274762" cy="769937"/>
            <a:chOff x="3061" y="1253"/>
            <a:chExt cx="803" cy="485"/>
          </a:xfrm>
        </p:grpSpPr>
        <p:sp>
          <p:nvSpPr>
            <p:cNvPr id="56340" name="Freeform 178"/>
            <p:cNvSpPr>
              <a:spLocks/>
            </p:cNvSpPr>
            <p:nvPr/>
          </p:nvSpPr>
          <p:spPr bwMode="auto">
            <a:xfrm>
              <a:off x="3651" y="1616"/>
              <a:ext cx="49" cy="75"/>
            </a:xfrm>
            <a:custGeom>
              <a:avLst/>
              <a:gdLst>
                <a:gd name="T0" fmla="*/ 24 w 49"/>
                <a:gd name="T1" fmla="*/ 0 h 75"/>
                <a:gd name="T2" fmla="*/ 30 w 49"/>
                <a:gd name="T3" fmla="*/ 1 h 75"/>
                <a:gd name="T4" fmla="*/ 34 w 49"/>
                <a:gd name="T5" fmla="*/ 2 h 75"/>
                <a:gd name="T6" fmla="*/ 39 w 49"/>
                <a:gd name="T7" fmla="*/ 5 h 75"/>
                <a:gd name="T8" fmla="*/ 44 w 49"/>
                <a:gd name="T9" fmla="*/ 14 h 75"/>
                <a:gd name="T10" fmla="*/ 44 w 49"/>
                <a:gd name="T11" fmla="*/ 25 h 75"/>
                <a:gd name="T12" fmla="*/ 39 w 49"/>
                <a:gd name="T13" fmla="*/ 37 h 75"/>
                <a:gd name="T14" fmla="*/ 30 w 49"/>
                <a:gd name="T15" fmla="*/ 48 h 75"/>
                <a:gd name="T16" fmla="*/ 12 w 49"/>
                <a:gd name="T17" fmla="*/ 67 h 75"/>
                <a:gd name="T18" fmla="*/ 43 w 49"/>
                <a:gd name="T19" fmla="*/ 67 h 75"/>
                <a:gd name="T20" fmla="*/ 44 w 49"/>
                <a:gd name="T21" fmla="*/ 65 h 75"/>
                <a:gd name="T22" fmla="*/ 46 w 49"/>
                <a:gd name="T23" fmla="*/ 62 h 75"/>
                <a:gd name="T24" fmla="*/ 49 w 49"/>
                <a:gd name="T25" fmla="*/ 60 h 75"/>
                <a:gd name="T26" fmla="*/ 47 w 49"/>
                <a:gd name="T27" fmla="*/ 68 h 75"/>
                <a:gd name="T28" fmla="*/ 43 w 49"/>
                <a:gd name="T29" fmla="*/ 75 h 75"/>
                <a:gd name="T30" fmla="*/ 0 w 49"/>
                <a:gd name="T31" fmla="*/ 75 h 75"/>
                <a:gd name="T32" fmla="*/ 0 w 49"/>
                <a:gd name="T33" fmla="*/ 74 h 75"/>
                <a:gd name="T34" fmla="*/ 16 w 49"/>
                <a:gd name="T35" fmla="*/ 60 h 75"/>
                <a:gd name="T36" fmla="*/ 27 w 49"/>
                <a:gd name="T37" fmla="*/ 45 h 75"/>
                <a:gd name="T38" fmla="*/ 30 w 49"/>
                <a:gd name="T39" fmla="*/ 40 h 75"/>
                <a:gd name="T40" fmla="*/ 33 w 49"/>
                <a:gd name="T41" fmla="*/ 35 h 75"/>
                <a:gd name="T42" fmla="*/ 36 w 49"/>
                <a:gd name="T43" fmla="*/ 24 h 75"/>
                <a:gd name="T44" fmla="*/ 36 w 49"/>
                <a:gd name="T45" fmla="*/ 21 h 75"/>
                <a:gd name="T46" fmla="*/ 33 w 49"/>
                <a:gd name="T47" fmla="*/ 15 h 75"/>
                <a:gd name="T48" fmla="*/ 27 w 49"/>
                <a:gd name="T49" fmla="*/ 10 h 75"/>
                <a:gd name="T50" fmla="*/ 23 w 49"/>
                <a:gd name="T51" fmla="*/ 8 h 75"/>
                <a:gd name="T52" fmla="*/ 19 w 49"/>
                <a:gd name="T53" fmla="*/ 8 h 75"/>
                <a:gd name="T54" fmla="*/ 14 w 49"/>
                <a:gd name="T55" fmla="*/ 10 h 75"/>
                <a:gd name="T56" fmla="*/ 9 w 49"/>
                <a:gd name="T57" fmla="*/ 12 h 75"/>
                <a:gd name="T58" fmla="*/ 6 w 49"/>
                <a:gd name="T59" fmla="*/ 15 h 75"/>
                <a:gd name="T60" fmla="*/ 4 w 49"/>
                <a:gd name="T61" fmla="*/ 18 h 75"/>
                <a:gd name="T62" fmla="*/ 3 w 49"/>
                <a:gd name="T63" fmla="*/ 22 h 75"/>
                <a:gd name="T64" fmla="*/ 0 w 49"/>
                <a:gd name="T65" fmla="*/ 22 h 75"/>
                <a:gd name="T66" fmla="*/ 2 w 49"/>
                <a:gd name="T67" fmla="*/ 15 h 75"/>
                <a:gd name="T68" fmla="*/ 4 w 49"/>
                <a:gd name="T69" fmla="*/ 11 h 75"/>
                <a:gd name="T70" fmla="*/ 9 w 49"/>
                <a:gd name="T71" fmla="*/ 5 h 75"/>
                <a:gd name="T72" fmla="*/ 13 w 49"/>
                <a:gd name="T73" fmla="*/ 2 h 75"/>
                <a:gd name="T74" fmla="*/ 24 w 49"/>
                <a:gd name="T75" fmla="*/ 0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75"/>
                <a:gd name="T116" fmla="*/ 49 w 49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75">
                  <a:moveTo>
                    <a:pt x="24" y="0"/>
                  </a:moveTo>
                  <a:lnTo>
                    <a:pt x="30" y="1"/>
                  </a:lnTo>
                  <a:lnTo>
                    <a:pt x="34" y="2"/>
                  </a:lnTo>
                  <a:lnTo>
                    <a:pt x="39" y="5"/>
                  </a:lnTo>
                  <a:lnTo>
                    <a:pt x="44" y="14"/>
                  </a:lnTo>
                  <a:lnTo>
                    <a:pt x="44" y="25"/>
                  </a:lnTo>
                  <a:lnTo>
                    <a:pt x="39" y="37"/>
                  </a:lnTo>
                  <a:lnTo>
                    <a:pt x="30" y="48"/>
                  </a:lnTo>
                  <a:lnTo>
                    <a:pt x="12" y="67"/>
                  </a:lnTo>
                  <a:lnTo>
                    <a:pt x="43" y="67"/>
                  </a:lnTo>
                  <a:lnTo>
                    <a:pt x="44" y="65"/>
                  </a:lnTo>
                  <a:lnTo>
                    <a:pt x="46" y="62"/>
                  </a:lnTo>
                  <a:lnTo>
                    <a:pt x="49" y="60"/>
                  </a:lnTo>
                  <a:lnTo>
                    <a:pt x="47" y="68"/>
                  </a:lnTo>
                  <a:lnTo>
                    <a:pt x="43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16" y="60"/>
                  </a:lnTo>
                  <a:lnTo>
                    <a:pt x="27" y="45"/>
                  </a:lnTo>
                  <a:lnTo>
                    <a:pt x="30" y="40"/>
                  </a:lnTo>
                  <a:lnTo>
                    <a:pt x="33" y="35"/>
                  </a:lnTo>
                  <a:lnTo>
                    <a:pt x="36" y="24"/>
                  </a:lnTo>
                  <a:lnTo>
                    <a:pt x="36" y="21"/>
                  </a:lnTo>
                  <a:lnTo>
                    <a:pt x="33" y="15"/>
                  </a:lnTo>
                  <a:lnTo>
                    <a:pt x="27" y="10"/>
                  </a:lnTo>
                  <a:lnTo>
                    <a:pt x="23" y="8"/>
                  </a:lnTo>
                  <a:lnTo>
                    <a:pt x="19" y="8"/>
                  </a:lnTo>
                  <a:lnTo>
                    <a:pt x="14" y="10"/>
                  </a:lnTo>
                  <a:lnTo>
                    <a:pt x="9" y="12"/>
                  </a:lnTo>
                  <a:lnTo>
                    <a:pt x="6" y="15"/>
                  </a:lnTo>
                  <a:lnTo>
                    <a:pt x="4" y="18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9" y="5"/>
                  </a:lnTo>
                  <a:lnTo>
                    <a:pt x="13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41" name="Freeform 179"/>
            <p:cNvSpPr>
              <a:spLocks/>
            </p:cNvSpPr>
            <p:nvPr/>
          </p:nvSpPr>
          <p:spPr bwMode="auto">
            <a:xfrm>
              <a:off x="3833" y="1253"/>
              <a:ext cx="31" cy="75"/>
            </a:xfrm>
            <a:custGeom>
              <a:avLst/>
              <a:gdLst>
                <a:gd name="T0" fmla="*/ 21 w 31"/>
                <a:gd name="T1" fmla="*/ 0 h 75"/>
                <a:gd name="T2" fmla="*/ 21 w 31"/>
                <a:gd name="T3" fmla="*/ 70 h 75"/>
                <a:gd name="T4" fmla="*/ 24 w 31"/>
                <a:gd name="T5" fmla="*/ 73 h 75"/>
                <a:gd name="T6" fmla="*/ 31 w 31"/>
                <a:gd name="T7" fmla="*/ 73 h 75"/>
                <a:gd name="T8" fmla="*/ 31 w 31"/>
                <a:gd name="T9" fmla="*/ 75 h 75"/>
                <a:gd name="T10" fmla="*/ 1 w 31"/>
                <a:gd name="T11" fmla="*/ 75 h 75"/>
                <a:gd name="T12" fmla="*/ 1 w 31"/>
                <a:gd name="T13" fmla="*/ 73 h 75"/>
                <a:gd name="T14" fmla="*/ 7 w 31"/>
                <a:gd name="T15" fmla="*/ 73 h 75"/>
                <a:gd name="T16" fmla="*/ 10 w 31"/>
                <a:gd name="T17" fmla="*/ 71 h 75"/>
                <a:gd name="T18" fmla="*/ 10 w 31"/>
                <a:gd name="T19" fmla="*/ 70 h 75"/>
                <a:gd name="T20" fmla="*/ 11 w 31"/>
                <a:gd name="T21" fmla="*/ 67 h 75"/>
                <a:gd name="T22" fmla="*/ 11 w 31"/>
                <a:gd name="T23" fmla="*/ 13 h 75"/>
                <a:gd name="T24" fmla="*/ 10 w 31"/>
                <a:gd name="T25" fmla="*/ 10 h 75"/>
                <a:gd name="T26" fmla="*/ 4 w 31"/>
                <a:gd name="T27" fmla="*/ 10 h 75"/>
                <a:gd name="T28" fmla="*/ 0 w 31"/>
                <a:gd name="T29" fmla="*/ 13 h 75"/>
                <a:gd name="T30" fmla="*/ 0 w 31"/>
                <a:gd name="T31" fmla="*/ 11 h 75"/>
                <a:gd name="T32" fmla="*/ 10 w 31"/>
                <a:gd name="T33" fmla="*/ 5 h 75"/>
                <a:gd name="T34" fmla="*/ 21 w 31"/>
                <a:gd name="T35" fmla="*/ 0 h 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75"/>
                <a:gd name="T56" fmla="*/ 31 w 31"/>
                <a:gd name="T57" fmla="*/ 75 h 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75">
                  <a:moveTo>
                    <a:pt x="21" y="0"/>
                  </a:moveTo>
                  <a:lnTo>
                    <a:pt x="21" y="70"/>
                  </a:lnTo>
                  <a:lnTo>
                    <a:pt x="24" y="73"/>
                  </a:lnTo>
                  <a:lnTo>
                    <a:pt x="31" y="73"/>
                  </a:lnTo>
                  <a:lnTo>
                    <a:pt x="31" y="75"/>
                  </a:lnTo>
                  <a:lnTo>
                    <a:pt x="1" y="75"/>
                  </a:lnTo>
                  <a:lnTo>
                    <a:pt x="1" y="73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0" y="70"/>
                  </a:lnTo>
                  <a:lnTo>
                    <a:pt x="11" y="67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0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342" name="Freeform 180"/>
            <p:cNvSpPr>
              <a:spLocks/>
            </p:cNvSpPr>
            <p:nvPr/>
          </p:nvSpPr>
          <p:spPr bwMode="auto">
            <a:xfrm>
              <a:off x="3061" y="1661"/>
              <a:ext cx="43" cy="77"/>
            </a:xfrm>
            <a:custGeom>
              <a:avLst/>
              <a:gdLst>
                <a:gd name="T0" fmla="*/ 21 w 43"/>
                <a:gd name="T1" fmla="*/ 0 h 77"/>
                <a:gd name="T2" fmla="*/ 27 w 43"/>
                <a:gd name="T3" fmla="*/ 1 h 77"/>
                <a:gd name="T4" fmla="*/ 31 w 43"/>
                <a:gd name="T5" fmla="*/ 3 h 77"/>
                <a:gd name="T6" fmla="*/ 34 w 43"/>
                <a:gd name="T7" fmla="*/ 6 h 77"/>
                <a:gd name="T8" fmla="*/ 37 w 43"/>
                <a:gd name="T9" fmla="*/ 7 h 77"/>
                <a:gd name="T10" fmla="*/ 40 w 43"/>
                <a:gd name="T11" fmla="*/ 13 h 77"/>
                <a:gd name="T12" fmla="*/ 40 w 43"/>
                <a:gd name="T13" fmla="*/ 20 h 77"/>
                <a:gd name="T14" fmla="*/ 37 w 43"/>
                <a:gd name="T15" fmla="*/ 24 h 77"/>
                <a:gd name="T16" fmla="*/ 31 w 43"/>
                <a:gd name="T17" fmla="*/ 30 h 77"/>
                <a:gd name="T18" fmla="*/ 28 w 43"/>
                <a:gd name="T19" fmla="*/ 30 h 77"/>
                <a:gd name="T20" fmla="*/ 31 w 43"/>
                <a:gd name="T21" fmla="*/ 31 h 77"/>
                <a:gd name="T22" fmla="*/ 40 w 43"/>
                <a:gd name="T23" fmla="*/ 40 h 77"/>
                <a:gd name="T24" fmla="*/ 41 w 43"/>
                <a:gd name="T25" fmla="*/ 43 h 77"/>
                <a:gd name="T26" fmla="*/ 43 w 43"/>
                <a:gd name="T27" fmla="*/ 47 h 77"/>
                <a:gd name="T28" fmla="*/ 43 w 43"/>
                <a:gd name="T29" fmla="*/ 57 h 77"/>
                <a:gd name="T30" fmla="*/ 41 w 43"/>
                <a:gd name="T31" fmla="*/ 61 h 77"/>
                <a:gd name="T32" fmla="*/ 38 w 43"/>
                <a:gd name="T33" fmla="*/ 66 h 77"/>
                <a:gd name="T34" fmla="*/ 34 w 43"/>
                <a:gd name="T35" fmla="*/ 70 h 77"/>
                <a:gd name="T36" fmla="*/ 25 w 43"/>
                <a:gd name="T37" fmla="*/ 76 h 77"/>
                <a:gd name="T38" fmla="*/ 20 w 43"/>
                <a:gd name="T39" fmla="*/ 77 h 77"/>
                <a:gd name="T40" fmla="*/ 5 w 43"/>
                <a:gd name="T41" fmla="*/ 77 h 77"/>
                <a:gd name="T42" fmla="*/ 4 w 43"/>
                <a:gd name="T43" fmla="*/ 76 h 77"/>
                <a:gd name="T44" fmla="*/ 1 w 43"/>
                <a:gd name="T45" fmla="*/ 74 h 77"/>
                <a:gd name="T46" fmla="*/ 1 w 43"/>
                <a:gd name="T47" fmla="*/ 73 h 77"/>
                <a:gd name="T48" fmla="*/ 0 w 43"/>
                <a:gd name="T49" fmla="*/ 71 h 77"/>
                <a:gd name="T50" fmla="*/ 0 w 43"/>
                <a:gd name="T51" fmla="*/ 70 h 77"/>
                <a:gd name="T52" fmla="*/ 1 w 43"/>
                <a:gd name="T53" fmla="*/ 67 h 77"/>
                <a:gd name="T54" fmla="*/ 5 w 43"/>
                <a:gd name="T55" fmla="*/ 67 h 77"/>
                <a:gd name="T56" fmla="*/ 11 w 43"/>
                <a:gd name="T57" fmla="*/ 70 h 77"/>
                <a:gd name="T58" fmla="*/ 15 w 43"/>
                <a:gd name="T59" fmla="*/ 71 h 77"/>
                <a:gd name="T60" fmla="*/ 18 w 43"/>
                <a:gd name="T61" fmla="*/ 73 h 77"/>
                <a:gd name="T62" fmla="*/ 25 w 43"/>
                <a:gd name="T63" fmla="*/ 73 h 77"/>
                <a:gd name="T64" fmla="*/ 31 w 43"/>
                <a:gd name="T65" fmla="*/ 67 h 77"/>
                <a:gd name="T66" fmla="*/ 33 w 43"/>
                <a:gd name="T67" fmla="*/ 64 h 77"/>
                <a:gd name="T68" fmla="*/ 34 w 43"/>
                <a:gd name="T69" fmla="*/ 60 h 77"/>
                <a:gd name="T70" fmla="*/ 34 w 43"/>
                <a:gd name="T71" fmla="*/ 51 h 77"/>
                <a:gd name="T72" fmla="*/ 33 w 43"/>
                <a:gd name="T73" fmla="*/ 47 h 77"/>
                <a:gd name="T74" fmla="*/ 30 w 43"/>
                <a:gd name="T75" fmla="*/ 43 h 77"/>
                <a:gd name="T76" fmla="*/ 25 w 43"/>
                <a:gd name="T77" fmla="*/ 40 h 77"/>
                <a:gd name="T78" fmla="*/ 21 w 43"/>
                <a:gd name="T79" fmla="*/ 38 h 77"/>
                <a:gd name="T80" fmla="*/ 13 w 43"/>
                <a:gd name="T81" fmla="*/ 38 h 77"/>
                <a:gd name="T82" fmla="*/ 11 w 43"/>
                <a:gd name="T83" fmla="*/ 37 h 77"/>
                <a:gd name="T84" fmla="*/ 17 w 43"/>
                <a:gd name="T85" fmla="*/ 36 h 77"/>
                <a:gd name="T86" fmla="*/ 25 w 43"/>
                <a:gd name="T87" fmla="*/ 30 h 77"/>
                <a:gd name="T88" fmla="*/ 28 w 43"/>
                <a:gd name="T89" fmla="*/ 27 h 77"/>
                <a:gd name="T90" fmla="*/ 30 w 43"/>
                <a:gd name="T91" fmla="*/ 23 h 77"/>
                <a:gd name="T92" fmla="*/ 30 w 43"/>
                <a:gd name="T93" fmla="*/ 16 h 77"/>
                <a:gd name="T94" fmla="*/ 28 w 43"/>
                <a:gd name="T95" fmla="*/ 13 h 77"/>
                <a:gd name="T96" fmla="*/ 24 w 43"/>
                <a:gd name="T97" fmla="*/ 8 h 77"/>
                <a:gd name="T98" fmla="*/ 21 w 43"/>
                <a:gd name="T99" fmla="*/ 8 h 77"/>
                <a:gd name="T100" fmla="*/ 17 w 43"/>
                <a:gd name="T101" fmla="*/ 7 h 77"/>
                <a:gd name="T102" fmla="*/ 14 w 43"/>
                <a:gd name="T103" fmla="*/ 7 h 77"/>
                <a:gd name="T104" fmla="*/ 11 w 43"/>
                <a:gd name="T105" fmla="*/ 8 h 77"/>
                <a:gd name="T106" fmla="*/ 8 w 43"/>
                <a:gd name="T107" fmla="*/ 11 h 77"/>
                <a:gd name="T108" fmla="*/ 5 w 43"/>
                <a:gd name="T109" fmla="*/ 13 h 77"/>
                <a:gd name="T110" fmla="*/ 3 w 43"/>
                <a:gd name="T111" fmla="*/ 18 h 77"/>
                <a:gd name="T112" fmla="*/ 0 w 43"/>
                <a:gd name="T113" fmla="*/ 18 h 77"/>
                <a:gd name="T114" fmla="*/ 1 w 43"/>
                <a:gd name="T115" fmla="*/ 14 h 77"/>
                <a:gd name="T116" fmla="*/ 5 w 43"/>
                <a:gd name="T117" fmla="*/ 8 h 77"/>
                <a:gd name="T118" fmla="*/ 8 w 43"/>
                <a:gd name="T119" fmla="*/ 6 h 77"/>
                <a:gd name="T120" fmla="*/ 13 w 43"/>
                <a:gd name="T121" fmla="*/ 3 h 77"/>
                <a:gd name="T122" fmla="*/ 21 w 43"/>
                <a:gd name="T123" fmla="*/ 0 h 7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"/>
                <a:gd name="T187" fmla="*/ 0 h 77"/>
                <a:gd name="T188" fmla="*/ 43 w 43"/>
                <a:gd name="T189" fmla="*/ 77 h 7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" h="77">
                  <a:moveTo>
                    <a:pt x="21" y="0"/>
                  </a:moveTo>
                  <a:lnTo>
                    <a:pt x="27" y="1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7" y="7"/>
                  </a:lnTo>
                  <a:lnTo>
                    <a:pt x="40" y="13"/>
                  </a:lnTo>
                  <a:lnTo>
                    <a:pt x="40" y="20"/>
                  </a:lnTo>
                  <a:lnTo>
                    <a:pt x="37" y="24"/>
                  </a:lnTo>
                  <a:lnTo>
                    <a:pt x="31" y="30"/>
                  </a:lnTo>
                  <a:lnTo>
                    <a:pt x="28" y="30"/>
                  </a:lnTo>
                  <a:lnTo>
                    <a:pt x="31" y="31"/>
                  </a:lnTo>
                  <a:lnTo>
                    <a:pt x="40" y="40"/>
                  </a:lnTo>
                  <a:lnTo>
                    <a:pt x="41" y="43"/>
                  </a:lnTo>
                  <a:lnTo>
                    <a:pt x="43" y="47"/>
                  </a:lnTo>
                  <a:lnTo>
                    <a:pt x="43" y="57"/>
                  </a:lnTo>
                  <a:lnTo>
                    <a:pt x="41" y="61"/>
                  </a:lnTo>
                  <a:lnTo>
                    <a:pt x="38" y="66"/>
                  </a:lnTo>
                  <a:lnTo>
                    <a:pt x="34" y="70"/>
                  </a:lnTo>
                  <a:lnTo>
                    <a:pt x="25" y="76"/>
                  </a:lnTo>
                  <a:lnTo>
                    <a:pt x="20" y="77"/>
                  </a:lnTo>
                  <a:lnTo>
                    <a:pt x="5" y="77"/>
                  </a:lnTo>
                  <a:lnTo>
                    <a:pt x="4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5" y="67"/>
                  </a:lnTo>
                  <a:lnTo>
                    <a:pt x="11" y="70"/>
                  </a:lnTo>
                  <a:lnTo>
                    <a:pt x="15" y="71"/>
                  </a:lnTo>
                  <a:lnTo>
                    <a:pt x="18" y="73"/>
                  </a:lnTo>
                  <a:lnTo>
                    <a:pt x="25" y="73"/>
                  </a:lnTo>
                  <a:lnTo>
                    <a:pt x="31" y="67"/>
                  </a:lnTo>
                  <a:lnTo>
                    <a:pt x="33" y="64"/>
                  </a:lnTo>
                  <a:lnTo>
                    <a:pt x="34" y="60"/>
                  </a:lnTo>
                  <a:lnTo>
                    <a:pt x="34" y="51"/>
                  </a:lnTo>
                  <a:lnTo>
                    <a:pt x="33" y="47"/>
                  </a:lnTo>
                  <a:lnTo>
                    <a:pt x="30" y="43"/>
                  </a:lnTo>
                  <a:lnTo>
                    <a:pt x="25" y="40"/>
                  </a:lnTo>
                  <a:lnTo>
                    <a:pt x="21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7" y="36"/>
                  </a:lnTo>
                  <a:lnTo>
                    <a:pt x="25" y="30"/>
                  </a:lnTo>
                  <a:lnTo>
                    <a:pt x="28" y="27"/>
                  </a:lnTo>
                  <a:lnTo>
                    <a:pt x="30" y="23"/>
                  </a:lnTo>
                  <a:lnTo>
                    <a:pt x="30" y="16"/>
                  </a:lnTo>
                  <a:lnTo>
                    <a:pt x="28" y="13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5" y="13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5" y="8"/>
                  </a:lnTo>
                  <a:lnTo>
                    <a:pt x="8" y="6"/>
                  </a:lnTo>
                  <a:lnTo>
                    <a:pt x="13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56339" name="Text Box 181"/>
          <p:cNvSpPr txBox="1">
            <a:spLocks noChangeArrowheads="1"/>
          </p:cNvSpPr>
          <p:nvPr/>
        </p:nvSpPr>
        <p:spPr bwMode="auto">
          <a:xfrm>
            <a:off x="3490913" y="398463"/>
            <a:ext cx="1728787" cy="385762"/>
          </a:xfrm>
          <a:prstGeom prst="rect">
            <a:avLst/>
          </a:prstGeom>
          <a:noFill/>
          <a:ln w="1905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b="1">
                <a:solidFill>
                  <a:srgbClr val="000000"/>
                </a:solidFill>
              </a:rPr>
              <a:t>Permutations</a:t>
            </a:r>
          </a:p>
        </p:txBody>
      </p:sp>
    </p:spTree>
    <p:extLst>
      <p:ext uri="{BB962C8B-B14F-4D97-AF65-F5344CB8AC3E}">
        <p14:creationId xmlns:p14="http://schemas.microsoft.com/office/powerpoint/2010/main" val="12287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771" grpId="0" animBg="1"/>
      <p:bldP spid="196772" grpId="0" animBg="1"/>
      <p:bldP spid="19677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Geometric similarity</a:t>
            </a:r>
          </a:p>
        </p:txBody>
      </p:sp>
      <p:sp>
        <p:nvSpPr>
          <p:cNvPr id="5734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A13548-6AC0-4D7A-8865-1DBD1B97AD0C}" type="slidenum">
              <a:rPr lang="de-DE" altLang="de-DE">
                <a:solidFill>
                  <a:srgbClr val="000000"/>
                </a:solidFill>
              </a:rPr>
              <a:pPr eaLnBrk="1" hangingPunct="1"/>
              <a:t>38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7348" name="Freeform 2"/>
          <p:cNvSpPr>
            <a:spLocks/>
          </p:cNvSpPr>
          <p:nvPr/>
        </p:nvSpPr>
        <p:spPr bwMode="auto">
          <a:xfrm>
            <a:off x="3276600" y="152400"/>
            <a:ext cx="2879725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7349" name="Text Box 3"/>
          <p:cNvSpPr txBox="1">
            <a:spLocks noChangeArrowheads="1"/>
          </p:cNvSpPr>
          <p:nvPr/>
        </p:nvSpPr>
        <p:spPr bwMode="auto">
          <a:xfrm>
            <a:off x="3419475" y="333375"/>
            <a:ext cx="2736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000" b="1" i="1">
                <a:solidFill>
                  <a:srgbClr val="FFFFFF"/>
                </a:solidFill>
              </a:rPr>
              <a:t>Geometric similarity</a:t>
            </a:r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144463" y="981075"/>
            <a:ext cx="52197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Two levels</a:t>
            </a:r>
            <a:r>
              <a:rPr lang="de-DE" altLang="de-DE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1. Polyhedra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04975" y="1935163"/>
            <a:ext cx="1266825" cy="1200150"/>
            <a:chOff x="786" y="2748"/>
            <a:chExt cx="798" cy="756"/>
          </a:xfrm>
        </p:grpSpPr>
        <p:sp>
          <p:nvSpPr>
            <p:cNvPr id="57433" name="Oval 6"/>
            <p:cNvSpPr>
              <a:spLocks noChangeArrowheads="1"/>
            </p:cNvSpPr>
            <p:nvPr/>
          </p:nvSpPr>
          <p:spPr bwMode="auto">
            <a:xfrm>
              <a:off x="1068" y="321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4" name="Oval 7"/>
            <p:cNvSpPr>
              <a:spLocks noChangeArrowheads="1"/>
            </p:cNvSpPr>
            <p:nvPr/>
          </p:nvSpPr>
          <p:spPr bwMode="auto">
            <a:xfrm>
              <a:off x="786" y="3078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5" name="Oval 8"/>
            <p:cNvSpPr>
              <a:spLocks noChangeArrowheads="1"/>
            </p:cNvSpPr>
            <p:nvPr/>
          </p:nvSpPr>
          <p:spPr bwMode="auto">
            <a:xfrm>
              <a:off x="1158" y="2748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6" name="Oval 9"/>
            <p:cNvSpPr>
              <a:spLocks noChangeArrowheads="1"/>
            </p:cNvSpPr>
            <p:nvPr/>
          </p:nvSpPr>
          <p:spPr bwMode="auto">
            <a:xfrm>
              <a:off x="1254" y="2982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7" name="Oval 10"/>
            <p:cNvSpPr>
              <a:spLocks noChangeArrowheads="1"/>
            </p:cNvSpPr>
            <p:nvPr/>
          </p:nvSpPr>
          <p:spPr bwMode="auto">
            <a:xfrm>
              <a:off x="1536" y="3072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8" name="Oval 11"/>
            <p:cNvSpPr>
              <a:spLocks noChangeArrowheads="1"/>
            </p:cNvSpPr>
            <p:nvPr/>
          </p:nvSpPr>
          <p:spPr bwMode="auto">
            <a:xfrm>
              <a:off x="1158" y="3456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9" name="Freeform 12"/>
            <p:cNvSpPr>
              <a:spLocks/>
            </p:cNvSpPr>
            <p:nvPr/>
          </p:nvSpPr>
          <p:spPr bwMode="auto">
            <a:xfrm>
              <a:off x="798" y="2766"/>
              <a:ext cx="384" cy="720"/>
            </a:xfrm>
            <a:custGeom>
              <a:avLst/>
              <a:gdLst>
                <a:gd name="T0" fmla="*/ 384 w 384"/>
                <a:gd name="T1" fmla="*/ 720 h 720"/>
                <a:gd name="T2" fmla="*/ 0 w 384"/>
                <a:gd name="T3" fmla="*/ 336 h 720"/>
                <a:gd name="T4" fmla="*/ 384 w 384"/>
                <a:gd name="T5" fmla="*/ 0 h 720"/>
                <a:gd name="T6" fmla="*/ 288 w 384"/>
                <a:gd name="T7" fmla="*/ 480 h 720"/>
                <a:gd name="T8" fmla="*/ 0 w 384"/>
                <a:gd name="T9" fmla="*/ 336 h 7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720"/>
                <a:gd name="T17" fmla="*/ 384 w 384"/>
                <a:gd name="T18" fmla="*/ 720 h 7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720">
                  <a:moveTo>
                    <a:pt x="384" y="720"/>
                  </a:moveTo>
                  <a:lnTo>
                    <a:pt x="0" y="336"/>
                  </a:lnTo>
                  <a:lnTo>
                    <a:pt x="384" y="0"/>
                  </a:lnTo>
                  <a:lnTo>
                    <a:pt x="288" y="480"/>
                  </a:lnTo>
                  <a:lnTo>
                    <a:pt x="0" y="33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40" name="Freeform 13"/>
            <p:cNvSpPr>
              <a:spLocks/>
            </p:cNvSpPr>
            <p:nvPr/>
          </p:nvSpPr>
          <p:spPr bwMode="auto">
            <a:xfrm>
              <a:off x="1086" y="2766"/>
              <a:ext cx="480" cy="720"/>
            </a:xfrm>
            <a:custGeom>
              <a:avLst/>
              <a:gdLst>
                <a:gd name="T0" fmla="*/ 96 w 480"/>
                <a:gd name="T1" fmla="*/ 720 h 720"/>
                <a:gd name="T2" fmla="*/ 0 w 480"/>
                <a:gd name="T3" fmla="*/ 480 h 720"/>
                <a:gd name="T4" fmla="*/ 480 w 480"/>
                <a:gd name="T5" fmla="*/ 336 h 720"/>
                <a:gd name="T6" fmla="*/ 96 w 480"/>
                <a:gd name="T7" fmla="*/ 0 h 7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720"/>
                <a:gd name="T14" fmla="*/ 480 w 480"/>
                <a:gd name="T15" fmla="*/ 720 h 7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720">
                  <a:moveTo>
                    <a:pt x="96" y="720"/>
                  </a:moveTo>
                  <a:lnTo>
                    <a:pt x="0" y="480"/>
                  </a:lnTo>
                  <a:lnTo>
                    <a:pt x="480" y="336"/>
                  </a:lnTo>
                  <a:lnTo>
                    <a:pt x="9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41" name="Line 14"/>
            <p:cNvSpPr>
              <a:spLocks noChangeShapeType="1"/>
            </p:cNvSpPr>
            <p:nvPr/>
          </p:nvSpPr>
          <p:spPr bwMode="auto">
            <a:xfrm flipH="1">
              <a:off x="1182" y="3102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42" name="Freeform 15"/>
            <p:cNvSpPr>
              <a:spLocks/>
            </p:cNvSpPr>
            <p:nvPr/>
          </p:nvSpPr>
          <p:spPr bwMode="auto">
            <a:xfrm>
              <a:off x="1182" y="2766"/>
              <a:ext cx="384" cy="336"/>
            </a:xfrm>
            <a:custGeom>
              <a:avLst/>
              <a:gdLst>
                <a:gd name="T0" fmla="*/ 0 w 384"/>
                <a:gd name="T1" fmla="*/ 0 h 336"/>
                <a:gd name="T2" fmla="*/ 96 w 384"/>
                <a:gd name="T3" fmla="*/ 240 h 336"/>
                <a:gd name="T4" fmla="*/ 384 w 384"/>
                <a:gd name="T5" fmla="*/ 336 h 336"/>
                <a:gd name="T6" fmla="*/ 0 60000 65536"/>
                <a:gd name="T7" fmla="*/ 0 60000 65536"/>
                <a:gd name="T8" fmla="*/ 0 60000 65536"/>
                <a:gd name="T9" fmla="*/ 0 w 384"/>
                <a:gd name="T10" fmla="*/ 0 h 336"/>
                <a:gd name="T11" fmla="*/ 384 w 38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336">
                  <a:moveTo>
                    <a:pt x="0" y="0"/>
                  </a:moveTo>
                  <a:lnTo>
                    <a:pt x="96" y="240"/>
                  </a:lnTo>
                  <a:lnTo>
                    <a:pt x="384" y="336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43" name="Freeform 16"/>
            <p:cNvSpPr>
              <a:spLocks/>
            </p:cNvSpPr>
            <p:nvPr/>
          </p:nvSpPr>
          <p:spPr bwMode="auto">
            <a:xfrm>
              <a:off x="798" y="3006"/>
              <a:ext cx="480" cy="480"/>
            </a:xfrm>
            <a:custGeom>
              <a:avLst/>
              <a:gdLst>
                <a:gd name="T0" fmla="*/ 0 w 480"/>
                <a:gd name="T1" fmla="*/ 96 h 480"/>
                <a:gd name="T2" fmla="*/ 480 w 480"/>
                <a:gd name="T3" fmla="*/ 0 h 480"/>
                <a:gd name="T4" fmla="*/ 384 w 480"/>
                <a:gd name="T5" fmla="*/ 480 h 480"/>
                <a:gd name="T6" fmla="*/ 0 60000 65536"/>
                <a:gd name="T7" fmla="*/ 0 60000 65536"/>
                <a:gd name="T8" fmla="*/ 0 60000 65536"/>
                <a:gd name="T9" fmla="*/ 0 w 480"/>
                <a:gd name="T10" fmla="*/ 0 h 480"/>
                <a:gd name="T11" fmla="*/ 480 w 480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480">
                  <a:moveTo>
                    <a:pt x="0" y="96"/>
                  </a:moveTo>
                  <a:lnTo>
                    <a:pt x="480" y="0"/>
                  </a:lnTo>
                  <a:lnTo>
                    <a:pt x="384" y="480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643438" y="1916113"/>
            <a:ext cx="971550" cy="1266825"/>
            <a:chOff x="1932" y="3024"/>
            <a:chExt cx="612" cy="798"/>
          </a:xfrm>
        </p:grpSpPr>
        <p:sp>
          <p:nvSpPr>
            <p:cNvPr id="57424" name="Oval 18"/>
            <p:cNvSpPr>
              <a:spLocks noChangeArrowheads="1"/>
            </p:cNvSpPr>
            <p:nvPr/>
          </p:nvSpPr>
          <p:spPr bwMode="auto">
            <a:xfrm>
              <a:off x="2118" y="336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25" name="Oval 19"/>
            <p:cNvSpPr>
              <a:spLocks noChangeArrowheads="1"/>
            </p:cNvSpPr>
            <p:nvPr/>
          </p:nvSpPr>
          <p:spPr bwMode="auto">
            <a:xfrm>
              <a:off x="1932" y="3228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26" name="Oval 20"/>
            <p:cNvSpPr>
              <a:spLocks noChangeArrowheads="1"/>
            </p:cNvSpPr>
            <p:nvPr/>
          </p:nvSpPr>
          <p:spPr bwMode="auto">
            <a:xfrm>
              <a:off x="2124" y="3024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27" name="Oval 21"/>
            <p:cNvSpPr>
              <a:spLocks noChangeArrowheads="1"/>
            </p:cNvSpPr>
            <p:nvPr/>
          </p:nvSpPr>
          <p:spPr bwMode="auto">
            <a:xfrm>
              <a:off x="2448" y="312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28" name="Oval 22"/>
            <p:cNvSpPr>
              <a:spLocks noChangeArrowheads="1"/>
            </p:cNvSpPr>
            <p:nvPr/>
          </p:nvSpPr>
          <p:spPr bwMode="auto">
            <a:xfrm>
              <a:off x="2496" y="3360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29" name="Oval 23"/>
            <p:cNvSpPr>
              <a:spLocks noChangeArrowheads="1"/>
            </p:cNvSpPr>
            <p:nvPr/>
          </p:nvSpPr>
          <p:spPr bwMode="auto">
            <a:xfrm>
              <a:off x="2208" y="3774"/>
              <a:ext cx="48" cy="4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430" name="Freeform 24"/>
            <p:cNvSpPr>
              <a:spLocks/>
            </p:cNvSpPr>
            <p:nvPr/>
          </p:nvSpPr>
          <p:spPr bwMode="auto">
            <a:xfrm>
              <a:off x="1950" y="3054"/>
              <a:ext cx="576" cy="768"/>
            </a:xfrm>
            <a:custGeom>
              <a:avLst/>
              <a:gdLst>
                <a:gd name="T0" fmla="*/ 288 w 576"/>
                <a:gd name="T1" fmla="*/ 720 h 768"/>
                <a:gd name="T2" fmla="*/ 0 w 576"/>
                <a:gd name="T3" fmla="*/ 192 h 768"/>
                <a:gd name="T4" fmla="*/ 192 w 576"/>
                <a:gd name="T5" fmla="*/ 0 h 768"/>
                <a:gd name="T6" fmla="*/ 192 w 576"/>
                <a:gd name="T7" fmla="*/ 336 h 768"/>
                <a:gd name="T8" fmla="*/ 576 w 576"/>
                <a:gd name="T9" fmla="*/ 336 h 768"/>
                <a:gd name="T10" fmla="*/ 192 w 576"/>
                <a:gd name="T11" fmla="*/ 0 h 768"/>
                <a:gd name="T12" fmla="*/ 528 w 576"/>
                <a:gd name="T13" fmla="*/ 96 h 768"/>
                <a:gd name="T14" fmla="*/ 576 w 576"/>
                <a:gd name="T15" fmla="*/ 336 h 768"/>
                <a:gd name="T16" fmla="*/ 288 w 576"/>
                <a:gd name="T17" fmla="*/ 768 h 768"/>
                <a:gd name="T18" fmla="*/ 192 w 576"/>
                <a:gd name="T19" fmla="*/ 336 h 768"/>
                <a:gd name="T20" fmla="*/ 0 w 576"/>
                <a:gd name="T21" fmla="*/ 192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76"/>
                <a:gd name="T34" fmla="*/ 0 h 768"/>
                <a:gd name="T35" fmla="*/ 576 w 576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76" h="768">
                  <a:moveTo>
                    <a:pt x="288" y="720"/>
                  </a:moveTo>
                  <a:lnTo>
                    <a:pt x="0" y="192"/>
                  </a:lnTo>
                  <a:lnTo>
                    <a:pt x="192" y="0"/>
                  </a:lnTo>
                  <a:lnTo>
                    <a:pt x="192" y="336"/>
                  </a:lnTo>
                  <a:lnTo>
                    <a:pt x="576" y="336"/>
                  </a:lnTo>
                  <a:lnTo>
                    <a:pt x="192" y="0"/>
                  </a:lnTo>
                  <a:lnTo>
                    <a:pt x="528" y="96"/>
                  </a:lnTo>
                  <a:lnTo>
                    <a:pt x="576" y="336"/>
                  </a:lnTo>
                  <a:lnTo>
                    <a:pt x="288" y="768"/>
                  </a:lnTo>
                  <a:lnTo>
                    <a:pt x="192" y="336"/>
                  </a:lnTo>
                  <a:lnTo>
                    <a:pt x="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31" name="Line 25"/>
            <p:cNvSpPr>
              <a:spLocks noChangeShapeType="1"/>
            </p:cNvSpPr>
            <p:nvPr/>
          </p:nvSpPr>
          <p:spPr bwMode="auto">
            <a:xfrm flipV="1">
              <a:off x="1992" y="3144"/>
              <a:ext cx="449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32" name="Line 26"/>
            <p:cNvSpPr>
              <a:spLocks noChangeShapeType="1"/>
            </p:cNvSpPr>
            <p:nvPr/>
          </p:nvSpPr>
          <p:spPr bwMode="auto">
            <a:xfrm flipH="1">
              <a:off x="2232" y="3162"/>
              <a:ext cx="24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90491" name="Text Box 27"/>
          <p:cNvSpPr txBox="1">
            <a:spLocks noChangeArrowheads="1"/>
          </p:cNvSpPr>
          <p:nvPr/>
        </p:nvSpPr>
        <p:spPr bwMode="auto">
          <a:xfrm>
            <a:off x="107950" y="3429000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2. Relative positioning of polyhedra.</a:t>
            </a:r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330825" y="4005263"/>
            <a:ext cx="1693863" cy="2362200"/>
            <a:chOff x="3358" y="2523"/>
            <a:chExt cx="1067" cy="1488"/>
          </a:xfrm>
        </p:grpSpPr>
        <p:sp>
          <p:nvSpPr>
            <p:cNvPr id="57422" name="Line 29"/>
            <p:cNvSpPr>
              <a:spLocks noChangeShapeType="1"/>
            </p:cNvSpPr>
            <p:nvPr/>
          </p:nvSpPr>
          <p:spPr bwMode="auto">
            <a:xfrm flipH="1">
              <a:off x="3358" y="2741"/>
              <a:ext cx="726" cy="127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7423" name="Rectangle 30"/>
            <p:cNvSpPr>
              <a:spLocks noChangeArrowheads="1"/>
            </p:cNvSpPr>
            <p:nvPr/>
          </p:nvSpPr>
          <p:spPr bwMode="auto">
            <a:xfrm>
              <a:off x="3957" y="2523"/>
              <a:ext cx="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i="1">
                  <a:solidFill>
                    <a:srgbClr val="000000"/>
                  </a:solidFill>
                </a:rPr>
                <a:t>hinge</a:t>
              </a: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1042988" y="4005263"/>
            <a:ext cx="2016125" cy="1728787"/>
            <a:chOff x="549" y="346"/>
            <a:chExt cx="1588" cy="1361"/>
          </a:xfrm>
        </p:grpSpPr>
        <p:grpSp>
          <p:nvGrpSpPr>
            <p:cNvPr id="57390" name="Group 32"/>
            <p:cNvGrpSpPr>
              <a:grpSpLocks/>
            </p:cNvGrpSpPr>
            <p:nvPr/>
          </p:nvGrpSpPr>
          <p:grpSpPr bwMode="auto">
            <a:xfrm>
              <a:off x="923" y="346"/>
              <a:ext cx="839" cy="726"/>
              <a:chOff x="923" y="346"/>
              <a:chExt cx="839" cy="726"/>
            </a:xfrm>
          </p:grpSpPr>
          <p:sp>
            <p:nvSpPr>
              <p:cNvPr id="57412" name="Oval 33"/>
              <p:cNvSpPr>
                <a:spLocks noChangeArrowheads="1"/>
              </p:cNvSpPr>
              <p:nvPr/>
            </p:nvSpPr>
            <p:spPr bwMode="auto">
              <a:xfrm>
                <a:off x="1294" y="346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413" name="Oval 34"/>
              <p:cNvSpPr>
                <a:spLocks noChangeArrowheads="1"/>
              </p:cNvSpPr>
              <p:nvPr/>
            </p:nvSpPr>
            <p:spPr bwMode="auto">
              <a:xfrm>
                <a:off x="1293" y="724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414" name="AutoShape 35"/>
              <p:cNvCxnSpPr>
                <a:cxnSpLocks noChangeShapeType="1"/>
                <a:stCxn id="57413" idx="0"/>
                <a:endCxn id="57412" idx="4"/>
              </p:cNvCxnSpPr>
              <p:nvPr/>
            </p:nvCxnSpPr>
            <p:spPr bwMode="auto">
              <a:xfrm flipV="1">
                <a:off x="1339" y="437"/>
                <a:ext cx="1" cy="28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15" name="AutoShape 36"/>
              <p:cNvCxnSpPr>
                <a:cxnSpLocks noChangeShapeType="1"/>
              </p:cNvCxnSpPr>
              <p:nvPr/>
            </p:nvCxnSpPr>
            <p:spPr bwMode="auto">
              <a:xfrm>
                <a:off x="976" y="1028"/>
                <a:ext cx="725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7416" name="Oval 37"/>
              <p:cNvSpPr>
                <a:spLocks noChangeArrowheads="1"/>
              </p:cNvSpPr>
              <p:nvPr/>
            </p:nvSpPr>
            <p:spPr bwMode="auto">
              <a:xfrm>
                <a:off x="923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417" name="Oval 38"/>
              <p:cNvSpPr>
                <a:spLocks noChangeArrowheads="1"/>
              </p:cNvSpPr>
              <p:nvPr/>
            </p:nvSpPr>
            <p:spPr bwMode="auto">
              <a:xfrm>
                <a:off x="1671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418" name="AutoShape 39"/>
              <p:cNvCxnSpPr>
                <a:cxnSpLocks noChangeShapeType="1"/>
              </p:cNvCxnSpPr>
              <p:nvPr/>
            </p:nvCxnSpPr>
            <p:spPr bwMode="auto">
              <a:xfrm flipH="1">
                <a:off x="980" y="799"/>
                <a:ext cx="32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19" name="AutoShape 40"/>
              <p:cNvCxnSpPr>
                <a:cxnSpLocks noChangeShapeType="1"/>
              </p:cNvCxnSpPr>
              <p:nvPr/>
            </p:nvCxnSpPr>
            <p:spPr bwMode="auto">
              <a:xfrm>
                <a:off x="1366" y="793"/>
                <a:ext cx="33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20" name="AutoShape 41"/>
              <p:cNvCxnSpPr>
                <a:cxnSpLocks noChangeShapeType="1"/>
              </p:cNvCxnSpPr>
              <p:nvPr/>
            </p:nvCxnSpPr>
            <p:spPr bwMode="auto">
              <a:xfrm flipV="1">
                <a:off x="987" y="424"/>
                <a:ext cx="320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21" name="AutoShape 42"/>
              <p:cNvCxnSpPr>
                <a:cxnSpLocks noChangeShapeType="1"/>
              </p:cNvCxnSpPr>
              <p:nvPr/>
            </p:nvCxnSpPr>
            <p:spPr bwMode="auto">
              <a:xfrm>
                <a:off x="1372" y="424"/>
                <a:ext cx="333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7391" name="Group 43"/>
            <p:cNvGrpSpPr>
              <a:grpSpLocks/>
            </p:cNvGrpSpPr>
            <p:nvPr/>
          </p:nvGrpSpPr>
          <p:grpSpPr bwMode="auto">
            <a:xfrm>
              <a:off x="549" y="981"/>
              <a:ext cx="839" cy="726"/>
              <a:chOff x="923" y="346"/>
              <a:chExt cx="839" cy="726"/>
            </a:xfrm>
          </p:grpSpPr>
          <p:sp>
            <p:nvSpPr>
              <p:cNvPr id="57402" name="Oval 44"/>
              <p:cNvSpPr>
                <a:spLocks noChangeArrowheads="1"/>
              </p:cNvSpPr>
              <p:nvPr/>
            </p:nvSpPr>
            <p:spPr bwMode="auto">
              <a:xfrm>
                <a:off x="1294" y="346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403" name="Oval 45"/>
              <p:cNvSpPr>
                <a:spLocks noChangeArrowheads="1"/>
              </p:cNvSpPr>
              <p:nvPr/>
            </p:nvSpPr>
            <p:spPr bwMode="auto">
              <a:xfrm>
                <a:off x="1293" y="724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404" name="AutoShape 46"/>
              <p:cNvCxnSpPr>
                <a:cxnSpLocks noChangeShapeType="1"/>
                <a:stCxn id="57403" idx="0"/>
                <a:endCxn id="57402" idx="4"/>
              </p:cNvCxnSpPr>
              <p:nvPr/>
            </p:nvCxnSpPr>
            <p:spPr bwMode="auto">
              <a:xfrm flipV="1">
                <a:off x="1339" y="437"/>
                <a:ext cx="1" cy="28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05" name="AutoShape 47"/>
              <p:cNvCxnSpPr>
                <a:cxnSpLocks noChangeShapeType="1"/>
              </p:cNvCxnSpPr>
              <p:nvPr/>
            </p:nvCxnSpPr>
            <p:spPr bwMode="auto">
              <a:xfrm>
                <a:off x="976" y="1028"/>
                <a:ext cx="725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7406" name="Oval 48"/>
              <p:cNvSpPr>
                <a:spLocks noChangeArrowheads="1"/>
              </p:cNvSpPr>
              <p:nvPr/>
            </p:nvSpPr>
            <p:spPr bwMode="auto">
              <a:xfrm>
                <a:off x="923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407" name="Oval 49"/>
              <p:cNvSpPr>
                <a:spLocks noChangeArrowheads="1"/>
              </p:cNvSpPr>
              <p:nvPr/>
            </p:nvSpPr>
            <p:spPr bwMode="auto">
              <a:xfrm>
                <a:off x="1671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408" name="AutoShape 50"/>
              <p:cNvCxnSpPr>
                <a:cxnSpLocks noChangeShapeType="1"/>
              </p:cNvCxnSpPr>
              <p:nvPr/>
            </p:nvCxnSpPr>
            <p:spPr bwMode="auto">
              <a:xfrm flipH="1">
                <a:off x="980" y="799"/>
                <a:ext cx="32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09" name="AutoShape 51"/>
              <p:cNvCxnSpPr>
                <a:cxnSpLocks noChangeShapeType="1"/>
              </p:cNvCxnSpPr>
              <p:nvPr/>
            </p:nvCxnSpPr>
            <p:spPr bwMode="auto">
              <a:xfrm>
                <a:off x="1366" y="793"/>
                <a:ext cx="33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10" name="AutoShape 52"/>
              <p:cNvCxnSpPr>
                <a:cxnSpLocks noChangeShapeType="1"/>
              </p:cNvCxnSpPr>
              <p:nvPr/>
            </p:nvCxnSpPr>
            <p:spPr bwMode="auto">
              <a:xfrm flipV="1">
                <a:off x="987" y="424"/>
                <a:ext cx="320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11" name="AutoShape 53"/>
              <p:cNvCxnSpPr>
                <a:cxnSpLocks noChangeShapeType="1"/>
              </p:cNvCxnSpPr>
              <p:nvPr/>
            </p:nvCxnSpPr>
            <p:spPr bwMode="auto">
              <a:xfrm>
                <a:off x="1372" y="424"/>
                <a:ext cx="333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7392" name="Oval 54"/>
            <p:cNvSpPr>
              <a:spLocks noChangeArrowheads="1"/>
            </p:cNvSpPr>
            <p:nvPr/>
          </p:nvSpPr>
          <p:spPr bwMode="auto">
            <a:xfrm>
              <a:off x="1669" y="981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393" name="Oval 55"/>
            <p:cNvSpPr>
              <a:spLocks noChangeArrowheads="1"/>
            </p:cNvSpPr>
            <p:nvPr/>
          </p:nvSpPr>
          <p:spPr bwMode="auto">
            <a:xfrm>
              <a:off x="1668" y="1359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7394" name="AutoShape 56"/>
            <p:cNvCxnSpPr>
              <a:cxnSpLocks noChangeShapeType="1"/>
              <a:stCxn id="57393" idx="0"/>
              <a:endCxn id="57392" idx="4"/>
            </p:cNvCxnSpPr>
            <p:nvPr/>
          </p:nvCxnSpPr>
          <p:spPr bwMode="auto">
            <a:xfrm flipV="1">
              <a:off x="1714" y="1072"/>
              <a:ext cx="1" cy="2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95" name="AutoShape 57"/>
            <p:cNvCxnSpPr>
              <a:cxnSpLocks noChangeShapeType="1"/>
            </p:cNvCxnSpPr>
            <p:nvPr/>
          </p:nvCxnSpPr>
          <p:spPr bwMode="auto">
            <a:xfrm>
              <a:off x="1351" y="1663"/>
              <a:ext cx="725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96" name="Oval 58"/>
            <p:cNvSpPr>
              <a:spLocks noChangeArrowheads="1"/>
            </p:cNvSpPr>
            <p:nvPr/>
          </p:nvSpPr>
          <p:spPr bwMode="auto">
            <a:xfrm>
              <a:off x="1298" y="1616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397" name="Oval 59"/>
            <p:cNvSpPr>
              <a:spLocks noChangeArrowheads="1"/>
            </p:cNvSpPr>
            <p:nvPr/>
          </p:nvSpPr>
          <p:spPr bwMode="auto">
            <a:xfrm>
              <a:off x="2046" y="1616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7398" name="AutoShape 60"/>
            <p:cNvCxnSpPr>
              <a:cxnSpLocks noChangeShapeType="1"/>
            </p:cNvCxnSpPr>
            <p:nvPr/>
          </p:nvCxnSpPr>
          <p:spPr bwMode="auto">
            <a:xfrm flipH="1">
              <a:off x="1355" y="1434"/>
              <a:ext cx="326" cy="21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99" name="AutoShape 61"/>
            <p:cNvCxnSpPr>
              <a:cxnSpLocks noChangeShapeType="1"/>
            </p:cNvCxnSpPr>
            <p:nvPr/>
          </p:nvCxnSpPr>
          <p:spPr bwMode="auto">
            <a:xfrm>
              <a:off x="1741" y="1428"/>
              <a:ext cx="336" cy="21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400" name="AutoShape 62"/>
            <p:cNvCxnSpPr>
              <a:cxnSpLocks noChangeShapeType="1"/>
            </p:cNvCxnSpPr>
            <p:nvPr/>
          </p:nvCxnSpPr>
          <p:spPr bwMode="auto">
            <a:xfrm flipV="1">
              <a:off x="1362" y="1059"/>
              <a:ext cx="320" cy="55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401" name="AutoShape 63"/>
            <p:cNvCxnSpPr>
              <a:cxnSpLocks noChangeShapeType="1"/>
            </p:cNvCxnSpPr>
            <p:nvPr/>
          </p:nvCxnSpPr>
          <p:spPr bwMode="auto">
            <a:xfrm>
              <a:off x="1747" y="1059"/>
              <a:ext cx="333" cy="55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64"/>
          <p:cNvGrpSpPr>
            <a:grpSpLocks/>
          </p:cNvGrpSpPr>
          <p:nvPr/>
        </p:nvGrpSpPr>
        <p:grpSpPr bwMode="auto">
          <a:xfrm>
            <a:off x="4716463" y="4005263"/>
            <a:ext cx="2016125" cy="1728787"/>
            <a:chOff x="549" y="346"/>
            <a:chExt cx="1588" cy="1361"/>
          </a:xfrm>
        </p:grpSpPr>
        <p:grpSp>
          <p:nvGrpSpPr>
            <p:cNvPr id="57358" name="Group 65"/>
            <p:cNvGrpSpPr>
              <a:grpSpLocks/>
            </p:cNvGrpSpPr>
            <p:nvPr/>
          </p:nvGrpSpPr>
          <p:grpSpPr bwMode="auto">
            <a:xfrm>
              <a:off x="923" y="346"/>
              <a:ext cx="839" cy="726"/>
              <a:chOff x="923" y="346"/>
              <a:chExt cx="839" cy="726"/>
            </a:xfrm>
          </p:grpSpPr>
          <p:sp>
            <p:nvSpPr>
              <p:cNvPr id="57380" name="Oval 66"/>
              <p:cNvSpPr>
                <a:spLocks noChangeArrowheads="1"/>
              </p:cNvSpPr>
              <p:nvPr/>
            </p:nvSpPr>
            <p:spPr bwMode="auto">
              <a:xfrm>
                <a:off x="1294" y="346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381" name="Oval 67"/>
              <p:cNvSpPr>
                <a:spLocks noChangeArrowheads="1"/>
              </p:cNvSpPr>
              <p:nvPr/>
            </p:nvSpPr>
            <p:spPr bwMode="auto">
              <a:xfrm>
                <a:off x="1293" y="724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382" name="AutoShape 68"/>
              <p:cNvCxnSpPr>
                <a:cxnSpLocks noChangeShapeType="1"/>
                <a:stCxn id="57381" idx="0"/>
                <a:endCxn id="57380" idx="4"/>
              </p:cNvCxnSpPr>
              <p:nvPr/>
            </p:nvCxnSpPr>
            <p:spPr bwMode="auto">
              <a:xfrm flipV="1">
                <a:off x="1339" y="437"/>
                <a:ext cx="1" cy="28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83" name="AutoShape 69"/>
              <p:cNvCxnSpPr>
                <a:cxnSpLocks noChangeShapeType="1"/>
              </p:cNvCxnSpPr>
              <p:nvPr/>
            </p:nvCxnSpPr>
            <p:spPr bwMode="auto">
              <a:xfrm>
                <a:off x="976" y="1028"/>
                <a:ext cx="725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7384" name="Oval 70"/>
              <p:cNvSpPr>
                <a:spLocks noChangeArrowheads="1"/>
              </p:cNvSpPr>
              <p:nvPr/>
            </p:nvSpPr>
            <p:spPr bwMode="auto">
              <a:xfrm>
                <a:off x="923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385" name="Oval 71"/>
              <p:cNvSpPr>
                <a:spLocks noChangeArrowheads="1"/>
              </p:cNvSpPr>
              <p:nvPr/>
            </p:nvSpPr>
            <p:spPr bwMode="auto">
              <a:xfrm>
                <a:off x="1671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386" name="AutoShape 72"/>
              <p:cNvCxnSpPr>
                <a:cxnSpLocks noChangeShapeType="1"/>
              </p:cNvCxnSpPr>
              <p:nvPr/>
            </p:nvCxnSpPr>
            <p:spPr bwMode="auto">
              <a:xfrm flipH="1">
                <a:off x="980" y="799"/>
                <a:ext cx="32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87" name="AutoShape 73"/>
              <p:cNvCxnSpPr>
                <a:cxnSpLocks noChangeShapeType="1"/>
              </p:cNvCxnSpPr>
              <p:nvPr/>
            </p:nvCxnSpPr>
            <p:spPr bwMode="auto">
              <a:xfrm>
                <a:off x="1366" y="793"/>
                <a:ext cx="33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88" name="AutoShape 74"/>
              <p:cNvCxnSpPr>
                <a:cxnSpLocks noChangeShapeType="1"/>
              </p:cNvCxnSpPr>
              <p:nvPr/>
            </p:nvCxnSpPr>
            <p:spPr bwMode="auto">
              <a:xfrm flipV="1">
                <a:off x="987" y="424"/>
                <a:ext cx="320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89" name="AutoShape 75"/>
              <p:cNvCxnSpPr>
                <a:cxnSpLocks noChangeShapeType="1"/>
              </p:cNvCxnSpPr>
              <p:nvPr/>
            </p:nvCxnSpPr>
            <p:spPr bwMode="auto">
              <a:xfrm>
                <a:off x="1372" y="424"/>
                <a:ext cx="333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7359" name="Group 76"/>
            <p:cNvGrpSpPr>
              <a:grpSpLocks/>
            </p:cNvGrpSpPr>
            <p:nvPr/>
          </p:nvGrpSpPr>
          <p:grpSpPr bwMode="auto">
            <a:xfrm>
              <a:off x="549" y="981"/>
              <a:ext cx="839" cy="726"/>
              <a:chOff x="923" y="346"/>
              <a:chExt cx="839" cy="726"/>
            </a:xfrm>
          </p:grpSpPr>
          <p:sp>
            <p:nvSpPr>
              <p:cNvPr id="57370" name="Oval 77"/>
              <p:cNvSpPr>
                <a:spLocks noChangeArrowheads="1"/>
              </p:cNvSpPr>
              <p:nvPr/>
            </p:nvSpPr>
            <p:spPr bwMode="auto">
              <a:xfrm>
                <a:off x="1294" y="346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371" name="Oval 78"/>
              <p:cNvSpPr>
                <a:spLocks noChangeArrowheads="1"/>
              </p:cNvSpPr>
              <p:nvPr/>
            </p:nvSpPr>
            <p:spPr bwMode="auto">
              <a:xfrm>
                <a:off x="1293" y="724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372" name="AutoShape 79"/>
              <p:cNvCxnSpPr>
                <a:cxnSpLocks noChangeShapeType="1"/>
                <a:stCxn id="57371" idx="0"/>
                <a:endCxn id="57370" idx="4"/>
              </p:cNvCxnSpPr>
              <p:nvPr/>
            </p:nvCxnSpPr>
            <p:spPr bwMode="auto">
              <a:xfrm flipV="1">
                <a:off x="1339" y="437"/>
                <a:ext cx="1" cy="28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73" name="AutoShape 80"/>
              <p:cNvCxnSpPr>
                <a:cxnSpLocks noChangeShapeType="1"/>
              </p:cNvCxnSpPr>
              <p:nvPr/>
            </p:nvCxnSpPr>
            <p:spPr bwMode="auto">
              <a:xfrm>
                <a:off x="976" y="1028"/>
                <a:ext cx="725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7374" name="Oval 81"/>
              <p:cNvSpPr>
                <a:spLocks noChangeArrowheads="1"/>
              </p:cNvSpPr>
              <p:nvPr/>
            </p:nvSpPr>
            <p:spPr bwMode="auto">
              <a:xfrm>
                <a:off x="923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7375" name="Oval 82"/>
              <p:cNvSpPr>
                <a:spLocks noChangeArrowheads="1"/>
              </p:cNvSpPr>
              <p:nvPr/>
            </p:nvSpPr>
            <p:spPr bwMode="auto">
              <a:xfrm>
                <a:off x="1671" y="981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de-DE" altLang="de-DE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376" name="AutoShape 83"/>
              <p:cNvCxnSpPr>
                <a:cxnSpLocks noChangeShapeType="1"/>
              </p:cNvCxnSpPr>
              <p:nvPr/>
            </p:nvCxnSpPr>
            <p:spPr bwMode="auto">
              <a:xfrm flipH="1">
                <a:off x="980" y="799"/>
                <a:ext cx="32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77" name="AutoShape 84"/>
              <p:cNvCxnSpPr>
                <a:cxnSpLocks noChangeShapeType="1"/>
              </p:cNvCxnSpPr>
              <p:nvPr/>
            </p:nvCxnSpPr>
            <p:spPr bwMode="auto">
              <a:xfrm>
                <a:off x="1366" y="793"/>
                <a:ext cx="336" cy="21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78" name="AutoShape 85"/>
              <p:cNvCxnSpPr>
                <a:cxnSpLocks noChangeShapeType="1"/>
              </p:cNvCxnSpPr>
              <p:nvPr/>
            </p:nvCxnSpPr>
            <p:spPr bwMode="auto">
              <a:xfrm flipV="1">
                <a:off x="987" y="424"/>
                <a:ext cx="320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379" name="AutoShape 86"/>
              <p:cNvCxnSpPr>
                <a:cxnSpLocks noChangeShapeType="1"/>
              </p:cNvCxnSpPr>
              <p:nvPr/>
            </p:nvCxnSpPr>
            <p:spPr bwMode="auto">
              <a:xfrm>
                <a:off x="1372" y="424"/>
                <a:ext cx="333" cy="55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7360" name="Oval 87"/>
            <p:cNvSpPr>
              <a:spLocks noChangeArrowheads="1"/>
            </p:cNvSpPr>
            <p:nvPr/>
          </p:nvSpPr>
          <p:spPr bwMode="auto">
            <a:xfrm>
              <a:off x="1669" y="981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361" name="Oval 88"/>
            <p:cNvSpPr>
              <a:spLocks noChangeArrowheads="1"/>
            </p:cNvSpPr>
            <p:nvPr/>
          </p:nvSpPr>
          <p:spPr bwMode="auto">
            <a:xfrm>
              <a:off x="1668" y="1359"/>
              <a:ext cx="91" cy="9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7362" name="AutoShape 89"/>
            <p:cNvCxnSpPr>
              <a:cxnSpLocks noChangeShapeType="1"/>
              <a:stCxn id="57361" idx="0"/>
              <a:endCxn id="57360" idx="4"/>
            </p:cNvCxnSpPr>
            <p:nvPr/>
          </p:nvCxnSpPr>
          <p:spPr bwMode="auto">
            <a:xfrm flipV="1">
              <a:off x="1714" y="1072"/>
              <a:ext cx="1" cy="287"/>
            </a:xfrm>
            <a:prstGeom prst="straightConnector1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3" name="AutoShape 90"/>
            <p:cNvCxnSpPr>
              <a:cxnSpLocks noChangeShapeType="1"/>
            </p:cNvCxnSpPr>
            <p:nvPr/>
          </p:nvCxnSpPr>
          <p:spPr bwMode="auto">
            <a:xfrm>
              <a:off x="1351" y="1663"/>
              <a:ext cx="725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364" name="Oval 91"/>
            <p:cNvSpPr>
              <a:spLocks noChangeArrowheads="1"/>
            </p:cNvSpPr>
            <p:nvPr/>
          </p:nvSpPr>
          <p:spPr bwMode="auto">
            <a:xfrm>
              <a:off x="1298" y="1616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7365" name="Oval 92"/>
            <p:cNvSpPr>
              <a:spLocks noChangeArrowheads="1"/>
            </p:cNvSpPr>
            <p:nvPr/>
          </p:nvSpPr>
          <p:spPr bwMode="auto">
            <a:xfrm>
              <a:off x="2046" y="1616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7366" name="AutoShape 93"/>
            <p:cNvCxnSpPr>
              <a:cxnSpLocks noChangeShapeType="1"/>
            </p:cNvCxnSpPr>
            <p:nvPr/>
          </p:nvCxnSpPr>
          <p:spPr bwMode="auto">
            <a:xfrm flipH="1">
              <a:off x="1355" y="1434"/>
              <a:ext cx="326" cy="213"/>
            </a:xfrm>
            <a:prstGeom prst="straightConnector1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7" name="AutoShape 94"/>
            <p:cNvCxnSpPr>
              <a:cxnSpLocks noChangeShapeType="1"/>
            </p:cNvCxnSpPr>
            <p:nvPr/>
          </p:nvCxnSpPr>
          <p:spPr bwMode="auto">
            <a:xfrm>
              <a:off x="1741" y="1428"/>
              <a:ext cx="336" cy="213"/>
            </a:xfrm>
            <a:prstGeom prst="straightConnector1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8" name="AutoShape 95"/>
            <p:cNvCxnSpPr>
              <a:cxnSpLocks noChangeShapeType="1"/>
            </p:cNvCxnSpPr>
            <p:nvPr/>
          </p:nvCxnSpPr>
          <p:spPr bwMode="auto">
            <a:xfrm flipV="1">
              <a:off x="1362" y="1059"/>
              <a:ext cx="320" cy="55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9" name="AutoShape 96"/>
            <p:cNvCxnSpPr>
              <a:cxnSpLocks noChangeShapeType="1"/>
            </p:cNvCxnSpPr>
            <p:nvPr/>
          </p:nvCxnSpPr>
          <p:spPr bwMode="auto">
            <a:xfrm>
              <a:off x="1747" y="1059"/>
              <a:ext cx="333" cy="55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0561" name="AutoShape 97"/>
          <p:cNvSpPr>
            <a:spLocks noChangeArrowheads="1"/>
          </p:cNvSpPr>
          <p:nvPr/>
        </p:nvSpPr>
        <p:spPr bwMode="auto">
          <a:xfrm rot="9467211">
            <a:off x="6199188" y="4421188"/>
            <a:ext cx="290512" cy="174625"/>
          </a:xfrm>
          <a:prstGeom prst="curvedUpArrow">
            <a:avLst>
              <a:gd name="adj1" fmla="val 33273"/>
              <a:gd name="adj2" fmla="val 66545"/>
              <a:gd name="adj3" fmla="val 33333"/>
            </a:avLst>
          </a:prstGeom>
          <a:solidFill>
            <a:srgbClr val="EFF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190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/>
      <p:bldP spid="190491" grpId="0"/>
      <p:bldP spid="19056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Geometric similarity</a:t>
            </a:r>
          </a:p>
        </p:txBody>
      </p:sp>
      <p:sp>
        <p:nvSpPr>
          <p:cNvPr id="58371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DEF497-C881-447B-831E-4B8092DF3B6A}" type="slidenum">
              <a:rPr lang="de-DE" altLang="de-DE">
                <a:solidFill>
                  <a:srgbClr val="000000"/>
                </a:solidFill>
              </a:rPr>
              <a:pPr eaLnBrk="1" hangingPunct="1"/>
              <a:t>39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809750"/>
            <a:ext cx="385445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1936750"/>
            <a:ext cx="3551238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374" name="AutoShape 4"/>
          <p:cNvCxnSpPr>
            <a:cxnSpLocks noChangeShapeType="1"/>
            <a:stCxn id="58392" idx="0"/>
            <a:endCxn id="58392" idx="0"/>
          </p:cNvCxnSpPr>
          <p:nvPr/>
        </p:nvCxnSpPr>
        <p:spPr bwMode="auto">
          <a:xfrm>
            <a:off x="4437063" y="3421063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14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70088"/>
            <a:ext cx="3551237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179388" y="5367338"/>
            <a:ext cx="87137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To solve</a:t>
            </a:r>
            <a:r>
              <a:rPr lang="de-DE" altLang="de-DE">
                <a:solidFill>
                  <a:srgbClr val="000000"/>
                </a:solidFill>
              </a:rPr>
              <a:t>: </a:t>
            </a:r>
            <a:r>
              <a:rPr lang="de-DE" altLang="de-DE" i="1">
                <a:solidFill>
                  <a:srgbClr val="000000"/>
                </a:solidFill>
              </a:rPr>
              <a:t>The problem of absolute orientation.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194050" y="2401888"/>
            <a:ext cx="2741613" cy="1306512"/>
            <a:chOff x="2012" y="1513"/>
            <a:chExt cx="1727" cy="823"/>
          </a:xfrm>
        </p:grpSpPr>
        <p:sp>
          <p:nvSpPr>
            <p:cNvPr id="58391" name="Oval 8"/>
            <p:cNvSpPr>
              <a:spLocks noChangeArrowheads="1"/>
            </p:cNvSpPr>
            <p:nvPr/>
          </p:nvSpPr>
          <p:spPr bwMode="auto">
            <a:xfrm>
              <a:off x="2012" y="2027"/>
              <a:ext cx="91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8392" name="Oval 9"/>
            <p:cNvSpPr>
              <a:spLocks noChangeArrowheads="1"/>
            </p:cNvSpPr>
            <p:nvPr/>
          </p:nvSpPr>
          <p:spPr bwMode="auto">
            <a:xfrm>
              <a:off x="2704" y="2155"/>
              <a:ext cx="182" cy="18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8393" name="Oval 10"/>
            <p:cNvSpPr>
              <a:spLocks noChangeArrowheads="1"/>
            </p:cNvSpPr>
            <p:nvPr/>
          </p:nvSpPr>
          <p:spPr bwMode="auto">
            <a:xfrm>
              <a:off x="3557" y="1637"/>
              <a:ext cx="182" cy="18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8394" name="Oval 11"/>
            <p:cNvSpPr>
              <a:spLocks noChangeArrowheads="1"/>
            </p:cNvSpPr>
            <p:nvPr/>
          </p:nvSpPr>
          <p:spPr bwMode="auto">
            <a:xfrm>
              <a:off x="2946" y="1513"/>
              <a:ext cx="91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341688" y="2474913"/>
            <a:ext cx="2305050" cy="1060450"/>
            <a:chOff x="2105" y="1559"/>
            <a:chExt cx="1452" cy="668"/>
          </a:xfrm>
        </p:grpSpPr>
        <p:sp>
          <p:nvSpPr>
            <p:cNvPr id="58388" name="Line 13"/>
            <p:cNvSpPr>
              <a:spLocks noChangeShapeType="1"/>
            </p:cNvSpPr>
            <p:nvPr/>
          </p:nvSpPr>
          <p:spPr bwMode="auto">
            <a:xfrm>
              <a:off x="2105" y="2091"/>
              <a:ext cx="590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  <p:cxnSp>
          <p:nvCxnSpPr>
            <p:cNvPr id="58389" name="AutoShape 14"/>
            <p:cNvCxnSpPr>
              <a:cxnSpLocks noChangeShapeType="1"/>
              <a:stCxn id="58394" idx="6"/>
              <a:endCxn id="58393" idx="2"/>
            </p:cNvCxnSpPr>
            <p:nvPr/>
          </p:nvCxnSpPr>
          <p:spPr bwMode="auto">
            <a:xfrm>
              <a:off x="3037" y="1559"/>
              <a:ext cx="520" cy="16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90" name="AutoShape 15"/>
            <p:cNvCxnSpPr>
              <a:cxnSpLocks noChangeShapeType="1"/>
              <a:stCxn id="58392" idx="0"/>
              <a:endCxn id="58394" idx="4"/>
            </p:cNvCxnSpPr>
            <p:nvPr/>
          </p:nvCxnSpPr>
          <p:spPr bwMode="auto">
            <a:xfrm flipV="1">
              <a:off x="2795" y="1604"/>
              <a:ext cx="197" cy="55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58379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2703512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11188" y="692150"/>
            <a:ext cx="1673225" cy="720725"/>
            <a:chOff x="385" y="436"/>
            <a:chExt cx="1054" cy="454"/>
          </a:xfrm>
        </p:grpSpPr>
        <p:sp>
          <p:nvSpPr>
            <p:cNvPr id="58381" name="Oval 18"/>
            <p:cNvSpPr>
              <a:spLocks noChangeArrowheads="1"/>
            </p:cNvSpPr>
            <p:nvPr/>
          </p:nvSpPr>
          <p:spPr bwMode="auto">
            <a:xfrm>
              <a:off x="385" y="618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8382" name="Oval 19"/>
            <p:cNvSpPr>
              <a:spLocks noChangeArrowheads="1"/>
            </p:cNvSpPr>
            <p:nvPr/>
          </p:nvSpPr>
          <p:spPr bwMode="auto">
            <a:xfrm>
              <a:off x="1088" y="754"/>
              <a:ext cx="136" cy="13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8383" name="Oval 20"/>
            <p:cNvSpPr>
              <a:spLocks noChangeArrowheads="1"/>
            </p:cNvSpPr>
            <p:nvPr/>
          </p:nvSpPr>
          <p:spPr bwMode="auto">
            <a:xfrm>
              <a:off x="793" y="436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8384" name="Oval 21"/>
            <p:cNvSpPr>
              <a:spLocks noChangeArrowheads="1"/>
            </p:cNvSpPr>
            <p:nvPr/>
          </p:nvSpPr>
          <p:spPr bwMode="auto">
            <a:xfrm>
              <a:off x="1348" y="471"/>
              <a:ext cx="91" cy="9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cxnSp>
          <p:nvCxnSpPr>
            <p:cNvPr id="58385" name="AutoShape 22"/>
            <p:cNvCxnSpPr>
              <a:cxnSpLocks noChangeShapeType="1"/>
              <a:stCxn id="58381" idx="7"/>
              <a:endCxn id="58383" idx="3"/>
            </p:cNvCxnSpPr>
            <p:nvPr/>
          </p:nvCxnSpPr>
          <p:spPr bwMode="auto">
            <a:xfrm flipV="1">
              <a:off x="501" y="514"/>
              <a:ext cx="305" cy="12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86" name="AutoShape 23"/>
            <p:cNvCxnSpPr>
              <a:cxnSpLocks noChangeShapeType="1"/>
              <a:stCxn id="58383" idx="5"/>
              <a:endCxn id="58382" idx="1"/>
            </p:cNvCxnSpPr>
            <p:nvPr/>
          </p:nvCxnSpPr>
          <p:spPr bwMode="auto">
            <a:xfrm>
              <a:off x="871" y="514"/>
              <a:ext cx="237" cy="26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87" name="AutoShape 24"/>
            <p:cNvCxnSpPr>
              <a:cxnSpLocks noChangeShapeType="1"/>
              <a:stCxn id="58382" idx="7"/>
              <a:endCxn id="58384" idx="3"/>
            </p:cNvCxnSpPr>
            <p:nvPr/>
          </p:nvCxnSpPr>
          <p:spPr bwMode="auto">
            <a:xfrm flipV="1">
              <a:off x="1204" y="549"/>
              <a:ext cx="157" cy="22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4429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91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Geometric similarity</a:t>
            </a:r>
          </a:p>
        </p:txBody>
      </p:sp>
      <p:sp>
        <p:nvSpPr>
          <p:cNvPr id="5939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37E3A2-5F3D-4B24-9E2B-AD01E0D7C460}" type="slidenum">
              <a:rPr lang="de-DE" altLang="de-DE">
                <a:solidFill>
                  <a:srgbClr val="000000"/>
                </a:solidFill>
              </a:rPr>
              <a:pPr eaLnBrk="1" hangingPunct="1"/>
              <a:t>40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92514" name="Text Box 2"/>
          <p:cNvSpPr txBox="1">
            <a:spLocks noChangeArrowheads="1"/>
          </p:cNvSpPr>
          <p:nvPr/>
        </p:nvSpPr>
        <p:spPr bwMode="auto">
          <a:xfrm>
            <a:off x="252413" y="404813"/>
            <a:ext cx="87122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C</a:t>
            </a:r>
            <a:r>
              <a:rPr lang="de-DE" altLang="de-DE" baseline="-25000">
                <a:solidFill>
                  <a:srgbClr val="000000"/>
                </a:solidFill>
              </a:rPr>
              <a:t>S </a:t>
            </a:r>
            <a:r>
              <a:rPr lang="de-DE" altLang="de-DE">
                <a:solidFill>
                  <a:srgbClr val="000000"/>
                </a:solidFill>
              </a:rPr>
              <a:t>: {c</a:t>
            </a:r>
            <a:r>
              <a:rPr lang="de-DE" altLang="de-DE" baseline="-25000">
                <a:solidFill>
                  <a:srgbClr val="000000"/>
                </a:solidFill>
              </a:rPr>
              <a:t>1</a:t>
            </a:r>
            <a:r>
              <a:rPr lang="de-DE" altLang="de-DE">
                <a:solidFill>
                  <a:srgbClr val="000000"/>
                </a:solidFill>
              </a:rPr>
              <a:t>,...,c</a:t>
            </a:r>
            <a:r>
              <a:rPr lang="de-DE" altLang="de-DE" baseline="-25000">
                <a:solidFill>
                  <a:srgbClr val="000000"/>
                </a:solidFill>
              </a:rPr>
              <a:t>n</a:t>
            </a:r>
            <a:r>
              <a:rPr lang="de-DE" altLang="de-DE">
                <a:solidFill>
                  <a:srgbClr val="000000"/>
                </a:solidFill>
              </a:rPr>
              <a:t>},  C</a:t>
            </a:r>
            <a:r>
              <a:rPr lang="de-DE" altLang="de-DE" baseline="-25000">
                <a:solidFill>
                  <a:srgbClr val="000000"/>
                </a:solidFill>
              </a:rPr>
              <a:t>S' </a:t>
            </a:r>
            <a:r>
              <a:rPr lang="de-DE" altLang="de-DE">
                <a:solidFill>
                  <a:srgbClr val="000000"/>
                </a:solidFill>
              </a:rPr>
              <a:t>: {c</a:t>
            </a:r>
            <a:r>
              <a:rPr lang="de-DE" altLang="de-DE" baseline="-25000">
                <a:solidFill>
                  <a:srgbClr val="000000"/>
                </a:solidFill>
              </a:rPr>
              <a:t>1</a:t>
            </a:r>
            <a:r>
              <a:rPr lang="de-DE" altLang="de-DE">
                <a:solidFill>
                  <a:srgbClr val="000000"/>
                </a:solidFill>
              </a:rPr>
              <a:t>',...,c</a:t>
            </a:r>
            <a:r>
              <a:rPr lang="de-DE" altLang="de-DE" baseline="-25000">
                <a:solidFill>
                  <a:srgbClr val="000000"/>
                </a:solidFill>
              </a:rPr>
              <a:t>n</a:t>
            </a:r>
            <a:r>
              <a:rPr lang="de-DE" altLang="de-DE">
                <a:solidFill>
                  <a:srgbClr val="000000"/>
                </a:solidFill>
              </a:rPr>
              <a:t>'}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sets of the coordinates of the central atoms of isomorphic structures S and S', resp.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Consider C</a:t>
            </a:r>
            <a:r>
              <a:rPr lang="de-DE" altLang="de-DE" baseline="-25000">
                <a:solidFill>
                  <a:srgbClr val="000000"/>
                </a:solidFill>
              </a:rPr>
              <a:t>S</a:t>
            </a:r>
            <a:r>
              <a:rPr lang="de-DE" altLang="de-DE">
                <a:solidFill>
                  <a:srgbClr val="000000"/>
                </a:solidFill>
              </a:rPr>
              <a:t> and C</a:t>
            </a:r>
            <a:r>
              <a:rPr lang="de-DE" altLang="de-DE" baseline="-25000">
                <a:solidFill>
                  <a:srgbClr val="000000"/>
                </a:solidFill>
              </a:rPr>
              <a:t>S' </a:t>
            </a:r>
            <a:r>
              <a:rPr lang="de-DE" altLang="de-DE">
                <a:solidFill>
                  <a:srgbClr val="000000"/>
                </a:solidFill>
              </a:rPr>
              <a:t>as rigid subsets of </a:t>
            </a:r>
            <a:r>
              <a:rPr lang="de-DE" altLang="de-DE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tarMath" pitchFamily="2" charset="2"/>
              </a:rPr>
              <a:t>ℝ</a:t>
            </a:r>
            <a:r>
              <a:rPr lang="de-DE" altLang="de-DE" baseline="30000">
                <a:solidFill>
                  <a:srgbClr val="000000"/>
                </a:solidFill>
                <a:sym typeface="StarMath" pitchFamily="2" charset="2"/>
              </a:rPr>
              <a:t>3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Look for a motion </a:t>
            </a:r>
            <a:r>
              <a:rPr lang="de-DE" altLang="de-DE" i="1">
                <a:solidFill>
                  <a:srgbClr val="000000"/>
                </a:solidFill>
                <a:sym typeface="StarMath" pitchFamily="2" charset="2"/>
              </a:rPr>
              <a:t>T</a:t>
            </a:r>
            <a:r>
              <a:rPr lang="de-DE" altLang="de-DE">
                <a:solidFill>
                  <a:srgbClr val="000000"/>
                </a:solidFill>
                <a:sym typeface="StarMath" pitchFamily="2" charset="2"/>
              </a:rPr>
              <a:t> in the group of proper Euclidean motions solving the following least-squares problem: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76600" y="2632075"/>
            <a:ext cx="5543550" cy="958850"/>
            <a:chOff x="2064" y="1658"/>
            <a:chExt cx="3492" cy="604"/>
          </a:xfrm>
        </p:grpSpPr>
        <p:sp>
          <p:nvSpPr>
            <p:cNvPr id="59408" name="Text Box 4"/>
            <p:cNvSpPr txBox="1">
              <a:spLocks noChangeArrowheads="1"/>
            </p:cNvSpPr>
            <p:nvPr/>
          </p:nvSpPr>
          <p:spPr bwMode="auto">
            <a:xfrm>
              <a:off x="2064" y="1714"/>
              <a:ext cx="3492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i="1">
                  <a:solidFill>
                    <a:srgbClr val="000000"/>
                  </a:solidFill>
                  <a:sym typeface="StarMath" pitchFamily="2" charset="2"/>
                </a:rPr>
                <a:t>U</a:t>
              </a:r>
              <a:r>
                <a:rPr lang="de-DE" altLang="de-DE">
                  <a:solidFill>
                    <a:srgbClr val="000000"/>
                  </a:solidFill>
                  <a:sym typeface="StarMath" pitchFamily="2" charset="2"/>
                </a:rPr>
                <a:t> </a:t>
              </a:r>
              <a:r>
                <a:rPr lang="de-DE" altLang="de-DE">
                  <a:solidFill>
                    <a:srgbClr val="000000"/>
                  </a:solidFill>
                  <a:sym typeface="Symbol" pitchFamily="18" charset="2"/>
                </a:rPr>
                <a:t></a:t>
              </a:r>
              <a:r>
                <a:rPr lang="de-DE" altLang="de-DE">
                  <a:solidFill>
                    <a:srgbClr val="000000"/>
                  </a:solidFill>
                  <a:sym typeface="StarMath" pitchFamily="2" charset="2"/>
                </a:rPr>
                <a:t> </a:t>
              </a:r>
              <a:r>
                <a:rPr lang="de-DE" altLang="de-DE" sz="2400">
                  <a:solidFill>
                    <a:srgbClr val="000000"/>
                  </a:solidFill>
                  <a:sym typeface="Symbol" pitchFamily="18" charset="2"/>
                </a:rPr>
                <a:t> </a:t>
              </a:r>
              <a:r>
                <a:rPr lang="de-DE" altLang="de-DE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  <a:sym typeface="StarMath" pitchFamily="2" charset="2"/>
                </a:rPr>
                <a:t>∥</a:t>
              </a:r>
              <a:r>
                <a:rPr lang="de-DE" altLang="de-DE">
                  <a:solidFill>
                    <a:srgbClr val="000000"/>
                  </a:solidFill>
                </a:rPr>
                <a:t>c</a:t>
              </a:r>
              <a:r>
                <a:rPr lang="de-DE" altLang="de-DE" baseline="-25000">
                  <a:solidFill>
                    <a:srgbClr val="000000"/>
                  </a:solidFill>
                </a:rPr>
                <a:t>i</a:t>
              </a:r>
              <a:r>
                <a:rPr lang="de-DE" altLang="de-DE">
                  <a:solidFill>
                    <a:srgbClr val="000000"/>
                  </a:solidFill>
                </a:rPr>
                <a:t>' </a:t>
              </a:r>
              <a:r>
                <a:rPr lang="de-DE" altLang="de-DE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  <a:sym typeface="StarMath" pitchFamily="2" charset="2"/>
                </a:rPr>
                <a:t>– </a:t>
              </a:r>
              <a:r>
                <a:rPr lang="de-DE" altLang="de-DE" i="1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  <a:sym typeface="StarMath" pitchFamily="2" charset="2"/>
                </a:rPr>
                <a:t>T</a:t>
              </a:r>
              <a:r>
                <a:rPr lang="de-DE" altLang="de-DE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  <a:sym typeface="StarMath" pitchFamily="2" charset="2"/>
                </a:rPr>
                <a:t>(</a:t>
              </a:r>
              <a:r>
                <a:rPr lang="de-DE" altLang="de-DE">
                  <a:solidFill>
                    <a:srgbClr val="000000"/>
                  </a:solidFill>
                </a:rPr>
                <a:t>c</a:t>
              </a:r>
              <a:r>
                <a:rPr lang="de-DE" altLang="de-DE" baseline="-25000">
                  <a:solidFill>
                    <a:srgbClr val="000000"/>
                  </a:solidFill>
                </a:rPr>
                <a:t>i</a:t>
              </a:r>
              <a:r>
                <a:rPr lang="de-DE" altLang="de-DE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  <a:sym typeface="StarMath" pitchFamily="2" charset="2"/>
                </a:rPr>
                <a:t>)∥</a:t>
              </a:r>
              <a:r>
                <a:rPr lang="de-DE" altLang="de-DE" baseline="52000">
                  <a:solidFill>
                    <a:srgbClr val="000000"/>
                  </a:solidFill>
                  <a:sym typeface="StarMath" pitchFamily="2" charset="2"/>
                </a:rPr>
                <a:t>2   </a:t>
              </a:r>
              <a:r>
                <a:rPr lang="de-DE" altLang="de-DE">
                  <a:solidFill>
                    <a:srgbClr val="000000"/>
                  </a:solidFill>
                  <a:sym typeface="Symbol" pitchFamily="18" charset="2"/>
                </a:rPr>
                <a:t></a:t>
              </a:r>
              <a:r>
                <a:rPr lang="de-DE" altLang="de-DE">
                  <a:solidFill>
                    <a:srgbClr val="000000"/>
                  </a:solidFill>
                  <a:sym typeface="StarMath" pitchFamily="2" charset="2"/>
                </a:rPr>
                <a:t> </a:t>
              </a:r>
              <a:r>
                <a:rPr lang="de-DE" altLang="de-DE" i="1">
                  <a:solidFill>
                    <a:srgbClr val="000000"/>
                  </a:solidFill>
                  <a:sym typeface="StarMath" pitchFamily="2" charset="2"/>
                </a:rPr>
                <a:t>min</a:t>
              </a:r>
            </a:p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59409" name="Rectangle 5"/>
            <p:cNvSpPr>
              <a:spLocks noChangeArrowheads="1"/>
            </p:cNvSpPr>
            <p:nvPr/>
          </p:nvSpPr>
          <p:spPr bwMode="auto">
            <a:xfrm>
              <a:off x="3207" y="1911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baseline="30000">
                  <a:solidFill>
                    <a:srgbClr val="000000"/>
                  </a:solidFill>
                  <a:sym typeface="StarMath" pitchFamily="2" charset="2"/>
                </a:rPr>
                <a:t>2</a:t>
              </a:r>
            </a:p>
          </p:txBody>
        </p:sp>
        <p:sp>
          <p:nvSpPr>
            <p:cNvPr id="59410" name="Text Box 6"/>
            <p:cNvSpPr txBox="1">
              <a:spLocks noChangeArrowheads="1"/>
            </p:cNvSpPr>
            <p:nvPr/>
          </p:nvSpPr>
          <p:spPr bwMode="auto">
            <a:xfrm>
              <a:off x="2375" y="1900"/>
              <a:ext cx="2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>
                  <a:solidFill>
                    <a:srgbClr val="000000"/>
                  </a:solidFill>
                </a:rPr>
                <a:t>i=1</a:t>
              </a:r>
            </a:p>
          </p:txBody>
        </p:sp>
        <p:sp>
          <p:nvSpPr>
            <p:cNvPr id="59411" name="Text Box 7"/>
            <p:cNvSpPr txBox="1">
              <a:spLocks noChangeArrowheads="1"/>
            </p:cNvSpPr>
            <p:nvPr/>
          </p:nvSpPr>
          <p:spPr bwMode="auto">
            <a:xfrm>
              <a:off x="2403" y="1658"/>
              <a:ext cx="18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200" i="1">
                  <a:solidFill>
                    <a:srgbClr val="000000"/>
                  </a:solidFill>
                </a:rPr>
                <a:t>n</a:t>
              </a:r>
            </a:p>
          </p:txBody>
        </p:sp>
      </p:grp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250825" y="3429000"/>
            <a:ext cx="2627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Measuring similarity: 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995738" y="3860800"/>
            <a:ext cx="2016125" cy="608013"/>
            <a:chOff x="1701" y="2432"/>
            <a:chExt cx="1270" cy="383"/>
          </a:xfrm>
        </p:grpSpPr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1927" y="2432"/>
              <a:ext cx="10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>
                  <a:solidFill>
                    <a:srgbClr val="000000"/>
                  </a:solidFill>
                  <a:sym typeface="StarMath" pitchFamily="2" charset="2"/>
                </a:rPr>
                <a:t> </a:t>
              </a:r>
              <a:r>
                <a:rPr lang="de-DE" altLang="de-DE">
                  <a:solidFill>
                    <a:srgbClr val="000000"/>
                  </a:solidFill>
                  <a:sym typeface="Symbol" pitchFamily="18" charset="2"/>
                </a:rPr>
                <a:t> </a:t>
              </a:r>
              <a:r>
                <a:rPr lang="de-DE" altLang="de-DE" i="1">
                  <a:solidFill>
                    <a:srgbClr val="000000"/>
                  </a:solidFill>
                  <a:sym typeface="Symbol" pitchFamily="18" charset="2"/>
                </a:rPr>
                <a:t>U</a:t>
              </a:r>
            </a:p>
          </p:txBody>
        </p:sp>
        <p:grpSp>
          <p:nvGrpSpPr>
            <p:cNvPr id="59403" name="Group 11"/>
            <p:cNvGrpSpPr>
              <a:grpSpLocks/>
            </p:cNvGrpSpPr>
            <p:nvPr/>
          </p:nvGrpSpPr>
          <p:grpSpPr bwMode="auto">
            <a:xfrm>
              <a:off x="1701" y="2466"/>
              <a:ext cx="618" cy="349"/>
              <a:chOff x="1701" y="2466"/>
              <a:chExt cx="618" cy="349"/>
            </a:xfrm>
          </p:grpSpPr>
          <p:sp>
            <p:nvSpPr>
              <p:cNvPr id="59404" name="Line 12"/>
              <p:cNvSpPr>
                <a:spLocks noChangeShapeType="1"/>
              </p:cNvSpPr>
              <p:nvPr/>
            </p:nvSpPr>
            <p:spPr bwMode="auto">
              <a:xfrm>
                <a:off x="2115" y="2466"/>
                <a:ext cx="2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5" name="Line 13"/>
              <p:cNvSpPr>
                <a:spLocks noChangeShapeType="1"/>
              </p:cNvSpPr>
              <p:nvPr/>
            </p:nvSpPr>
            <p:spPr bwMode="auto">
              <a:xfrm>
                <a:off x="2043" y="2632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59406" name="Text Box 14"/>
              <p:cNvSpPr txBox="1">
                <a:spLocks noChangeArrowheads="1"/>
              </p:cNvSpPr>
              <p:nvPr/>
            </p:nvSpPr>
            <p:spPr bwMode="auto">
              <a:xfrm>
                <a:off x="2054" y="2584"/>
                <a:ext cx="18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 i="1">
                    <a:solidFill>
                      <a:srgbClr val="000000"/>
                    </a:solidFill>
                  </a:rPr>
                  <a:t>n</a:t>
                </a:r>
              </a:p>
            </p:txBody>
          </p:sp>
          <p:sp>
            <p:nvSpPr>
              <p:cNvPr id="59407" name="Text Box 15"/>
              <p:cNvSpPr txBox="1">
                <a:spLocks noChangeArrowheads="1"/>
              </p:cNvSpPr>
              <p:nvPr/>
            </p:nvSpPr>
            <p:spPr bwMode="auto">
              <a:xfrm>
                <a:off x="1701" y="2519"/>
                <a:ext cx="54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de-DE" altLang="de-DE">
                    <a:solidFill>
                      <a:srgbClr val="000000"/>
                    </a:solidFill>
                    <a:sym typeface="Symbol" pitchFamily="18" charset="2"/>
                  </a:rPr>
                  <a:t></a:t>
                </a:r>
                <a:r>
                  <a:rPr lang="de-DE" altLang="de-DE">
                    <a:solidFill>
                      <a:srgbClr val="000000"/>
                    </a:solidFill>
                    <a:sym typeface="StarMath" pitchFamily="2" charset="2"/>
                  </a:rPr>
                  <a:t> </a:t>
                </a:r>
                <a:r>
                  <a:rPr lang="de-DE" altLang="de-DE">
                    <a:solidFill>
                      <a:srgbClr val="000000"/>
                    </a:solidFill>
                    <a:sym typeface="Symbol" pitchFamily="18" charset="2"/>
                  </a:rPr>
                  <a:t></a:t>
                </a:r>
              </a:p>
            </p:txBody>
          </p:sp>
        </p:grpSp>
      </p:grpSp>
      <p:sp>
        <p:nvSpPr>
          <p:cNvPr id="192528" name="Text Box 16"/>
          <p:cNvSpPr txBox="1">
            <a:spLocks noChangeArrowheads="1"/>
          </p:cNvSpPr>
          <p:nvPr/>
        </p:nvSpPr>
        <p:spPr bwMode="auto">
          <a:xfrm>
            <a:off x="6011863" y="3933825"/>
            <a:ext cx="23764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(</a:t>
            </a:r>
            <a:r>
              <a:rPr lang="de-DE" altLang="de-DE" b="1">
                <a:solidFill>
                  <a:srgbClr val="000000"/>
                </a:solidFill>
              </a:rPr>
              <a:t>R</a:t>
            </a:r>
            <a:r>
              <a:rPr lang="de-DE" altLang="de-DE">
                <a:solidFill>
                  <a:srgbClr val="000000"/>
                </a:solidFill>
              </a:rPr>
              <a:t>oot </a:t>
            </a:r>
            <a:r>
              <a:rPr lang="de-DE" altLang="de-DE" b="1">
                <a:solidFill>
                  <a:srgbClr val="000000"/>
                </a:solidFill>
              </a:rPr>
              <a:t>M</a:t>
            </a:r>
            <a:r>
              <a:rPr lang="de-DE" altLang="de-DE">
                <a:solidFill>
                  <a:srgbClr val="000000"/>
                </a:solidFill>
              </a:rPr>
              <a:t>ean </a:t>
            </a:r>
            <a:r>
              <a:rPr lang="de-DE" altLang="de-DE" b="1">
                <a:solidFill>
                  <a:srgbClr val="000000"/>
                </a:solidFill>
              </a:rPr>
              <a:t>S</a:t>
            </a:r>
            <a:r>
              <a:rPr lang="de-DE" altLang="de-DE">
                <a:solidFill>
                  <a:srgbClr val="000000"/>
                </a:solidFill>
              </a:rPr>
              <a:t>quare)</a:t>
            </a:r>
          </a:p>
        </p:txBody>
      </p:sp>
      <p:sp>
        <p:nvSpPr>
          <p:cNvPr id="192529" name="Text Box 17"/>
          <p:cNvSpPr txBox="1">
            <a:spLocks noChangeArrowheads="1"/>
          </p:cNvSpPr>
          <p:nvPr/>
        </p:nvSpPr>
        <p:spPr bwMode="auto">
          <a:xfrm>
            <a:off x="323850" y="5084763"/>
            <a:ext cx="7993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Implementation</a:t>
            </a:r>
            <a:r>
              <a:rPr lang="de-DE" altLang="de-DE">
                <a:solidFill>
                  <a:srgbClr val="000000"/>
                </a:solidFill>
              </a:rPr>
              <a:t>: Closed-form solution using unit quaternions 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           (algorithm of B.K.P. Horn, 1987).</a:t>
            </a:r>
          </a:p>
        </p:txBody>
      </p:sp>
    </p:spTree>
    <p:extLst>
      <p:ext uri="{BB962C8B-B14F-4D97-AF65-F5344CB8AC3E}">
        <p14:creationId xmlns:p14="http://schemas.microsoft.com/office/powerpoint/2010/main" val="258296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4" grpId="0" build="p"/>
      <p:bldP spid="192528" grpId="0"/>
      <p:bldP spid="19252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Geometric similarity</a:t>
            </a:r>
          </a:p>
        </p:txBody>
      </p:sp>
      <p:sp>
        <p:nvSpPr>
          <p:cNvPr id="60419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E3AE6E-D81F-4F25-B2FF-2D75DF7B7800}" type="slidenum">
              <a:rPr lang="de-DE" altLang="de-DE">
                <a:solidFill>
                  <a:srgbClr val="000000"/>
                </a:solidFill>
              </a:rPr>
              <a:pPr eaLnBrk="1" hangingPunct="1"/>
              <a:t>41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0420" name="Freeform 2"/>
          <p:cNvSpPr>
            <a:spLocks/>
          </p:cNvSpPr>
          <p:nvPr/>
        </p:nvSpPr>
        <p:spPr bwMode="auto">
          <a:xfrm>
            <a:off x="3348038" y="115888"/>
            <a:ext cx="2438400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119063" y="260350"/>
            <a:ext cx="896461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2000" b="1" i="1">
                <a:solidFill>
                  <a:srgbClr val="000000"/>
                </a:solidFill>
              </a:rPr>
              <a:t>The</a:t>
            </a:r>
            <a:r>
              <a:rPr lang="de-DE" sz="2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sz="2000" b="1" i="1">
                <a:solidFill>
                  <a:srgbClr val="000000"/>
                </a:solidFill>
              </a:rPr>
              <a:t>result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u="sng">
                <a:solidFill>
                  <a:srgbClr val="000000"/>
                </a:solidFill>
              </a:rPr>
              <a:t/>
            </a:r>
            <a:br>
              <a:rPr lang="de-DE" u="sng">
                <a:solidFill>
                  <a:srgbClr val="000000"/>
                </a:solidFill>
              </a:rPr>
            </a:br>
            <a:r>
              <a:rPr lang="de-DE" u="sng">
                <a:solidFill>
                  <a:srgbClr val="000000"/>
                </a:solidFill>
              </a:rPr>
              <a:t>Given</a:t>
            </a:r>
            <a:r>
              <a:rPr lang="de-DE">
                <a:solidFill>
                  <a:srgbClr val="000000"/>
                </a:solidFill>
              </a:rPr>
              <a:t>: A structural pattern of a part of a chemical compound (real or hypothetical) and </a:t>
            </a:r>
            <a:br>
              <a:rPr lang="de-DE">
                <a:solidFill>
                  <a:srgbClr val="000000"/>
                </a:solidFill>
              </a:rPr>
            </a:br>
            <a:r>
              <a:rPr lang="de-DE">
                <a:solidFill>
                  <a:srgbClr val="000000"/>
                </a:solidFill>
              </a:rPr>
              <a:t>            a database with structure data (including polyhedra graphs) and index.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144463" y="3567113"/>
            <a:ext cx="8964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Answer</a:t>
            </a:r>
            <a:r>
              <a:rPr lang="de-DE" altLang="de-DE">
                <a:solidFill>
                  <a:srgbClr val="000000"/>
                </a:solidFill>
              </a:rPr>
              <a:t>: Compounds with isomorphic structural patterns and their RMS values. </a:t>
            </a:r>
          </a:p>
        </p:txBody>
      </p:sp>
      <p:pic>
        <p:nvPicPr>
          <p:cNvPr id="19354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73213"/>
            <a:ext cx="1900238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42" name="Text Box 6"/>
          <p:cNvSpPr txBox="1">
            <a:spLocks noChangeArrowheads="1"/>
          </p:cNvSpPr>
          <p:nvPr/>
        </p:nvSpPr>
        <p:spPr bwMode="auto">
          <a:xfrm>
            <a:off x="323850" y="5949950"/>
            <a:ext cx="8820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Jadeite: 0.680581                Zoisite: 0.789256                  Spodumene: 0.110646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23850" y="4065588"/>
            <a:ext cx="7764463" cy="1979612"/>
            <a:chOff x="204" y="2561"/>
            <a:chExt cx="4891" cy="1247"/>
          </a:xfrm>
        </p:grpSpPr>
        <p:pic>
          <p:nvPicPr>
            <p:cNvPr id="60427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568"/>
              <a:ext cx="1376" cy="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8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" y="2822"/>
              <a:ext cx="1703" cy="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9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" y="2561"/>
              <a:ext cx="1172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354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1633538"/>
            <a:ext cx="306546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77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build="p"/>
      <p:bldP spid="19354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Geometric similarity</a:t>
            </a:r>
          </a:p>
        </p:txBody>
      </p:sp>
      <p:sp>
        <p:nvSpPr>
          <p:cNvPr id="61443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70995AB-F901-428E-BAE1-6A635DDEB1B8}" type="slidenum">
              <a:rPr lang="de-DE" altLang="de-DE">
                <a:solidFill>
                  <a:srgbClr val="000000"/>
                </a:solidFill>
              </a:rPr>
              <a:pPr eaLnBrk="1" hangingPunct="1"/>
              <a:t>42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0350"/>
            <a:ext cx="2519362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18097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4"/>
          <p:cNvSpPr txBox="1">
            <a:spLocks noChangeArrowheads="1"/>
          </p:cNvSpPr>
          <p:nvPr/>
        </p:nvSpPr>
        <p:spPr bwMode="auto">
          <a:xfrm>
            <a:off x="611188" y="2852738"/>
            <a:ext cx="316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Search structure in aminoffite</a:t>
            </a:r>
          </a:p>
        </p:txBody>
      </p:sp>
      <p:sp>
        <p:nvSpPr>
          <p:cNvPr id="61447" name="Text Box 5"/>
          <p:cNvSpPr txBox="1">
            <a:spLocks noChangeArrowheads="1"/>
          </p:cNvSpPr>
          <p:nvPr/>
        </p:nvSpPr>
        <p:spPr bwMode="auto">
          <a:xfrm>
            <a:off x="6769100" y="1557338"/>
            <a:ext cx="2051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Epididymite: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RMS 0.162449</a:t>
            </a:r>
          </a:p>
        </p:txBody>
      </p:sp>
      <p:pic>
        <p:nvPicPr>
          <p:cNvPr id="6144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3573463"/>
            <a:ext cx="3257550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9" name="Text Box 7"/>
          <p:cNvSpPr txBox="1">
            <a:spLocks noChangeArrowheads="1"/>
          </p:cNvSpPr>
          <p:nvPr/>
        </p:nvSpPr>
        <p:spPr bwMode="auto">
          <a:xfrm>
            <a:off x="1368425" y="5726113"/>
            <a:ext cx="2051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Paracelsian: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RMS 0.485688</a:t>
            </a:r>
          </a:p>
        </p:txBody>
      </p:sp>
      <p:pic>
        <p:nvPicPr>
          <p:cNvPr id="6145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238" y="3573463"/>
            <a:ext cx="3584575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1" name="Text Box 9"/>
          <p:cNvSpPr txBox="1">
            <a:spLocks noChangeArrowheads="1"/>
          </p:cNvSpPr>
          <p:nvPr/>
        </p:nvSpPr>
        <p:spPr bwMode="auto">
          <a:xfrm>
            <a:off x="5940425" y="6021388"/>
            <a:ext cx="2051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Merrihueite: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RMS 0.711812</a:t>
            </a:r>
          </a:p>
        </p:txBody>
      </p:sp>
    </p:spTree>
    <p:extLst>
      <p:ext uri="{BB962C8B-B14F-4D97-AF65-F5344CB8AC3E}">
        <p14:creationId xmlns:p14="http://schemas.microsoft.com/office/powerpoint/2010/main" val="415010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0000"/>
                </a:solidFill>
              </a:rPr>
              <a:t>Future work</a:t>
            </a:r>
          </a:p>
        </p:txBody>
      </p:sp>
      <p:sp>
        <p:nvSpPr>
          <p:cNvPr id="6246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55D1EEA-F129-4B07-B33C-B13EE72803A3}" type="slidenum">
              <a:rPr lang="de-DE" altLang="de-DE">
                <a:solidFill>
                  <a:srgbClr val="000000"/>
                </a:solidFill>
              </a:rPr>
              <a:pPr eaLnBrk="1" hangingPunct="1"/>
              <a:t>43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2468" name="Freeform 2"/>
          <p:cNvSpPr>
            <a:spLocks/>
          </p:cNvSpPr>
          <p:nvPr/>
        </p:nvSpPr>
        <p:spPr bwMode="auto">
          <a:xfrm>
            <a:off x="3371850" y="152400"/>
            <a:ext cx="2438400" cy="762000"/>
          </a:xfrm>
          <a:custGeom>
            <a:avLst/>
            <a:gdLst>
              <a:gd name="T0" fmla="*/ 669 w 2062"/>
              <a:gd name="T1" fmla="*/ 49 h 538"/>
              <a:gd name="T2" fmla="*/ 198 w 2062"/>
              <a:gd name="T3" fmla="*/ 64 h 538"/>
              <a:gd name="T4" fmla="*/ 108 w 2062"/>
              <a:gd name="T5" fmla="*/ 94 h 538"/>
              <a:gd name="T6" fmla="*/ 26 w 2062"/>
              <a:gd name="T7" fmla="*/ 177 h 538"/>
              <a:gd name="T8" fmla="*/ 4 w 2062"/>
              <a:gd name="T9" fmla="*/ 222 h 538"/>
              <a:gd name="T10" fmla="*/ 41 w 2062"/>
              <a:gd name="T11" fmla="*/ 319 h 538"/>
              <a:gd name="T12" fmla="*/ 63 w 2062"/>
              <a:gd name="T13" fmla="*/ 416 h 538"/>
              <a:gd name="T14" fmla="*/ 318 w 2062"/>
              <a:gd name="T15" fmla="*/ 483 h 538"/>
              <a:gd name="T16" fmla="*/ 505 w 2062"/>
              <a:gd name="T17" fmla="*/ 491 h 538"/>
              <a:gd name="T18" fmla="*/ 797 w 2062"/>
              <a:gd name="T19" fmla="*/ 521 h 538"/>
              <a:gd name="T20" fmla="*/ 1245 w 2062"/>
              <a:gd name="T21" fmla="*/ 476 h 538"/>
              <a:gd name="T22" fmla="*/ 1844 w 2062"/>
              <a:gd name="T23" fmla="*/ 483 h 538"/>
              <a:gd name="T24" fmla="*/ 1979 w 2062"/>
              <a:gd name="T25" fmla="*/ 468 h 538"/>
              <a:gd name="T26" fmla="*/ 2023 w 2062"/>
              <a:gd name="T27" fmla="*/ 438 h 538"/>
              <a:gd name="T28" fmla="*/ 2061 w 2062"/>
              <a:gd name="T29" fmla="*/ 349 h 538"/>
              <a:gd name="T30" fmla="*/ 2053 w 2062"/>
              <a:gd name="T31" fmla="*/ 222 h 538"/>
              <a:gd name="T32" fmla="*/ 2031 w 2062"/>
              <a:gd name="T33" fmla="*/ 207 h 538"/>
              <a:gd name="T34" fmla="*/ 2023 w 2062"/>
              <a:gd name="T35" fmla="*/ 184 h 538"/>
              <a:gd name="T36" fmla="*/ 1971 w 2062"/>
              <a:gd name="T37" fmla="*/ 132 h 538"/>
              <a:gd name="T38" fmla="*/ 1604 w 2062"/>
              <a:gd name="T39" fmla="*/ 27 h 538"/>
              <a:gd name="T40" fmla="*/ 1462 w 2062"/>
              <a:gd name="T41" fmla="*/ 20 h 538"/>
              <a:gd name="T42" fmla="*/ 984 w 2062"/>
              <a:gd name="T43" fmla="*/ 27 h 538"/>
              <a:gd name="T44" fmla="*/ 894 w 2062"/>
              <a:gd name="T45" fmla="*/ 49 h 538"/>
              <a:gd name="T46" fmla="*/ 827 w 2062"/>
              <a:gd name="T47" fmla="*/ 34 h 538"/>
              <a:gd name="T48" fmla="*/ 797 w 2062"/>
              <a:gd name="T49" fmla="*/ 27 h 538"/>
              <a:gd name="T50" fmla="*/ 669 w 2062"/>
              <a:gd name="T51" fmla="*/ 49 h 53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062"/>
              <a:gd name="T79" fmla="*/ 0 h 538"/>
              <a:gd name="T80" fmla="*/ 2062 w 2062"/>
              <a:gd name="T81" fmla="*/ 538 h 53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062" h="538">
                <a:moveTo>
                  <a:pt x="669" y="49"/>
                </a:moveTo>
                <a:cubicBezTo>
                  <a:pt x="508" y="27"/>
                  <a:pt x="356" y="39"/>
                  <a:pt x="198" y="64"/>
                </a:cubicBezTo>
                <a:cubicBezTo>
                  <a:pt x="123" y="90"/>
                  <a:pt x="154" y="80"/>
                  <a:pt x="108" y="94"/>
                </a:cubicBezTo>
                <a:cubicBezTo>
                  <a:pt x="74" y="117"/>
                  <a:pt x="55" y="148"/>
                  <a:pt x="26" y="177"/>
                </a:cubicBezTo>
                <a:cubicBezTo>
                  <a:pt x="21" y="193"/>
                  <a:pt x="6" y="205"/>
                  <a:pt x="4" y="222"/>
                </a:cubicBezTo>
                <a:cubicBezTo>
                  <a:pt x="0" y="266"/>
                  <a:pt x="8" y="297"/>
                  <a:pt x="41" y="319"/>
                </a:cubicBezTo>
                <a:cubicBezTo>
                  <a:pt x="52" y="349"/>
                  <a:pt x="45" y="389"/>
                  <a:pt x="63" y="416"/>
                </a:cubicBezTo>
                <a:cubicBezTo>
                  <a:pt x="112" y="488"/>
                  <a:pt x="252" y="480"/>
                  <a:pt x="318" y="483"/>
                </a:cubicBezTo>
                <a:cubicBezTo>
                  <a:pt x="380" y="486"/>
                  <a:pt x="443" y="488"/>
                  <a:pt x="505" y="491"/>
                </a:cubicBezTo>
                <a:cubicBezTo>
                  <a:pt x="602" y="506"/>
                  <a:pt x="699" y="514"/>
                  <a:pt x="797" y="521"/>
                </a:cubicBezTo>
                <a:cubicBezTo>
                  <a:pt x="1317" y="501"/>
                  <a:pt x="1049" y="538"/>
                  <a:pt x="1245" y="476"/>
                </a:cubicBezTo>
                <a:cubicBezTo>
                  <a:pt x="1450" y="503"/>
                  <a:pt x="1621" y="487"/>
                  <a:pt x="1844" y="483"/>
                </a:cubicBezTo>
                <a:cubicBezTo>
                  <a:pt x="1889" y="480"/>
                  <a:pt x="1938" y="487"/>
                  <a:pt x="1979" y="468"/>
                </a:cubicBezTo>
                <a:cubicBezTo>
                  <a:pt x="1995" y="461"/>
                  <a:pt x="2023" y="438"/>
                  <a:pt x="2023" y="438"/>
                </a:cubicBezTo>
                <a:cubicBezTo>
                  <a:pt x="2042" y="410"/>
                  <a:pt x="2049" y="381"/>
                  <a:pt x="2061" y="349"/>
                </a:cubicBezTo>
                <a:cubicBezTo>
                  <a:pt x="2058" y="307"/>
                  <a:pt x="2062" y="264"/>
                  <a:pt x="2053" y="222"/>
                </a:cubicBezTo>
                <a:cubicBezTo>
                  <a:pt x="2051" y="213"/>
                  <a:pt x="2036" y="214"/>
                  <a:pt x="2031" y="207"/>
                </a:cubicBezTo>
                <a:cubicBezTo>
                  <a:pt x="2026" y="201"/>
                  <a:pt x="2028" y="190"/>
                  <a:pt x="2023" y="184"/>
                </a:cubicBezTo>
                <a:cubicBezTo>
                  <a:pt x="2008" y="165"/>
                  <a:pt x="1988" y="149"/>
                  <a:pt x="1971" y="132"/>
                </a:cubicBezTo>
                <a:cubicBezTo>
                  <a:pt x="1892" y="53"/>
                  <a:pt x="1707" y="34"/>
                  <a:pt x="1604" y="27"/>
                </a:cubicBezTo>
                <a:cubicBezTo>
                  <a:pt x="1557" y="24"/>
                  <a:pt x="1509" y="22"/>
                  <a:pt x="1462" y="20"/>
                </a:cubicBezTo>
                <a:cubicBezTo>
                  <a:pt x="1303" y="22"/>
                  <a:pt x="1143" y="23"/>
                  <a:pt x="984" y="27"/>
                </a:cubicBezTo>
                <a:cubicBezTo>
                  <a:pt x="953" y="28"/>
                  <a:pt x="894" y="49"/>
                  <a:pt x="894" y="49"/>
                </a:cubicBezTo>
                <a:cubicBezTo>
                  <a:pt x="872" y="44"/>
                  <a:pt x="849" y="39"/>
                  <a:pt x="827" y="34"/>
                </a:cubicBezTo>
                <a:cubicBezTo>
                  <a:pt x="817" y="32"/>
                  <a:pt x="797" y="27"/>
                  <a:pt x="797" y="27"/>
                </a:cubicBezTo>
                <a:cubicBezTo>
                  <a:pt x="647" y="34"/>
                  <a:pt x="620" y="0"/>
                  <a:pt x="669" y="49"/>
                </a:cubicBezTo>
                <a:close/>
              </a:path>
            </a:pathLst>
          </a:cu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2469" name="Text Box 3"/>
          <p:cNvSpPr txBox="1">
            <a:spLocks noChangeArrowheads="1"/>
          </p:cNvSpPr>
          <p:nvPr/>
        </p:nvSpPr>
        <p:spPr bwMode="auto">
          <a:xfrm>
            <a:off x="323850" y="304800"/>
            <a:ext cx="861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FFFFFF"/>
                </a:solidFill>
              </a:rPr>
              <a:t>Future work</a:t>
            </a:r>
            <a:endParaRPr lang="en-US" altLang="de-DE" sz="2400" b="1">
              <a:solidFill>
                <a:srgbClr val="FFFFFF"/>
              </a:solidFill>
            </a:endParaRPr>
          </a:p>
        </p:txBody>
      </p:sp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533400" y="1125538"/>
            <a:ext cx="835977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Searching</a:t>
            </a:r>
            <a:r>
              <a:rPr lang="de-DE" altLang="de-DE">
                <a:solidFill>
                  <a:srgbClr val="000000"/>
                </a:solidFill>
              </a:rPr>
              <a:t>: Improve the embedding algorithm (permutations, symmetries).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>
                <a:solidFill>
                  <a:srgbClr val="000000"/>
                </a:solidFill>
              </a:rPr>
              <a:t>                  Allow more than one connected component:</a:t>
            </a:r>
            <a:endParaRPr lang="de-DE" altLang="de-DE" u="sng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05563" y="1557338"/>
            <a:ext cx="1190625" cy="2022475"/>
            <a:chOff x="3944" y="1344"/>
            <a:chExt cx="750" cy="1274"/>
          </a:xfrm>
        </p:grpSpPr>
        <p:pic>
          <p:nvPicPr>
            <p:cNvPr id="6247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" y="1344"/>
              <a:ext cx="750" cy="1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80" name="Rectangle 7"/>
            <p:cNvSpPr>
              <a:spLocks noChangeArrowheads="1"/>
            </p:cNvSpPr>
            <p:nvPr/>
          </p:nvSpPr>
          <p:spPr bwMode="auto">
            <a:xfrm>
              <a:off x="3992" y="1752"/>
              <a:ext cx="681" cy="453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528638" y="3565525"/>
            <a:ext cx="9036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Ranking</a:t>
            </a:r>
            <a:r>
              <a:rPr lang="de-DE" altLang="de-DE">
                <a:solidFill>
                  <a:srgbClr val="000000"/>
                </a:solidFill>
              </a:rPr>
              <a:t>:    Include measures of distortion in the description of 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  coordination polyhedra.</a:t>
            </a:r>
            <a:endParaRPr lang="de-DE" altLang="de-DE" u="sng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03575" y="5229225"/>
            <a:ext cx="1997075" cy="604838"/>
            <a:chOff x="1973" y="2704"/>
            <a:chExt cx="1633" cy="494"/>
          </a:xfrm>
        </p:grpSpPr>
        <p:sp>
          <p:nvSpPr>
            <p:cNvPr id="62477" name="Text Box 10"/>
            <p:cNvSpPr txBox="1">
              <a:spLocks noChangeArrowheads="1"/>
            </p:cNvSpPr>
            <p:nvPr/>
          </p:nvSpPr>
          <p:spPr bwMode="auto">
            <a:xfrm>
              <a:off x="1973" y="2704"/>
              <a:ext cx="1633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de-DE" sz="1400" i="1">
                  <a:solidFill>
                    <a:srgbClr val="000000"/>
                  </a:solidFill>
                </a:rPr>
                <a:t>  hinge motion with    </a:t>
              </a:r>
              <a:br>
                <a:rPr lang="de-DE" altLang="de-DE" sz="1400" i="1">
                  <a:solidFill>
                    <a:srgbClr val="000000"/>
                  </a:solidFill>
                </a:rPr>
              </a:br>
              <a:r>
                <a:rPr lang="de-DE" altLang="de-DE" sz="1400" i="1">
                  <a:solidFill>
                    <a:srgbClr val="000000"/>
                  </a:solidFill>
                </a:rPr>
                <a:t>  interpenetration</a:t>
              </a:r>
            </a:p>
          </p:txBody>
        </p:sp>
        <p:sp>
          <p:nvSpPr>
            <p:cNvPr id="62478" name="Line 11"/>
            <p:cNvSpPr>
              <a:spLocks noChangeShapeType="1"/>
            </p:cNvSpPr>
            <p:nvPr/>
          </p:nvSpPr>
          <p:spPr bwMode="auto">
            <a:xfrm>
              <a:off x="2064" y="3198"/>
              <a:ext cx="127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194572" name="Text Box 12"/>
          <p:cNvSpPr txBox="1">
            <a:spLocks noChangeArrowheads="1"/>
          </p:cNvSpPr>
          <p:nvPr/>
        </p:nvSpPr>
        <p:spPr bwMode="auto">
          <a:xfrm>
            <a:off x="539750" y="4437063"/>
            <a:ext cx="7848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u="sng">
                <a:solidFill>
                  <a:srgbClr val="000000"/>
                </a:solidFill>
              </a:rPr>
              <a:t>General</a:t>
            </a:r>
            <a:r>
              <a:rPr lang="de-DE" altLang="de-DE">
                <a:solidFill>
                  <a:srgbClr val="000000"/>
                </a:solidFill>
              </a:rPr>
              <a:t>: Investigate the realization space of polyhedra graphs</a:t>
            </a:r>
            <a:br>
              <a:rPr lang="de-DE" altLang="de-DE">
                <a:solidFill>
                  <a:srgbClr val="000000"/>
                </a:solidFill>
              </a:rPr>
            </a:br>
            <a:r>
              <a:rPr lang="de-DE" altLang="de-DE">
                <a:solidFill>
                  <a:srgbClr val="000000"/>
                </a:solidFill>
              </a:rPr>
              <a:t>                (subspace of generalized hinge motions, generators,...?).</a:t>
            </a:r>
          </a:p>
        </p:txBody>
      </p:sp>
      <p:pic>
        <p:nvPicPr>
          <p:cNvPr id="194573" name="Picture 13" descr="halsband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5084763"/>
            <a:ext cx="130968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74" name="Picture 14" descr="halsband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203825"/>
            <a:ext cx="12414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7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4" grpId="0" build="p"/>
      <p:bldP spid="194568" grpId="0" build="p"/>
      <p:bldP spid="194572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1496</Words>
  <Application>Microsoft Office PowerPoint</Application>
  <PresentationFormat>Bildschirmpräsentation (4:3)</PresentationFormat>
  <Paragraphs>361</Paragraphs>
  <Slides>43</Slides>
  <Notes>2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43</vt:i4>
      </vt:variant>
    </vt:vector>
  </HeadingPairs>
  <TitlesOfParts>
    <vt:vector size="46" baseType="lpstr">
      <vt:lpstr>Standarddesign</vt:lpstr>
      <vt:lpstr>Photo Editor Photo</vt:lpstr>
      <vt:lpstr>Bitmap</vt:lpstr>
      <vt:lpstr>Searching and ranking similar clusters of polyhedra in inorganic crystal structures  Hans-Joachim Klein Institut f. Informatik Christian-Albrechts-Universität Kiel Germany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Labeled quotient graph / Direction-labeled graph</vt:lpstr>
      <vt:lpstr>PowerPoint-Präsentation</vt:lpstr>
      <vt:lpstr>Dimensionality </vt:lpstr>
      <vt:lpstr>PowerPoint-Präsentation</vt:lpstr>
      <vt:lpstr>PowerPoint-Präsentation</vt:lpstr>
      <vt:lpstr>PowerPoint-Präsentation</vt:lpstr>
      <vt:lpstr>Part of the tetrahedral network of -quartz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Answer complexity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Hans-Joachim Klein</dc:creator>
  <cp:lastModifiedBy>Hans-Joachim Klein</cp:lastModifiedBy>
  <cp:revision>3</cp:revision>
  <dcterms:created xsi:type="dcterms:W3CDTF">2016-12-15T09:36:45Z</dcterms:created>
  <dcterms:modified xsi:type="dcterms:W3CDTF">2016-12-15T10:28:36Z</dcterms:modified>
</cp:coreProperties>
</file>